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5" r:id="rId2"/>
    <p:sldId id="287" r:id="rId3"/>
    <p:sldId id="269" r:id="rId4"/>
    <p:sldId id="273" r:id="rId5"/>
    <p:sldId id="274" r:id="rId6"/>
    <p:sldId id="276" r:id="rId7"/>
    <p:sldId id="277" r:id="rId8"/>
    <p:sldId id="284" r:id="rId9"/>
    <p:sldId id="285" r:id="rId10"/>
    <p:sldId id="279" r:id="rId11"/>
    <p:sldId id="280" r:id="rId12"/>
    <p:sldId id="28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52" autoAdjust="0"/>
    <p:restoredTop sz="94660"/>
  </p:normalViewPr>
  <p:slideViewPr>
    <p:cSldViewPr snapToGrid="0">
      <p:cViewPr varScale="1">
        <p:scale>
          <a:sx n="70" d="100"/>
          <a:sy n="70" d="100"/>
        </p:scale>
        <p:origin x="4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C3A35D-3DBB-4F45-AABD-126DD888C92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C3013CF-7B4B-4AC7-A129-CF2A54867471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pPr rtl="0"/>
          <a:r>
            <a:rPr lang="en-GB" sz="1600" b="0" dirty="0" err="1">
              <a:latin typeface="Corbel"/>
              <a:cs typeface="Corbel"/>
            </a:rPr>
            <a:t>Potencial</a:t>
          </a:r>
          <a:r>
            <a:rPr lang="en-GB" sz="1600" b="0" dirty="0">
              <a:latin typeface="Corbel"/>
              <a:cs typeface="Corbel"/>
            </a:rPr>
            <a:t> de </a:t>
          </a:r>
          <a:r>
            <a:rPr lang="en-GB" sz="1600" b="0" dirty="0" err="1">
              <a:latin typeface="Corbel"/>
              <a:cs typeface="Corbel"/>
            </a:rPr>
            <a:t>Impacto</a:t>
          </a:r>
          <a:endParaRPr lang="en-GB" sz="1600" b="0" dirty="0">
            <a:latin typeface="Corbel"/>
            <a:cs typeface="Corbel"/>
          </a:endParaRPr>
        </a:p>
      </dgm:t>
    </dgm:pt>
    <dgm:pt modelId="{F20B56C1-4370-4FF2-9CE1-22F298DF9377}" type="parTrans" cxnId="{1A4C4E14-40F1-403A-8E13-C00E9DA7BB1A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592B8C84-B486-488D-81EC-BF99DB0D64F4}" type="sibTrans" cxnId="{1A4C4E14-40F1-403A-8E13-C00E9DA7BB1A}">
      <dgm:prSet/>
      <dgm:spPr>
        <a:ln>
          <a:solidFill>
            <a:srgbClr val="24634F"/>
          </a:solidFill>
        </a:ln>
      </dgm:spPr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F11B034E-2337-4936-A8A0-8E56ECB04053}">
      <dgm:prSet custT="1"/>
      <dgm:spPr>
        <a:solidFill>
          <a:schemeClr val="tx2"/>
        </a:solidFill>
      </dgm:spPr>
      <dgm:t>
        <a:bodyPr/>
        <a:lstStyle/>
        <a:p>
          <a:pPr rtl="0"/>
          <a:r>
            <a:rPr lang="en-GB" sz="1600" b="0" dirty="0" err="1">
              <a:latin typeface="Corbel"/>
              <a:cs typeface="Corbel"/>
            </a:rPr>
            <a:t>Potencial</a:t>
          </a:r>
          <a:r>
            <a:rPr lang="en-GB" sz="1600" b="0" dirty="0">
              <a:latin typeface="Corbel"/>
              <a:cs typeface="Corbel"/>
            </a:rPr>
            <a:t> de Cambio de </a:t>
          </a:r>
          <a:r>
            <a:rPr lang="en-GB" sz="1600" b="0" dirty="0" err="1">
              <a:latin typeface="Corbel"/>
              <a:cs typeface="Corbel"/>
            </a:rPr>
            <a:t>Paradigma</a:t>
          </a:r>
          <a:endParaRPr lang="en-US" sz="1600" b="0" dirty="0">
            <a:latin typeface="Corbel"/>
            <a:cs typeface="Corbel"/>
          </a:endParaRPr>
        </a:p>
      </dgm:t>
    </dgm:pt>
    <dgm:pt modelId="{5ADF1F40-389A-4E6D-A605-9207BC66F1BE}" type="parTrans" cxnId="{EFE19FED-1F80-4A18-82DC-EDCF2B7C76BF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B1522858-A6DA-4E7F-A214-1D7699C5270D}" type="sibTrans" cxnId="{EFE19FED-1F80-4A18-82DC-EDCF2B7C76BF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22F4DBF6-1A67-4C2E-ADBA-08D9E296DDD0}">
      <dgm:prSet custT="1"/>
      <dgm:spPr>
        <a:solidFill>
          <a:schemeClr val="accent3"/>
        </a:solidFill>
      </dgm:spPr>
      <dgm:t>
        <a:bodyPr/>
        <a:lstStyle/>
        <a:p>
          <a:pPr rtl="0"/>
          <a:r>
            <a:rPr lang="en-GB" sz="1600" b="0" dirty="0" err="1">
              <a:latin typeface="Corbel"/>
              <a:cs typeface="Corbel"/>
            </a:rPr>
            <a:t>Potencial</a:t>
          </a:r>
          <a:r>
            <a:rPr lang="en-GB" sz="1600" b="0" dirty="0">
              <a:latin typeface="Corbel"/>
              <a:cs typeface="Corbel"/>
            </a:rPr>
            <a:t> de </a:t>
          </a:r>
          <a:r>
            <a:rPr lang="en-GB" sz="1600" b="0" dirty="0" err="1">
              <a:latin typeface="Corbel"/>
              <a:cs typeface="Corbel"/>
            </a:rPr>
            <a:t>Desarrollo</a:t>
          </a:r>
          <a:r>
            <a:rPr lang="en-GB" sz="1600" b="0" dirty="0">
              <a:latin typeface="Corbel"/>
              <a:cs typeface="Corbel"/>
            </a:rPr>
            <a:t> </a:t>
          </a:r>
          <a:r>
            <a:rPr lang="en-GB" sz="1600" b="0" dirty="0" err="1">
              <a:latin typeface="Corbel"/>
              <a:cs typeface="Corbel"/>
            </a:rPr>
            <a:t>Sostenible</a:t>
          </a:r>
          <a:endParaRPr lang="en-US" sz="1600" b="0" dirty="0">
            <a:latin typeface="Corbel"/>
            <a:cs typeface="Corbel"/>
          </a:endParaRPr>
        </a:p>
      </dgm:t>
    </dgm:pt>
    <dgm:pt modelId="{49C92FEF-D6F2-4BFF-9CB4-573E9906C84B}" type="parTrans" cxnId="{A4029CA8-98BD-4694-9614-1BB04D4CB0B4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6AE0CCB2-C6AD-486D-AEC8-E843A6AFDF86}" type="sibTrans" cxnId="{A4029CA8-98BD-4694-9614-1BB04D4CB0B4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6CF356D3-6685-4A3C-B8FD-CF925C1578F9}">
      <dgm:prSet custT="1"/>
      <dgm:spPr>
        <a:solidFill>
          <a:schemeClr val="accent4"/>
        </a:solidFill>
      </dgm:spPr>
      <dgm:t>
        <a:bodyPr/>
        <a:lstStyle/>
        <a:p>
          <a:pPr rtl="0"/>
          <a:r>
            <a:rPr lang="en-GB" sz="1600" b="0" dirty="0" err="1">
              <a:latin typeface="Corbel"/>
              <a:cs typeface="Corbel"/>
            </a:rPr>
            <a:t>Necesidades</a:t>
          </a:r>
          <a:r>
            <a:rPr lang="en-GB" sz="1600" b="0" dirty="0">
              <a:latin typeface="Corbel"/>
              <a:cs typeface="Corbel"/>
            </a:rPr>
            <a:t> del receptor</a:t>
          </a:r>
          <a:endParaRPr lang="en-US" sz="1600" b="0" dirty="0">
            <a:latin typeface="Corbel"/>
            <a:cs typeface="Corbel"/>
          </a:endParaRPr>
        </a:p>
      </dgm:t>
    </dgm:pt>
    <dgm:pt modelId="{1337A85D-0B02-442C-A4AF-376E285D4874}" type="parTrans" cxnId="{E9A48911-74D3-46EF-9294-73C2BC53EB64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D6D4AC3B-56A7-4AE4-9F5F-B68E7B472CB8}" type="sibTrans" cxnId="{E9A48911-74D3-46EF-9294-73C2BC53EB64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0C3A79ED-B026-42CE-B06B-2CA3DB633780}">
      <dgm:prSet custT="1"/>
      <dgm:spPr>
        <a:solidFill>
          <a:schemeClr val="accent5"/>
        </a:solidFill>
      </dgm:spPr>
      <dgm:t>
        <a:bodyPr/>
        <a:lstStyle/>
        <a:p>
          <a:pPr rtl="0"/>
          <a:r>
            <a:rPr lang="en-GB" sz="1600" b="0" dirty="0" err="1">
              <a:latin typeface="Corbel"/>
              <a:cs typeface="Corbel"/>
            </a:rPr>
            <a:t>Apropiación</a:t>
          </a:r>
          <a:r>
            <a:rPr lang="en-GB" sz="1600" b="0" dirty="0">
              <a:latin typeface="Corbel"/>
              <a:cs typeface="Corbel"/>
            </a:rPr>
            <a:t> de </a:t>
          </a:r>
          <a:r>
            <a:rPr lang="en-GB" sz="1600" b="0" dirty="0" err="1">
              <a:latin typeface="Corbel"/>
              <a:cs typeface="Corbel"/>
            </a:rPr>
            <a:t>país</a:t>
          </a:r>
          <a:endParaRPr lang="en-US" sz="1600" b="0" dirty="0">
            <a:latin typeface="Corbel"/>
            <a:cs typeface="Corbel"/>
          </a:endParaRPr>
        </a:p>
      </dgm:t>
    </dgm:pt>
    <dgm:pt modelId="{04723966-20AB-4720-A49F-DC34FCB34470}" type="parTrans" cxnId="{C927170A-C9BC-4815-8D5F-F40C7C1992F9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990F2363-E902-4320-9CD6-093B370C905C}" type="sibTrans" cxnId="{C927170A-C9BC-4815-8D5F-F40C7C1992F9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5D163D6E-4A49-4007-861E-C9B7759A7871}">
      <dgm:prSet custT="1"/>
      <dgm:spPr>
        <a:solidFill>
          <a:schemeClr val="accent6"/>
        </a:solidFill>
      </dgm:spPr>
      <dgm:t>
        <a:bodyPr/>
        <a:lstStyle/>
        <a:p>
          <a:pPr rtl="0"/>
          <a:r>
            <a:rPr lang="en-GB" sz="1600" b="0" dirty="0" err="1">
              <a:latin typeface="Corbel"/>
              <a:cs typeface="Corbel"/>
            </a:rPr>
            <a:t>Eficiencia</a:t>
          </a:r>
          <a:r>
            <a:rPr lang="en-GB" sz="1600" b="0" dirty="0">
              <a:latin typeface="Corbel"/>
              <a:cs typeface="Corbel"/>
            </a:rPr>
            <a:t> y </a:t>
          </a:r>
          <a:r>
            <a:rPr lang="en-GB" sz="1600" b="0" dirty="0" err="1">
              <a:latin typeface="Corbel"/>
              <a:cs typeface="Corbel"/>
            </a:rPr>
            <a:t>Efectividad</a:t>
          </a:r>
          <a:endParaRPr lang="en-US" sz="1600" b="0" dirty="0">
            <a:latin typeface="Corbel"/>
            <a:cs typeface="Corbel"/>
          </a:endParaRPr>
        </a:p>
      </dgm:t>
    </dgm:pt>
    <dgm:pt modelId="{008EB576-0D28-48D0-8461-E72B60AEEFB5}" type="parTrans" cxnId="{FF24E425-FC70-43C1-BED8-6C8066C4D13A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82CE0773-C7FB-4EB7-85AA-B71BE4F42976}" type="sibTrans" cxnId="{FF24E425-FC70-43C1-BED8-6C8066C4D13A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EB7E3B94-F80F-435E-A792-99861A9EE87B}" type="pres">
      <dgm:prSet presAssocID="{40C3A35D-3DBB-4F45-AABD-126DD888C92C}" presName="Name0" presStyleCnt="0">
        <dgm:presLayoutVars>
          <dgm:chMax val="7"/>
          <dgm:chPref val="7"/>
          <dgm:dir/>
        </dgm:presLayoutVars>
      </dgm:prSet>
      <dgm:spPr/>
    </dgm:pt>
    <dgm:pt modelId="{326363F8-F433-491B-B8ED-D982A9C88080}" type="pres">
      <dgm:prSet presAssocID="{40C3A35D-3DBB-4F45-AABD-126DD888C92C}" presName="Name1" presStyleCnt="0"/>
      <dgm:spPr/>
    </dgm:pt>
    <dgm:pt modelId="{FEC42C33-FAAB-4013-BDE3-6B05A505EB19}" type="pres">
      <dgm:prSet presAssocID="{40C3A35D-3DBB-4F45-AABD-126DD888C92C}" presName="cycle" presStyleCnt="0"/>
      <dgm:spPr/>
    </dgm:pt>
    <dgm:pt modelId="{1D172044-57EE-4125-AC77-4EB2CA23DEA1}" type="pres">
      <dgm:prSet presAssocID="{40C3A35D-3DBB-4F45-AABD-126DD888C92C}" presName="srcNode" presStyleLbl="node1" presStyleIdx="0" presStyleCnt="6"/>
      <dgm:spPr/>
    </dgm:pt>
    <dgm:pt modelId="{B2F1BB7B-EC6F-4613-A74C-E7572CFF8D89}" type="pres">
      <dgm:prSet presAssocID="{40C3A35D-3DBB-4F45-AABD-126DD888C92C}" presName="conn" presStyleLbl="parChTrans1D2" presStyleIdx="0" presStyleCnt="1"/>
      <dgm:spPr/>
    </dgm:pt>
    <dgm:pt modelId="{C120973B-3044-46B5-87B5-48CDFB64BDC3}" type="pres">
      <dgm:prSet presAssocID="{40C3A35D-3DBB-4F45-AABD-126DD888C92C}" presName="extraNode" presStyleLbl="node1" presStyleIdx="0" presStyleCnt="6"/>
      <dgm:spPr/>
    </dgm:pt>
    <dgm:pt modelId="{110A09BB-0568-4053-94A4-98F9EBDC460A}" type="pres">
      <dgm:prSet presAssocID="{40C3A35D-3DBB-4F45-AABD-126DD888C92C}" presName="dstNode" presStyleLbl="node1" presStyleIdx="0" presStyleCnt="6"/>
      <dgm:spPr/>
    </dgm:pt>
    <dgm:pt modelId="{5A1B7284-ED2C-46FE-BD39-6DB9280415F4}" type="pres">
      <dgm:prSet presAssocID="{8C3013CF-7B4B-4AC7-A129-CF2A54867471}" presName="text_1" presStyleLbl="node1" presStyleIdx="0" presStyleCnt="6">
        <dgm:presLayoutVars>
          <dgm:bulletEnabled val="1"/>
        </dgm:presLayoutVars>
      </dgm:prSet>
      <dgm:spPr/>
    </dgm:pt>
    <dgm:pt modelId="{8F031128-E8CE-42F5-A428-77927BBA86AD}" type="pres">
      <dgm:prSet presAssocID="{8C3013CF-7B4B-4AC7-A129-CF2A54867471}" presName="accent_1" presStyleCnt="0"/>
      <dgm:spPr/>
    </dgm:pt>
    <dgm:pt modelId="{086908E9-348C-4337-8F96-6703EFAA41ED}" type="pres">
      <dgm:prSet presAssocID="{8C3013CF-7B4B-4AC7-A129-CF2A54867471}" presName="accentRepeatNode" presStyleLbl="solidFgAcc1" presStyleIdx="0" presStyleCnt="6"/>
      <dgm:spPr>
        <a:solidFill>
          <a:schemeClr val="bg1">
            <a:lumMod val="85000"/>
          </a:schemeClr>
        </a:solidFill>
        <a:ln>
          <a:solidFill>
            <a:schemeClr val="tx2"/>
          </a:solidFill>
        </a:ln>
      </dgm:spPr>
    </dgm:pt>
    <dgm:pt modelId="{67DB0CB1-3603-43D2-9F47-C3266164EBF5}" type="pres">
      <dgm:prSet presAssocID="{F11B034E-2337-4936-A8A0-8E56ECB04053}" presName="text_2" presStyleLbl="node1" presStyleIdx="1" presStyleCnt="6">
        <dgm:presLayoutVars>
          <dgm:bulletEnabled val="1"/>
        </dgm:presLayoutVars>
      </dgm:prSet>
      <dgm:spPr/>
    </dgm:pt>
    <dgm:pt modelId="{E5288666-8B47-489F-8846-785075CB0669}" type="pres">
      <dgm:prSet presAssocID="{F11B034E-2337-4936-A8A0-8E56ECB04053}" presName="accent_2" presStyleCnt="0"/>
      <dgm:spPr/>
    </dgm:pt>
    <dgm:pt modelId="{A4FAE145-3107-472D-814C-16D995285913}" type="pres">
      <dgm:prSet presAssocID="{F11B034E-2337-4936-A8A0-8E56ECB04053}" presName="accentRepeatNode" presStyleLbl="solidFgAcc1" presStyleIdx="1" presStyleCnt="6"/>
      <dgm:spPr>
        <a:solidFill>
          <a:schemeClr val="bg1">
            <a:lumMod val="85000"/>
          </a:schemeClr>
        </a:solidFill>
        <a:ln>
          <a:solidFill>
            <a:schemeClr val="tx2"/>
          </a:solidFill>
        </a:ln>
      </dgm:spPr>
    </dgm:pt>
    <dgm:pt modelId="{A1CB9973-00D9-4DC1-9EED-61D7D7290CB7}" type="pres">
      <dgm:prSet presAssocID="{22F4DBF6-1A67-4C2E-ADBA-08D9E296DDD0}" presName="text_3" presStyleLbl="node1" presStyleIdx="2" presStyleCnt="6">
        <dgm:presLayoutVars>
          <dgm:bulletEnabled val="1"/>
        </dgm:presLayoutVars>
      </dgm:prSet>
      <dgm:spPr/>
    </dgm:pt>
    <dgm:pt modelId="{13282924-0840-4F23-B1BD-C831FFAAE231}" type="pres">
      <dgm:prSet presAssocID="{22F4DBF6-1A67-4C2E-ADBA-08D9E296DDD0}" presName="accent_3" presStyleCnt="0"/>
      <dgm:spPr/>
    </dgm:pt>
    <dgm:pt modelId="{C6FC66AF-9343-47AC-B986-A1DA12B48250}" type="pres">
      <dgm:prSet presAssocID="{22F4DBF6-1A67-4C2E-ADBA-08D9E296DDD0}" presName="accentRepeatNode" presStyleLbl="solidFgAcc1" presStyleIdx="2" presStyleCnt="6"/>
      <dgm:spPr>
        <a:solidFill>
          <a:schemeClr val="bg1">
            <a:lumMod val="85000"/>
          </a:schemeClr>
        </a:solidFill>
        <a:ln>
          <a:solidFill>
            <a:schemeClr val="tx2"/>
          </a:solidFill>
        </a:ln>
      </dgm:spPr>
    </dgm:pt>
    <dgm:pt modelId="{14A32622-A9F2-4D49-9077-D89A17B0DABF}" type="pres">
      <dgm:prSet presAssocID="{6CF356D3-6685-4A3C-B8FD-CF925C1578F9}" presName="text_4" presStyleLbl="node1" presStyleIdx="3" presStyleCnt="6">
        <dgm:presLayoutVars>
          <dgm:bulletEnabled val="1"/>
        </dgm:presLayoutVars>
      </dgm:prSet>
      <dgm:spPr/>
    </dgm:pt>
    <dgm:pt modelId="{7E23337F-73E1-4C12-84A9-6526CC8AA04E}" type="pres">
      <dgm:prSet presAssocID="{6CF356D3-6685-4A3C-B8FD-CF925C1578F9}" presName="accent_4" presStyleCnt="0"/>
      <dgm:spPr/>
    </dgm:pt>
    <dgm:pt modelId="{5CF9CBF1-AD30-4967-816E-28643A2AA780}" type="pres">
      <dgm:prSet presAssocID="{6CF356D3-6685-4A3C-B8FD-CF925C1578F9}" presName="accentRepeatNode" presStyleLbl="solidFgAcc1" presStyleIdx="3" presStyleCnt="6"/>
      <dgm:spPr>
        <a:solidFill>
          <a:schemeClr val="bg1">
            <a:lumMod val="85000"/>
          </a:schemeClr>
        </a:solidFill>
        <a:ln>
          <a:solidFill>
            <a:schemeClr val="tx2"/>
          </a:solidFill>
        </a:ln>
      </dgm:spPr>
    </dgm:pt>
    <dgm:pt modelId="{96C6D97B-8033-4A51-A541-75262B8D557E}" type="pres">
      <dgm:prSet presAssocID="{0C3A79ED-B026-42CE-B06B-2CA3DB633780}" presName="text_5" presStyleLbl="node1" presStyleIdx="4" presStyleCnt="6">
        <dgm:presLayoutVars>
          <dgm:bulletEnabled val="1"/>
        </dgm:presLayoutVars>
      </dgm:prSet>
      <dgm:spPr/>
    </dgm:pt>
    <dgm:pt modelId="{EE456CA8-A3AF-418C-A99A-537B9CD615AE}" type="pres">
      <dgm:prSet presAssocID="{0C3A79ED-B026-42CE-B06B-2CA3DB633780}" presName="accent_5" presStyleCnt="0"/>
      <dgm:spPr/>
    </dgm:pt>
    <dgm:pt modelId="{2DAD4C74-2D6D-4F98-811B-4A2ED8EBCA09}" type="pres">
      <dgm:prSet presAssocID="{0C3A79ED-B026-42CE-B06B-2CA3DB633780}" presName="accentRepeatNode" presStyleLbl="solidFgAcc1" presStyleIdx="4" presStyleCnt="6"/>
      <dgm:spPr>
        <a:solidFill>
          <a:schemeClr val="bg1">
            <a:lumMod val="85000"/>
          </a:schemeClr>
        </a:solidFill>
        <a:ln>
          <a:solidFill>
            <a:schemeClr val="tx2"/>
          </a:solidFill>
        </a:ln>
      </dgm:spPr>
    </dgm:pt>
    <dgm:pt modelId="{458C0498-52EE-4DE8-9FB4-B0A9D49F92B6}" type="pres">
      <dgm:prSet presAssocID="{5D163D6E-4A49-4007-861E-C9B7759A7871}" presName="text_6" presStyleLbl="node1" presStyleIdx="5" presStyleCnt="6">
        <dgm:presLayoutVars>
          <dgm:bulletEnabled val="1"/>
        </dgm:presLayoutVars>
      </dgm:prSet>
      <dgm:spPr/>
    </dgm:pt>
    <dgm:pt modelId="{15F804D5-34BB-4176-A190-8EDD6E20F5B8}" type="pres">
      <dgm:prSet presAssocID="{5D163D6E-4A49-4007-861E-C9B7759A7871}" presName="accent_6" presStyleCnt="0"/>
      <dgm:spPr/>
    </dgm:pt>
    <dgm:pt modelId="{C1258FFF-0747-4681-9AE5-1FF6E3C2BF8C}" type="pres">
      <dgm:prSet presAssocID="{5D163D6E-4A49-4007-861E-C9B7759A7871}" presName="accentRepeatNode" presStyleLbl="solidFgAcc1" presStyleIdx="5" presStyleCnt="6"/>
      <dgm:spPr>
        <a:solidFill>
          <a:schemeClr val="bg1">
            <a:lumMod val="85000"/>
          </a:schemeClr>
        </a:solidFill>
        <a:ln>
          <a:solidFill>
            <a:schemeClr val="tx2"/>
          </a:solidFill>
        </a:ln>
      </dgm:spPr>
    </dgm:pt>
  </dgm:ptLst>
  <dgm:cxnLst>
    <dgm:cxn modelId="{C927170A-C9BC-4815-8D5F-F40C7C1992F9}" srcId="{40C3A35D-3DBB-4F45-AABD-126DD888C92C}" destId="{0C3A79ED-B026-42CE-B06B-2CA3DB633780}" srcOrd="4" destOrd="0" parTransId="{04723966-20AB-4720-A49F-DC34FCB34470}" sibTransId="{990F2363-E902-4320-9CD6-093B370C905C}"/>
    <dgm:cxn modelId="{E9A48911-74D3-46EF-9294-73C2BC53EB64}" srcId="{40C3A35D-3DBB-4F45-AABD-126DD888C92C}" destId="{6CF356D3-6685-4A3C-B8FD-CF925C1578F9}" srcOrd="3" destOrd="0" parTransId="{1337A85D-0B02-442C-A4AF-376E285D4874}" sibTransId="{D6D4AC3B-56A7-4AE4-9F5F-B68E7B472CB8}"/>
    <dgm:cxn modelId="{1A4C4E14-40F1-403A-8E13-C00E9DA7BB1A}" srcId="{40C3A35D-3DBB-4F45-AABD-126DD888C92C}" destId="{8C3013CF-7B4B-4AC7-A129-CF2A54867471}" srcOrd="0" destOrd="0" parTransId="{F20B56C1-4370-4FF2-9CE1-22F298DF9377}" sibTransId="{592B8C84-B486-488D-81EC-BF99DB0D64F4}"/>
    <dgm:cxn modelId="{FF24E425-FC70-43C1-BED8-6C8066C4D13A}" srcId="{40C3A35D-3DBB-4F45-AABD-126DD888C92C}" destId="{5D163D6E-4A49-4007-861E-C9B7759A7871}" srcOrd="5" destOrd="0" parTransId="{008EB576-0D28-48D0-8461-E72B60AEEFB5}" sibTransId="{82CE0773-C7FB-4EB7-85AA-B71BE4F42976}"/>
    <dgm:cxn modelId="{A7B2CD31-82DC-464A-AB71-063C592BEBF4}" type="presOf" srcId="{0C3A79ED-B026-42CE-B06B-2CA3DB633780}" destId="{96C6D97B-8033-4A51-A541-75262B8D557E}" srcOrd="0" destOrd="0" presId="urn:microsoft.com/office/officeart/2008/layout/VerticalCurvedList"/>
    <dgm:cxn modelId="{1449103F-DA63-1D41-A7AD-74C0FFCBA7A9}" type="presOf" srcId="{22F4DBF6-1A67-4C2E-ADBA-08D9E296DDD0}" destId="{A1CB9973-00D9-4DC1-9EED-61D7D7290CB7}" srcOrd="0" destOrd="0" presId="urn:microsoft.com/office/officeart/2008/layout/VerticalCurvedList"/>
    <dgm:cxn modelId="{9937EF5A-9F1B-6949-8A82-EED2F1E8A1E7}" type="presOf" srcId="{F11B034E-2337-4936-A8A0-8E56ECB04053}" destId="{67DB0CB1-3603-43D2-9F47-C3266164EBF5}" srcOrd="0" destOrd="0" presId="urn:microsoft.com/office/officeart/2008/layout/VerticalCurvedList"/>
    <dgm:cxn modelId="{A4029CA8-98BD-4694-9614-1BB04D4CB0B4}" srcId="{40C3A35D-3DBB-4F45-AABD-126DD888C92C}" destId="{22F4DBF6-1A67-4C2E-ADBA-08D9E296DDD0}" srcOrd="2" destOrd="0" parTransId="{49C92FEF-D6F2-4BFF-9CB4-573E9906C84B}" sibTransId="{6AE0CCB2-C6AD-486D-AEC8-E843A6AFDF86}"/>
    <dgm:cxn modelId="{342157C1-2F24-BA46-9063-9C373429B3F2}" type="presOf" srcId="{40C3A35D-3DBB-4F45-AABD-126DD888C92C}" destId="{EB7E3B94-F80F-435E-A792-99861A9EE87B}" srcOrd="0" destOrd="0" presId="urn:microsoft.com/office/officeart/2008/layout/VerticalCurvedList"/>
    <dgm:cxn modelId="{1238AEC7-28C8-8C4A-B2AE-427E5A5EB59A}" type="presOf" srcId="{8C3013CF-7B4B-4AC7-A129-CF2A54867471}" destId="{5A1B7284-ED2C-46FE-BD39-6DB9280415F4}" srcOrd="0" destOrd="0" presId="urn:microsoft.com/office/officeart/2008/layout/VerticalCurvedList"/>
    <dgm:cxn modelId="{04DF38DF-F305-5D4B-A785-E417EF6E040F}" type="presOf" srcId="{592B8C84-B486-488D-81EC-BF99DB0D64F4}" destId="{B2F1BB7B-EC6F-4613-A74C-E7572CFF8D89}" srcOrd="0" destOrd="0" presId="urn:microsoft.com/office/officeart/2008/layout/VerticalCurvedList"/>
    <dgm:cxn modelId="{EFE19FED-1F80-4A18-82DC-EDCF2B7C76BF}" srcId="{40C3A35D-3DBB-4F45-AABD-126DD888C92C}" destId="{F11B034E-2337-4936-A8A0-8E56ECB04053}" srcOrd="1" destOrd="0" parTransId="{5ADF1F40-389A-4E6D-A605-9207BC66F1BE}" sibTransId="{B1522858-A6DA-4E7F-A214-1D7699C5270D}"/>
    <dgm:cxn modelId="{975926FC-A40C-D24B-B6A1-4E2D9A8C8826}" type="presOf" srcId="{5D163D6E-4A49-4007-861E-C9B7759A7871}" destId="{458C0498-52EE-4DE8-9FB4-B0A9D49F92B6}" srcOrd="0" destOrd="0" presId="urn:microsoft.com/office/officeart/2008/layout/VerticalCurvedList"/>
    <dgm:cxn modelId="{5ADAFDFD-42F3-2948-AAE6-9EADCACF64C9}" type="presOf" srcId="{6CF356D3-6685-4A3C-B8FD-CF925C1578F9}" destId="{14A32622-A9F2-4D49-9077-D89A17B0DABF}" srcOrd="0" destOrd="0" presId="urn:microsoft.com/office/officeart/2008/layout/VerticalCurvedList"/>
    <dgm:cxn modelId="{F65C2FCE-1E68-4C48-B84E-BCE519CA4939}" type="presParOf" srcId="{EB7E3B94-F80F-435E-A792-99861A9EE87B}" destId="{326363F8-F433-491B-B8ED-D982A9C88080}" srcOrd="0" destOrd="0" presId="urn:microsoft.com/office/officeart/2008/layout/VerticalCurvedList"/>
    <dgm:cxn modelId="{5F521CD4-9E81-7B41-8737-6C5A1BF30931}" type="presParOf" srcId="{326363F8-F433-491B-B8ED-D982A9C88080}" destId="{FEC42C33-FAAB-4013-BDE3-6B05A505EB19}" srcOrd="0" destOrd="0" presId="urn:microsoft.com/office/officeart/2008/layout/VerticalCurvedList"/>
    <dgm:cxn modelId="{45052803-C255-0649-8857-C7250B4C7379}" type="presParOf" srcId="{FEC42C33-FAAB-4013-BDE3-6B05A505EB19}" destId="{1D172044-57EE-4125-AC77-4EB2CA23DEA1}" srcOrd="0" destOrd="0" presId="urn:microsoft.com/office/officeart/2008/layout/VerticalCurvedList"/>
    <dgm:cxn modelId="{19BE33AB-666E-4245-B1A6-24B3DD1BCB8F}" type="presParOf" srcId="{FEC42C33-FAAB-4013-BDE3-6B05A505EB19}" destId="{B2F1BB7B-EC6F-4613-A74C-E7572CFF8D89}" srcOrd="1" destOrd="0" presId="urn:microsoft.com/office/officeart/2008/layout/VerticalCurvedList"/>
    <dgm:cxn modelId="{77431FE7-5502-624E-B925-244242A007C3}" type="presParOf" srcId="{FEC42C33-FAAB-4013-BDE3-6B05A505EB19}" destId="{C120973B-3044-46B5-87B5-48CDFB64BDC3}" srcOrd="2" destOrd="0" presId="urn:microsoft.com/office/officeart/2008/layout/VerticalCurvedList"/>
    <dgm:cxn modelId="{377D7CF2-FEFF-7A41-83D0-5DB10E14C502}" type="presParOf" srcId="{FEC42C33-FAAB-4013-BDE3-6B05A505EB19}" destId="{110A09BB-0568-4053-94A4-98F9EBDC460A}" srcOrd="3" destOrd="0" presId="urn:microsoft.com/office/officeart/2008/layout/VerticalCurvedList"/>
    <dgm:cxn modelId="{07720D82-B0FA-F740-B12B-4CEE24EAA565}" type="presParOf" srcId="{326363F8-F433-491B-B8ED-D982A9C88080}" destId="{5A1B7284-ED2C-46FE-BD39-6DB9280415F4}" srcOrd="1" destOrd="0" presId="urn:microsoft.com/office/officeart/2008/layout/VerticalCurvedList"/>
    <dgm:cxn modelId="{DC49BA9A-E668-5146-85E8-C3E83BA9FC26}" type="presParOf" srcId="{326363F8-F433-491B-B8ED-D982A9C88080}" destId="{8F031128-E8CE-42F5-A428-77927BBA86AD}" srcOrd="2" destOrd="0" presId="urn:microsoft.com/office/officeart/2008/layout/VerticalCurvedList"/>
    <dgm:cxn modelId="{849B29D1-5D8F-424F-89DC-21352423967A}" type="presParOf" srcId="{8F031128-E8CE-42F5-A428-77927BBA86AD}" destId="{086908E9-348C-4337-8F96-6703EFAA41ED}" srcOrd="0" destOrd="0" presId="urn:microsoft.com/office/officeart/2008/layout/VerticalCurvedList"/>
    <dgm:cxn modelId="{B15B4478-2ED5-5B40-BCC8-8B11482950E5}" type="presParOf" srcId="{326363F8-F433-491B-B8ED-D982A9C88080}" destId="{67DB0CB1-3603-43D2-9F47-C3266164EBF5}" srcOrd="3" destOrd="0" presId="urn:microsoft.com/office/officeart/2008/layout/VerticalCurvedList"/>
    <dgm:cxn modelId="{93C4BC8A-3086-5346-AF3A-F55ECEC0B4B7}" type="presParOf" srcId="{326363F8-F433-491B-B8ED-D982A9C88080}" destId="{E5288666-8B47-489F-8846-785075CB0669}" srcOrd="4" destOrd="0" presId="urn:microsoft.com/office/officeart/2008/layout/VerticalCurvedList"/>
    <dgm:cxn modelId="{F298C5DB-8CFC-E649-BF16-96E865F2427B}" type="presParOf" srcId="{E5288666-8B47-489F-8846-785075CB0669}" destId="{A4FAE145-3107-472D-814C-16D995285913}" srcOrd="0" destOrd="0" presId="urn:microsoft.com/office/officeart/2008/layout/VerticalCurvedList"/>
    <dgm:cxn modelId="{C4F0DDA3-6E22-0344-9306-5EAFA1123154}" type="presParOf" srcId="{326363F8-F433-491B-B8ED-D982A9C88080}" destId="{A1CB9973-00D9-4DC1-9EED-61D7D7290CB7}" srcOrd="5" destOrd="0" presId="urn:microsoft.com/office/officeart/2008/layout/VerticalCurvedList"/>
    <dgm:cxn modelId="{9F1F193D-CEB3-BF42-9E5D-E7CE8E38E145}" type="presParOf" srcId="{326363F8-F433-491B-B8ED-D982A9C88080}" destId="{13282924-0840-4F23-B1BD-C831FFAAE231}" srcOrd="6" destOrd="0" presId="urn:microsoft.com/office/officeart/2008/layout/VerticalCurvedList"/>
    <dgm:cxn modelId="{D32E5D5A-5D46-2F4C-A5FE-57F2B8F40E1D}" type="presParOf" srcId="{13282924-0840-4F23-B1BD-C831FFAAE231}" destId="{C6FC66AF-9343-47AC-B986-A1DA12B48250}" srcOrd="0" destOrd="0" presId="urn:microsoft.com/office/officeart/2008/layout/VerticalCurvedList"/>
    <dgm:cxn modelId="{01A30030-21E8-314A-9058-1678B0CC09E1}" type="presParOf" srcId="{326363F8-F433-491B-B8ED-D982A9C88080}" destId="{14A32622-A9F2-4D49-9077-D89A17B0DABF}" srcOrd="7" destOrd="0" presId="urn:microsoft.com/office/officeart/2008/layout/VerticalCurvedList"/>
    <dgm:cxn modelId="{197001B1-B465-5F45-9027-6193EADA1BE6}" type="presParOf" srcId="{326363F8-F433-491B-B8ED-D982A9C88080}" destId="{7E23337F-73E1-4C12-84A9-6526CC8AA04E}" srcOrd="8" destOrd="0" presId="urn:microsoft.com/office/officeart/2008/layout/VerticalCurvedList"/>
    <dgm:cxn modelId="{A66A3E80-43FE-BB41-AC9E-3163B71EACA1}" type="presParOf" srcId="{7E23337F-73E1-4C12-84A9-6526CC8AA04E}" destId="{5CF9CBF1-AD30-4967-816E-28643A2AA780}" srcOrd="0" destOrd="0" presId="urn:microsoft.com/office/officeart/2008/layout/VerticalCurvedList"/>
    <dgm:cxn modelId="{D372E394-B57F-9A47-9B36-BC58ACCC4C00}" type="presParOf" srcId="{326363F8-F433-491B-B8ED-D982A9C88080}" destId="{96C6D97B-8033-4A51-A541-75262B8D557E}" srcOrd="9" destOrd="0" presId="urn:microsoft.com/office/officeart/2008/layout/VerticalCurvedList"/>
    <dgm:cxn modelId="{B74EF9B3-13ED-EB4E-8311-D58F3BA63BCB}" type="presParOf" srcId="{326363F8-F433-491B-B8ED-D982A9C88080}" destId="{EE456CA8-A3AF-418C-A99A-537B9CD615AE}" srcOrd="10" destOrd="0" presId="urn:microsoft.com/office/officeart/2008/layout/VerticalCurvedList"/>
    <dgm:cxn modelId="{538B99C0-BAB5-BB4E-9925-615F6C63668D}" type="presParOf" srcId="{EE456CA8-A3AF-418C-A99A-537B9CD615AE}" destId="{2DAD4C74-2D6D-4F98-811B-4A2ED8EBCA09}" srcOrd="0" destOrd="0" presId="urn:microsoft.com/office/officeart/2008/layout/VerticalCurvedList"/>
    <dgm:cxn modelId="{50B169CD-7D0C-7141-A6A3-6C909A354EAD}" type="presParOf" srcId="{326363F8-F433-491B-B8ED-D982A9C88080}" destId="{458C0498-52EE-4DE8-9FB4-B0A9D49F92B6}" srcOrd="11" destOrd="0" presId="urn:microsoft.com/office/officeart/2008/layout/VerticalCurvedList"/>
    <dgm:cxn modelId="{90ACCBF1-4F96-6848-9985-0136AB1C4517}" type="presParOf" srcId="{326363F8-F433-491B-B8ED-D982A9C88080}" destId="{15F804D5-34BB-4176-A190-8EDD6E20F5B8}" srcOrd="12" destOrd="0" presId="urn:microsoft.com/office/officeart/2008/layout/VerticalCurvedList"/>
    <dgm:cxn modelId="{1D23BF53-1AD1-9A44-966C-C704D86657AE}" type="presParOf" srcId="{15F804D5-34BB-4176-A190-8EDD6E20F5B8}" destId="{C1258FFF-0747-4681-9AE5-1FF6E3C2BF8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F1BB7B-EC6F-4613-A74C-E7572CFF8D89}">
      <dsp:nvSpPr>
        <dsp:cNvPr id="0" name=""/>
        <dsp:cNvSpPr/>
      </dsp:nvSpPr>
      <dsp:spPr>
        <a:xfrm>
          <a:off x="-5549844" y="-849670"/>
          <a:ext cx="6607891" cy="6607891"/>
        </a:xfrm>
        <a:prstGeom prst="blockArc">
          <a:avLst>
            <a:gd name="adj1" fmla="val 18900000"/>
            <a:gd name="adj2" fmla="val 2700000"/>
            <a:gd name="adj3" fmla="val 327"/>
          </a:avLst>
        </a:prstGeom>
        <a:noFill/>
        <a:ln w="25400" cap="flat" cmpd="sng" algn="ctr">
          <a:solidFill>
            <a:srgbClr val="24634F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1B7284-ED2C-46FE-BD39-6DB9280415F4}">
      <dsp:nvSpPr>
        <dsp:cNvPr id="0" name=""/>
        <dsp:cNvSpPr/>
      </dsp:nvSpPr>
      <dsp:spPr>
        <a:xfrm>
          <a:off x="394350" y="258484"/>
          <a:ext cx="4115473" cy="516772"/>
        </a:xfrm>
        <a:prstGeom prst="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0188" tIns="40640" rIns="40640" bIns="4064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 dirty="0" err="1">
              <a:latin typeface="Corbel"/>
              <a:cs typeface="Corbel"/>
            </a:rPr>
            <a:t>Potencial</a:t>
          </a:r>
          <a:r>
            <a:rPr lang="en-GB" sz="1600" b="0" kern="1200" dirty="0">
              <a:latin typeface="Corbel"/>
              <a:cs typeface="Corbel"/>
            </a:rPr>
            <a:t> de </a:t>
          </a:r>
          <a:r>
            <a:rPr lang="en-GB" sz="1600" b="0" kern="1200" dirty="0" err="1">
              <a:latin typeface="Corbel"/>
              <a:cs typeface="Corbel"/>
            </a:rPr>
            <a:t>Impacto</a:t>
          </a:r>
          <a:endParaRPr lang="en-GB" sz="1600" b="0" kern="1200" dirty="0">
            <a:latin typeface="Corbel"/>
            <a:cs typeface="Corbel"/>
          </a:endParaRPr>
        </a:p>
      </dsp:txBody>
      <dsp:txXfrm>
        <a:off x="394350" y="258484"/>
        <a:ext cx="4115473" cy="516772"/>
      </dsp:txXfrm>
    </dsp:sp>
    <dsp:sp modelId="{086908E9-348C-4337-8F96-6703EFAA41ED}">
      <dsp:nvSpPr>
        <dsp:cNvPr id="0" name=""/>
        <dsp:cNvSpPr/>
      </dsp:nvSpPr>
      <dsp:spPr>
        <a:xfrm>
          <a:off x="71368" y="193887"/>
          <a:ext cx="645965" cy="645965"/>
        </a:xfrm>
        <a:prstGeom prst="ellipse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DB0CB1-3603-43D2-9F47-C3266164EBF5}">
      <dsp:nvSpPr>
        <dsp:cNvPr id="0" name=""/>
        <dsp:cNvSpPr/>
      </dsp:nvSpPr>
      <dsp:spPr>
        <a:xfrm>
          <a:off x="819431" y="1033544"/>
          <a:ext cx="3690393" cy="516772"/>
        </a:xfrm>
        <a:prstGeom prst="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0188" tIns="40640" rIns="40640" bIns="4064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 dirty="0" err="1">
              <a:latin typeface="Corbel"/>
              <a:cs typeface="Corbel"/>
            </a:rPr>
            <a:t>Potencial</a:t>
          </a:r>
          <a:r>
            <a:rPr lang="en-GB" sz="1600" b="0" kern="1200" dirty="0">
              <a:latin typeface="Corbel"/>
              <a:cs typeface="Corbel"/>
            </a:rPr>
            <a:t> de Cambio de </a:t>
          </a:r>
          <a:r>
            <a:rPr lang="en-GB" sz="1600" b="0" kern="1200" dirty="0" err="1">
              <a:latin typeface="Corbel"/>
              <a:cs typeface="Corbel"/>
            </a:rPr>
            <a:t>Paradigma</a:t>
          </a:r>
          <a:endParaRPr lang="en-US" sz="1600" b="0" kern="1200" dirty="0">
            <a:latin typeface="Corbel"/>
            <a:cs typeface="Corbel"/>
          </a:endParaRPr>
        </a:p>
      </dsp:txBody>
      <dsp:txXfrm>
        <a:off x="819431" y="1033544"/>
        <a:ext cx="3690393" cy="516772"/>
      </dsp:txXfrm>
    </dsp:sp>
    <dsp:sp modelId="{A4FAE145-3107-472D-814C-16D995285913}">
      <dsp:nvSpPr>
        <dsp:cNvPr id="0" name=""/>
        <dsp:cNvSpPr/>
      </dsp:nvSpPr>
      <dsp:spPr>
        <a:xfrm>
          <a:off x="496448" y="968947"/>
          <a:ext cx="645965" cy="645965"/>
        </a:xfrm>
        <a:prstGeom prst="ellipse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CB9973-00D9-4DC1-9EED-61D7D7290CB7}">
      <dsp:nvSpPr>
        <dsp:cNvPr id="0" name=""/>
        <dsp:cNvSpPr/>
      </dsp:nvSpPr>
      <dsp:spPr>
        <a:xfrm>
          <a:off x="1013809" y="1808604"/>
          <a:ext cx="3496014" cy="516772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0188" tIns="40640" rIns="40640" bIns="4064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 dirty="0" err="1">
              <a:latin typeface="Corbel"/>
              <a:cs typeface="Corbel"/>
            </a:rPr>
            <a:t>Potencial</a:t>
          </a:r>
          <a:r>
            <a:rPr lang="en-GB" sz="1600" b="0" kern="1200" dirty="0">
              <a:latin typeface="Corbel"/>
              <a:cs typeface="Corbel"/>
            </a:rPr>
            <a:t> de </a:t>
          </a:r>
          <a:r>
            <a:rPr lang="en-GB" sz="1600" b="0" kern="1200" dirty="0" err="1">
              <a:latin typeface="Corbel"/>
              <a:cs typeface="Corbel"/>
            </a:rPr>
            <a:t>Desarrollo</a:t>
          </a:r>
          <a:r>
            <a:rPr lang="en-GB" sz="1600" b="0" kern="1200" dirty="0">
              <a:latin typeface="Corbel"/>
              <a:cs typeface="Corbel"/>
            </a:rPr>
            <a:t> </a:t>
          </a:r>
          <a:r>
            <a:rPr lang="en-GB" sz="1600" b="0" kern="1200" dirty="0" err="1">
              <a:latin typeface="Corbel"/>
              <a:cs typeface="Corbel"/>
            </a:rPr>
            <a:t>Sostenible</a:t>
          </a:r>
          <a:endParaRPr lang="en-US" sz="1600" b="0" kern="1200" dirty="0">
            <a:latin typeface="Corbel"/>
            <a:cs typeface="Corbel"/>
          </a:endParaRPr>
        </a:p>
      </dsp:txBody>
      <dsp:txXfrm>
        <a:off x="1013809" y="1808604"/>
        <a:ext cx="3496014" cy="516772"/>
      </dsp:txXfrm>
    </dsp:sp>
    <dsp:sp modelId="{C6FC66AF-9343-47AC-B986-A1DA12B48250}">
      <dsp:nvSpPr>
        <dsp:cNvPr id="0" name=""/>
        <dsp:cNvSpPr/>
      </dsp:nvSpPr>
      <dsp:spPr>
        <a:xfrm>
          <a:off x="690827" y="1744007"/>
          <a:ext cx="645965" cy="645965"/>
        </a:xfrm>
        <a:prstGeom prst="ellipse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32622-A9F2-4D49-9077-D89A17B0DABF}">
      <dsp:nvSpPr>
        <dsp:cNvPr id="0" name=""/>
        <dsp:cNvSpPr/>
      </dsp:nvSpPr>
      <dsp:spPr>
        <a:xfrm>
          <a:off x="1013809" y="2583173"/>
          <a:ext cx="3496014" cy="516772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0188" tIns="40640" rIns="40640" bIns="4064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 dirty="0" err="1">
              <a:latin typeface="Corbel"/>
              <a:cs typeface="Corbel"/>
            </a:rPr>
            <a:t>Necesidades</a:t>
          </a:r>
          <a:r>
            <a:rPr lang="en-GB" sz="1600" b="0" kern="1200" dirty="0">
              <a:latin typeface="Corbel"/>
              <a:cs typeface="Corbel"/>
            </a:rPr>
            <a:t> del receptor</a:t>
          </a:r>
          <a:endParaRPr lang="en-US" sz="1600" b="0" kern="1200" dirty="0">
            <a:latin typeface="Corbel"/>
            <a:cs typeface="Corbel"/>
          </a:endParaRPr>
        </a:p>
      </dsp:txBody>
      <dsp:txXfrm>
        <a:off x="1013809" y="2583173"/>
        <a:ext cx="3496014" cy="516772"/>
      </dsp:txXfrm>
    </dsp:sp>
    <dsp:sp modelId="{5CF9CBF1-AD30-4967-816E-28643A2AA780}">
      <dsp:nvSpPr>
        <dsp:cNvPr id="0" name=""/>
        <dsp:cNvSpPr/>
      </dsp:nvSpPr>
      <dsp:spPr>
        <a:xfrm>
          <a:off x="690827" y="2518577"/>
          <a:ext cx="645965" cy="645965"/>
        </a:xfrm>
        <a:prstGeom prst="ellipse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C6D97B-8033-4A51-A541-75262B8D557E}">
      <dsp:nvSpPr>
        <dsp:cNvPr id="0" name=""/>
        <dsp:cNvSpPr/>
      </dsp:nvSpPr>
      <dsp:spPr>
        <a:xfrm>
          <a:off x="819431" y="3358233"/>
          <a:ext cx="3690393" cy="516772"/>
        </a:xfrm>
        <a:prstGeom prst="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0188" tIns="40640" rIns="40640" bIns="4064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 dirty="0" err="1">
              <a:latin typeface="Corbel"/>
              <a:cs typeface="Corbel"/>
            </a:rPr>
            <a:t>Apropiación</a:t>
          </a:r>
          <a:r>
            <a:rPr lang="en-GB" sz="1600" b="0" kern="1200" dirty="0">
              <a:latin typeface="Corbel"/>
              <a:cs typeface="Corbel"/>
            </a:rPr>
            <a:t> de </a:t>
          </a:r>
          <a:r>
            <a:rPr lang="en-GB" sz="1600" b="0" kern="1200" dirty="0" err="1">
              <a:latin typeface="Corbel"/>
              <a:cs typeface="Corbel"/>
            </a:rPr>
            <a:t>país</a:t>
          </a:r>
          <a:endParaRPr lang="en-US" sz="1600" b="0" kern="1200" dirty="0">
            <a:latin typeface="Corbel"/>
            <a:cs typeface="Corbel"/>
          </a:endParaRPr>
        </a:p>
      </dsp:txBody>
      <dsp:txXfrm>
        <a:off x="819431" y="3358233"/>
        <a:ext cx="3690393" cy="516772"/>
      </dsp:txXfrm>
    </dsp:sp>
    <dsp:sp modelId="{2DAD4C74-2D6D-4F98-811B-4A2ED8EBCA09}">
      <dsp:nvSpPr>
        <dsp:cNvPr id="0" name=""/>
        <dsp:cNvSpPr/>
      </dsp:nvSpPr>
      <dsp:spPr>
        <a:xfrm>
          <a:off x="496448" y="3293637"/>
          <a:ext cx="645965" cy="645965"/>
        </a:xfrm>
        <a:prstGeom prst="ellipse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8C0498-52EE-4DE8-9FB4-B0A9D49F92B6}">
      <dsp:nvSpPr>
        <dsp:cNvPr id="0" name=""/>
        <dsp:cNvSpPr/>
      </dsp:nvSpPr>
      <dsp:spPr>
        <a:xfrm>
          <a:off x="394350" y="4133293"/>
          <a:ext cx="4115473" cy="516772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0188" tIns="40640" rIns="40640" bIns="4064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 dirty="0" err="1">
              <a:latin typeface="Corbel"/>
              <a:cs typeface="Corbel"/>
            </a:rPr>
            <a:t>Eficiencia</a:t>
          </a:r>
          <a:r>
            <a:rPr lang="en-GB" sz="1600" b="0" kern="1200" dirty="0">
              <a:latin typeface="Corbel"/>
              <a:cs typeface="Corbel"/>
            </a:rPr>
            <a:t> y </a:t>
          </a:r>
          <a:r>
            <a:rPr lang="en-GB" sz="1600" b="0" kern="1200" dirty="0" err="1">
              <a:latin typeface="Corbel"/>
              <a:cs typeface="Corbel"/>
            </a:rPr>
            <a:t>Efectividad</a:t>
          </a:r>
          <a:endParaRPr lang="en-US" sz="1600" b="0" kern="1200" dirty="0">
            <a:latin typeface="Corbel"/>
            <a:cs typeface="Corbel"/>
          </a:endParaRPr>
        </a:p>
      </dsp:txBody>
      <dsp:txXfrm>
        <a:off x="394350" y="4133293"/>
        <a:ext cx="4115473" cy="516772"/>
      </dsp:txXfrm>
    </dsp:sp>
    <dsp:sp modelId="{C1258FFF-0747-4681-9AE5-1FF6E3C2BF8C}">
      <dsp:nvSpPr>
        <dsp:cNvPr id="0" name=""/>
        <dsp:cNvSpPr/>
      </dsp:nvSpPr>
      <dsp:spPr>
        <a:xfrm>
          <a:off x="71368" y="4068697"/>
          <a:ext cx="645965" cy="645965"/>
        </a:xfrm>
        <a:prstGeom prst="ellipse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D6D3A-60E1-4213-BBBC-A29297343595}" type="datetimeFigureOut">
              <a:rPr lang="en-CA" smtClean="0"/>
              <a:t>2018-03-08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346FA-3F5B-4229-9E32-A2704A41768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0677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987675" y="887413"/>
            <a:ext cx="4259263" cy="23955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ea typeface="Corbel"/>
            </a:endParaRPr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51122" indent="-28889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55573" indent="-23111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17802" indent="-23111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80031" indent="-23111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42261" indent="-231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3004490" indent="-231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66719" indent="-231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928948" indent="-231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993B8-BC0C-430E-A244-9A9CBB032CB3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Corbe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0003640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27063" y="958850"/>
            <a:ext cx="6056312" cy="3406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2)</a:t>
            </a:r>
            <a:r>
              <a:rPr lang="en-US" baseline="0" dirty="0"/>
              <a:t> </a:t>
            </a:r>
            <a:r>
              <a:rPr lang="en-US" sz="1200" dirty="0">
                <a:solidFill>
                  <a:schemeClr val="tx1"/>
                </a:solidFill>
                <a:cs typeface="Corbel"/>
              </a:rPr>
              <a:t>Narrow down the scope of activities to focus the resources</a:t>
            </a:r>
            <a:r>
              <a:rPr lang="en-US" sz="1200" baseline="0" dirty="0">
                <a:solidFill>
                  <a:schemeClr val="tx1"/>
                </a:solidFill>
                <a:cs typeface="Corbel"/>
              </a:rPr>
              <a:t> to maximize likelihood of achieving results. Original FP had a very broad scope, some activities marginally related to the main climate results. Spread too thin.</a:t>
            </a:r>
            <a:endParaRPr lang="en-US" dirty="0"/>
          </a:p>
          <a:p>
            <a:endParaRPr lang="en-US" dirty="0"/>
          </a:p>
          <a:p>
            <a:r>
              <a:rPr lang="en-US" dirty="0"/>
              <a:t>3) An example of</a:t>
            </a:r>
            <a:r>
              <a:rPr lang="en-US" baseline="0" dirty="0"/>
              <a:t> risk mitigation measures a communication strategy to deal with risks associated to indigenous communities misperceiving the financial structure of the project.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5762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27063" y="958850"/>
            <a:ext cx="6056312" cy="3406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2)</a:t>
            </a:r>
            <a:r>
              <a:rPr lang="en-US" baseline="0" dirty="0"/>
              <a:t> </a:t>
            </a:r>
            <a:r>
              <a:rPr lang="en-US" sz="1200" dirty="0">
                <a:solidFill>
                  <a:schemeClr val="tx1"/>
                </a:solidFill>
                <a:cs typeface="Corbel"/>
              </a:rPr>
              <a:t>Narrow down the scope of activities to focus the resources</a:t>
            </a:r>
            <a:r>
              <a:rPr lang="en-US" sz="1200" baseline="0" dirty="0">
                <a:solidFill>
                  <a:schemeClr val="tx1"/>
                </a:solidFill>
                <a:cs typeface="Corbel"/>
              </a:rPr>
              <a:t> to maximize likelihood of achieving results. Original FP had a very broad scope, some activities marginally related to the main climate results. Spread too thin.</a:t>
            </a:r>
            <a:endParaRPr lang="en-US" dirty="0"/>
          </a:p>
          <a:p>
            <a:endParaRPr lang="en-US" dirty="0"/>
          </a:p>
          <a:p>
            <a:r>
              <a:rPr lang="en-US" dirty="0"/>
              <a:t>3) An example of</a:t>
            </a:r>
            <a:r>
              <a:rPr lang="en-US" baseline="0" dirty="0"/>
              <a:t> risk mitigation measures a communication strategy to deal with risks associated to indigenous communities misperceiving the financial structure of the project.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8840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27063" y="958850"/>
            <a:ext cx="6056312" cy="3406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2)</a:t>
            </a:r>
            <a:r>
              <a:rPr lang="en-US" baseline="0" dirty="0"/>
              <a:t> </a:t>
            </a:r>
            <a:r>
              <a:rPr lang="en-US" sz="1200" dirty="0">
                <a:solidFill>
                  <a:schemeClr val="tx1"/>
                </a:solidFill>
                <a:cs typeface="Corbel"/>
              </a:rPr>
              <a:t>Narrow down the scope of activities to focus the resources</a:t>
            </a:r>
            <a:r>
              <a:rPr lang="en-US" sz="1200" baseline="0" dirty="0">
                <a:solidFill>
                  <a:schemeClr val="tx1"/>
                </a:solidFill>
                <a:cs typeface="Corbel"/>
              </a:rPr>
              <a:t> to maximize likelihood of achieving results. Original FP had a very broad scope, some activities marginally related to the main climate results. Spread too thin.</a:t>
            </a:r>
            <a:endParaRPr lang="en-US" dirty="0"/>
          </a:p>
          <a:p>
            <a:endParaRPr lang="en-US" dirty="0"/>
          </a:p>
          <a:p>
            <a:r>
              <a:rPr lang="en-US" dirty="0"/>
              <a:t>3) An example of</a:t>
            </a:r>
            <a:r>
              <a:rPr lang="en-US" baseline="0" dirty="0"/>
              <a:t> risk mitigation measures a communication strategy to deal with risks associated to indigenous communities misperceiving the financial structure of the project.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769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27063" y="958850"/>
            <a:ext cx="6056312" cy="3406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Fund evaluates project proposals based on a set of six investment criteria.</a:t>
            </a:r>
          </a:p>
          <a:p>
            <a:r>
              <a:rPr lang="en-US" dirty="0"/>
              <a:t>These</a:t>
            </a:r>
            <a:r>
              <a:rPr lang="en-US" baseline="0" dirty="0"/>
              <a:t> are:</a:t>
            </a:r>
          </a:p>
          <a:p>
            <a:r>
              <a:rPr lang="en-US" baseline="0" dirty="0"/>
              <a:t>1), 2), 3), 4), 5), 6)</a:t>
            </a:r>
          </a:p>
          <a:p>
            <a:r>
              <a:rPr lang="en-US" baseline="0" dirty="0"/>
              <a:t>The Secretariat and the TAP both provide the Board with their assessment of the proposal </a:t>
            </a:r>
            <a:r>
              <a:rPr lang="en-US" baseline="0" dirty="0" err="1"/>
              <a:t>vis</a:t>
            </a:r>
            <a:r>
              <a:rPr lang="en-US" baseline="0" dirty="0"/>
              <a:t>-a-</a:t>
            </a:r>
            <a:r>
              <a:rPr lang="en-US" baseline="0" dirty="0" err="1"/>
              <a:t>vis</a:t>
            </a:r>
            <a:r>
              <a:rPr lang="en-US" baseline="0" dirty="0"/>
              <a:t> these criteria, based on which the Board makes a funding decision.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699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</a:t>
            </a:r>
            <a:r>
              <a:rPr lang="en-US" baseline="0" dirty="0"/>
              <a:t> fully perform our due diligence and assessment work, we need to review a number of documents providing background detail on these aspects. </a:t>
            </a:r>
          </a:p>
          <a:p>
            <a:r>
              <a:rPr lang="en-US" baseline="0" dirty="0"/>
              <a:t>The first stage of the Funding Proposal Review is assessing whether the package is complete.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F83555-2B51-4A26-8909-DFE07EB33E5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265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27063" y="958850"/>
            <a:ext cx="6056312" cy="3406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1) In order to justify the need for an adaptation project, the</a:t>
            </a:r>
            <a:r>
              <a:rPr lang="en-US" baseline="0" dirty="0"/>
              <a:t> proposal has to provide scientific evidence of the impact of climate change</a:t>
            </a:r>
          </a:p>
          <a:p>
            <a:endParaRPr lang="en-US" baseline="0" dirty="0"/>
          </a:p>
          <a:p>
            <a:r>
              <a:rPr lang="en-US" baseline="0" dirty="0"/>
              <a:t>Evidence for 3) </a:t>
            </a:r>
          </a:p>
          <a:p>
            <a:r>
              <a:rPr lang="en-US" baseline="0" dirty="0"/>
              <a:t>In the case of </a:t>
            </a:r>
            <a:r>
              <a:rPr lang="en-US" baseline="0" dirty="0" err="1"/>
              <a:t>Profonanpe</a:t>
            </a:r>
            <a:r>
              <a:rPr lang="en-US" baseline="0" dirty="0"/>
              <a:t>, where central funding was not available, GCF feedback allowed to identify financial mechanism to implement indigenous community-driven Land Use Plans, by encouraging local governments to apply for central government funding.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246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27063" y="958850"/>
            <a:ext cx="6056312" cy="3406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2)</a:t>
            </a:r>
            <a:r>
              <a:rPr lang="en-US" baseline="0" dirty="0"/>
              <a:t> </a:t>
            </a:r>
            <a:r>
              <a:rPr lang="en-US" sz="1200" dirty="0">
                <a:solidFill>
                  <a:schemeClr val="tx1"/>
                </a:solidFill>
                <a:cs typeface="Corbel"/>
              </a:rPr>
              <a:t>Narrow down the scope of activities to focus the resources</a:t>
            </a:r>
            <a:r>
              <a:rPr lang="en-US" sz="1200" baseline="0" dirty="0">
                <a:solidFill>
                  <a:schemeClr val="tx1"/>
                </a:solidFill>
                <a:cs typeface="Corbel"/>
              </a:rPr>
              <a:t> to maximize likelihood of achieving results. Original FP had a very broad scope, some activities marginally related to the main climate results. Spread too thin.</a:t>
            </a:r>
            <a:endParaRPr lang="en-US" dirty="0"/>
          </a:p>
          <a:p>
            <a:endParaRPr lang="en-US" dirty="0"/>
          </a:p>
          <a:p>
            <a:r>
              <a:rPr lang="en-US" dirty="0"/>
              <a:t>3) An example of</a:t>
            </a:r>
            <a:r>
              <a:rPr lang="en-US" baseline="0" dirty="0"/>
              <a:t> risk mitigation measures a communication strategy to deal with risks associated to indigenous communities misperceiving the financial structure of the project.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14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27063" y="958850"/>
            <a:ext cx="6056312" cy="3406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2)</a:t>
            </a:r>
            <a:r>
              <a:rPr lang="en-US" baseline="0" dirty="0"/>
              <a:t> </a:t>
            </a:r>
            <a:r>
              <a:rPr lang="en-US" sz="1200" dirty="0">
                <a:solidFill>
                  <a:schemeClr val="tx1"/>
                </a:solidFill>
                <a:cs typeface="Corbel"/>
              </a:rPr>
              <a:t>Narrow down the scope of activities to focus the resources</a:t>
            </a:r>
            <a:r>
              <a:rPr lang="en-US" sz="1200" baseline="0" dirty="0">
                <a:solidFill>
                  <a:schemeClr val="tx1"/>
                </a:solidFill>
                <a:cs typeface="Corbel"/>
              </a:rPr>
              <a:t> to maximize likelihood of achieving results. Original FP had a very broad scope, some activities marginally related to the main climate results. Spread too thin.</a:t>
            </a:r>
            <a:endParaRPr lang="en-US" dirty="0"/>
          </a:p>
          <a:p>
            <a:endParaRPr lang="en-US" dirty="0"/>
          </a:p>
          <a:p>
            <a:r>
              <a:rPr lang="en-US" dirty="0"/>
              <a:t>3) An example of</a:t>
            </a:r>
            <a:r>
              <a:rPr lang="en-US" baseline="0" dirty="0"/>
              <a:t> risk mitigation measures a communication strategy to deal with risks associated to indigenous communities misperceiving the financial structure of the project.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171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27063" y="958850"/>
            <a:ext cx="6056312" cy="3406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2)</a:t>
            </a:r>
            <a:r>
              <a:rPr lang="en-US" baseline="0" dirty="0"/>
              <a:t> </a:t>
            </a:r>
            <a:r>
              <a:rPr lang="en-US" sz="1200" dirty="0">
                <a:solidFill>
                  <a:schemeClr val="tx1"/>
                </a:solidFill>
                <a:cs typeface="Corbel"/>
              </a:rPr>
              <a:t>Narrow down the scope of activities to focus the resources</a:t>
            </a:r>
            <a:r>
              <a:rPr lang="en-US" sz="1200" baseline="0" dirty="0">
                <a:solidFill>
                  <a:schemeClr val="tx1"/>
                </a:solidFill>
                <a:cs typeface="Corbel"/>
              </a:rPr>
              <a:t> to maximize likelihood of achieving results. Original FP had a very broad scope, some activities marginally related to the main climate results. Spread too thin.</a:t>
            </a:r>
            <a:endParaRPr lang="en-US" dirty="0"/>
          </a:p>
          <a:p>
            <a:endParaRPr lang="en-US" dirty="0"/>
          </a:p>
          <a:p>
            <a:r>
              <a:rPr lang="en-US" dirty="0"/>
              <a:t>3) An example of</a:t>
            </a:r>
            <a:r>
              <a:rPr lang="en-US" baseline="0" dirty="0"/>
              <a:t> risk mitigation measures a communication strategy to deal with risks associated to indigenous communities misperceiving the financial structure of the project.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8263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27063" y="958850"/>
            <a:ext cx="6056312" cy="3406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2)</a:t>
            </a:r>
            <a:r>
              <a:rPr lang="en-US" baseline="0" dirty="0"/>
              <a:t> </a:t>
            </a:r>
            <a:r>
              <a:rPr lang="en-US" sz="1200" dirty="0">
                <a:solidFill>
                  <a:schemeClr val="tx1"/>
                </a:solidFill>
                <a:cs typeface="Corbel"/>
              </a:rPr>
              <a:t>Narrow down the scope of activities to focus the resources</a:t>
            </a:r>
            <a:r>
              <a:rPr lang="en-US" sz="1200" baseline="0" dirty="0">
                <a:solidFill>
                  <a:schemeClr val="tx1"/>
                </a:solidFill>
                <a:cs typeface="Corbel"/>
              </a:rPr>
              <a:t> to maximize likelihood of achieving results. Original FP had a very broad scope, some activities marginally related to the main climate results. Spread too thin.</a:t>
            </a:r>
            <a:endParaRPr lang="en-US" dirty="0"/>
          </a:p>
          <a:p>
            <a:endParaRPr lang="en-US" dirty="0"/>
          </a:p>
          <a:p>
            <a:r>
              <a:rPr lang="en-US" dirty="0"/>
              <a:t>3) An example of</a:t>
            </a:r>
            <a:r>
              <a:rPr lang="en-US" baseline="0" dirty="0"/>
              <a:t> risk mitigation measures a communication strategy to deal with risks associated to indigenous communities misperceiving the financial structure of the project.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47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27063" y="958850"/>
            <a:ext cx="6056312" cy="3406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2)</a:t>
            </a:r>
            <a:r>
              <a:rPr lang="en-US" baseline="0" dirty="0"/>
              <a:t> </a:t>
            </a:r>
            <a:r>
              <a:rPr lang="en-US" sz="1200" dirty="0">
                <a:solidFill>
                  <a:schemeClr val="tx1"/>
                </a:solidFill>
                <a:cs typeface="Corbel"/>
              </a:rPr>
              <a:t>Narrow down the scope of activities to focus the resources</a:t>
            </a:r>
            <a:r>
              <a:rPr lang="en-US" sz="1200" baseline="0" dirty="0">
                <a:solidFill>
                  <a:schemeClr val="tx1"/>
                </a:solidFill>
                <a:cs typeface="Corbel"/>
              </a:rPr>
              <a:t> to maximize likelihood of achieving results. Original FP had a very broad scope, some activities marginally related to the main climate results. Spread too thin.</a:t>
            </a:r>
            <a:endParaRPr lang="en-US" dirty="0"/>
          </a:p>
          <a:p>
            <a:endParaRPr lang="en-US" dirty="0"/>
          </a:p>
          <a:p>
            <a:r>
              <a:rPr lang="en-US" dirty="0"/>
              <a:t>3) An example of</a:t>
            </a:r>
            <a:r>
              <a:rPr lang="en-US" baseline="0" dirty="0"/>
              <a:t> risk mitigation measures a communication strategy to deal with risks associated to indigenous communities misperceiving the financial structure of the project.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116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3263" cy="6858000"/>
          </a:xfrm>
          <a:prstGeom prst="rect">
            <a:avLst/>
          </a:prstGeom>
        </p:spPr>
      </p:pic>
      <p:pic>
        <p:nvPicPr>
          <p:cNvPr id="3" name="Picture 2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449" y="636644"/>
            <a:ext cx="3037219" cy="2148671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 userDrawn="1"/>
        </p:nvSpPr>
        <p:spPr>
          <a:xfrm>
            <a:off x="2363433" y="2549331"/>
            <a:ext cx="9502144" cy="40254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endParaRPr lang="en-US" sz="1500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 hasCustomPrompt="1"/>
          </p:nvPr>
        </p:nvSpPr>
        <p:spPr>
          <a:xfrm>
            <a:off x="1995205" y="2764640"/>
            <a:ext cx="8320151" cy="132556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800" b="1"/>
            </a:lvl1pPr>
          </a:lstStyle>
          <a:p>
            <a:pPr algn="l">
              <a:lnSpc>
                <a:spcPct val="90000"/>
              </a:lnSpc>
            </a:pPr>
            <a:r>
              <a:rPr lang="en-US" sz="2700" b="1" dirty="0">
                <a:solidFill>
                  <a:prstClr val="black"/>
                </a:solidFill>
                <a:latin typeface="+mj-lt"/>
                <a:cs typeface="Corbel"/>
              </a:rPr>
              <a:t>Title of </a:t>
            </a:r>
            <a:r>
              <a:rPr lang="en-US" sz="3000" b="1" dirty="0">
                <a:solidFill>
                  <a:prstClr val="black"/>
                </a:solidFill>
                <a:latin typeface="+mj-lt"/>
                <a:cs typeface="Corbel"/>
              </a:rPr>
              <a:t>Presentation</a:t>
            </a:r>
            <a:endParaRPr lang="en-US" sz="2700" b="1" i="1" dirty="0">
              <a:solidFill>
                <a:prstClr val="black"/>
              </a:solidFill>
              <a:latin typeface="+mj-lt"/>
              <a:cs typeface="Corbe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1995205" y="4526329"/>
            <a:ext cx="8320151" cy="44481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2100" b="0" i="0" u="none">
                <a:solidFill>
                  <a:srgbClr val="246B52"/>
                </a:solidFill>
                <a:latin typeface="Corbel" charset="0"/>
                <a:ea typeface="Corbel" charset="0"/>
                <a:cs typeface="Corbel" charset="0"/>
              </a:defRPr>
            </a:lvl1pPr>
          </a:lstStyle>
          <a:p>
            <a:pPr marL="0" indent="0">
              <a:lnSpc>
                <a:spcPct val="80000"/>
              </a:lnSpc>
              <a:buNone/>
            </a:pPr>
            <a:r>
              <a:rPr lang="en-US" sz="2100" b="1" dirty="0">
                <a:solidFill>
                  <a:srgbClr val="246B52"/>
                </a:solidFill>
                <a:latin typeface="+mn-lt"/>
                <a:ea typeface="Corbel"/>
                <a:cs typeface="Corbel"/>
              </a:rPr>
              <a:t>Name of Presenter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1995205" y="5160908"/>
            <a:ext cx="8320151" cy="9144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FontTx/>
              <a:buNone/>
              <a:defRPr sz="1500">
                <a:solidFill>
                  <a:srgbClr val="246B52"/>
                </a:solidFill>
              </a:defRPr>
            </a:lvl1pPr>
          </a:lstStyle>
          <a:p>
            <a:pPr marL="0" indent="0">
              <a:lnSpc>
                <a:spcPct val="80000"/>
              </a:lnSpc>
              <a:buNone/>
            </a:pPr>
            <a:r>
              <a:rPr lang="en-US" sz="1500" dirty="0">
                <a:solidFill>
                  <a:srgbClr val="246B52"/>
                </a:solidFill>
                <a:latin typeface="+mn-lt"/>
                <a:ea typeface="Corbel"/>
                <a:cs typeface="Corbel"/>
              </a:rPr>
              <a:t>Event Name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500" dirty="0">
                <a:solidFill>
                  <a:srgbClr val="246B52"/>
                </a:solidFill>
                <a:latin typeface="+mn-lt"/>
                <a:ea typeface="Corbel"/>
                <a:cs typeface="Corbel"/>
              </a:rPr>
              <a:t>Month Year | Location</a:t>
            </a:r>
          </a:p>
        </p:txBody>
      </p:sp>
    </p:spTree>
    <p:extLst>
      <p:ext uri="{BB962C8B-B14F-4D97-AF65-F5344CB8AC3E}">
        <p14:creationId xmlns:p14="http://schemas.microsoft.com/office/powerpoint/2010/main" val="2273001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20119" y="1558572"/>
            <a:ext cx="90375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520119" y="2705925"/>
            <a:ext cx="9037588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3975" indent="0">
              <a:defRPr>
                <a:latin typeface="Corbel"/>
                <a:cs typeface="Corbel"/>
              </a:defRPr>
            </a:lvl1pPr>
          </a:lstStyle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3147640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0A6E5987-3BF1-4375-905A-2DC07305E5FD}" type="datetimeFigureOut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08.03.2018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AEF5691E-4286-40E5-BA65-00CA43A80FB8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472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20119" y="1558572"/>
            <a:ext cx="90375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520119" y="2705925"/>
            <a:ext cx="9037588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3975" indent="0">
              <a:defRPr/>
            </a:lvl1pPr>
          </a:lstStyle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626497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20118" y="1558572"/>
            <a:ext cx="90375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520118" y="2705925"/>
            <a:ext cx="9037588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3975" indent="0">
              <a:defRPr>
                <a:latin typeface="Corbel"/>
                <a:cs typeface="Corbel"/>
              </a:defRPr>
            </a:lvl1pPr>
          </a:lstStyle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325748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20118" y="1558572"/>
            <a:ext cx="90375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520118" y="2705925"/>
            <a:ext cx="9037588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3975" indent="0">
              <a:defRPr>
                <a:latin typeface="Corbel"/>
                <a:cs typeface="Corbel"/>
              </a:defRPr>
            </a:lvl1pPr>
          </a:lstStyle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548790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77441" y="1016317"/>
            <a:ext cx="8751993" cy="566632"/>
          </a:xfrm>
          <a:prstGeom prst="rect">
            <a:avLst/>
          </a:prstGeom>
        </p:spPr>
        <p:txBody>
          <a:bodyPr vert="horz"/>
          <a:lstStyle>
            <a:lvl1pPr algn="r">
              <a:defRPr sz="36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096433" y="2127250"/>
            <a:ext cx="10033000" cy="394493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1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219200" y="731520"/>
            <a:ext cx="914400" cy="914400"/>
          </a:xfrm>
          <a:prstGeom prst="rect">
            <a:avLst/>
          </a:prstGeom>
        </p:spPr>
        <p:txBody>
          <a:bodyPr vert="horz" wrap="none" lIns="68580" tIns="34290" rIns="68580" bIns="34290" rtlCol="0">
            <a:noAutofit/>
          </a:bodyPr>
          <a:lstStyle/>
          <a:p>
            <a:pPr algn="l">
              <a:lnSpc>
                <a:spcPct val="90000"/>
              </a:lnSpc>
            </a:pPr>
            <a:endParaRPr lang="en-US" sz="1500" dirty="0">
              <a:solidFill>
                <a:prstClr val="black"/>
              </a:solidFill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10191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096433" y="2127250"/>
            <a:ext cx="10033000" cy="3944938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rgbClr val="24634F"/>
              </a:buClr>
              <a:buFont typeface="Arial"/>
              <a:buChar char="•"/>
              <a:defRPr sz="21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Bulleted List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377441" y="1016317"/>
            <a:ext cx="8751993" cy="566632"/>
          </a:xfrm>
          <a:prstGeom prst="rect">
            <a:avLst/>
          </a:prstGeom>
        </p:spPr>
        <p:txBody>
          <a:bodyPr vert="horz"/>
          <a:lstStyle>
            <a:lvl1pPr algn="r">
              <a:defRPr sz="36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382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096433" y="2127250"/>
            <a:ext cx="10033000" cy="3944938"/>
          </a:xfrm>
          <a:prstGeom prst="rect">
            <a:avLst/>
          </a:prstGeom>
        </p:spPr>
        <p:txBody>
          <a:bodyPr vert="horz"/>
          <a:lstStyle>
            <a:lvl1pPr marL="385763" indent="-385763">
              <a:buClr>
                <a:srgbClr val="24634F"/>
              </a:buClr>
              <a:buFont typeface="+mj-lt"/>
              <a:buAutoNum type="arabicPeriod"/>
              <a:defRPr sz="21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Numbered List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377441" y="1016317"/>
            <a:ext cx="8751993" cy="566632"/>
          </a:xfrm>
          <a:prstGeom prst="rect">
            <a:avLst/>
          </a:prstGeom>
        </p:spPr>
        <p:txBody>
          <a:bodyPr vert="horz"/>
          <a:lstStyle>
            <a:lvl1pPr algn="r">
              <a:defRPr sz="36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99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127253"/>
            <a:ext cx="12192000" cy="4730749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latin typeface="Corbel"/>
                <a:cs typeface="Corbel"/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377441" y="1016317"/>
            <a:ext cx="8751993" cy="566632"/>
          </a:xfrm>
          <a:prstGeom prst="rect">
            <a:avLst/>
          </a:prstGeom>
        </p:spPr>
        <p:txBody>
          <a:bodyPr vert="horz"/>
          <a:lstStyle>
            <a:lvl1pPr algn="r">
              <a:defRPr sz="36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417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050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5289" y="-47616"/>
            <a:ext cx="12362581" cy="695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269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5289" y="-47616"/>
            <a:ext cx="12362581" cy="6953232"/>
          </a:xfrm>
          <a:prstGeom prst="rect">
            <a:avLst/>
          </a:prstGeom>
        </p:spPr>
      </p:pic>
      <p:pic>
        <p:nvPicPr>
          <p:cNvPr id="6" name="Picture 5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7875" y="2510473"/>
            <a:ext cx="3581400" cy="25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12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piteltren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719667" y="1587000"/>
            <a:ext cx="10723200" cy="3684000"/>
          </a:xfrm>
          <a:prstGeom prst="rect">
            <a:avLst/>
          </a:prstGeom>
          <a:noFill/>
        </p:spPr>
        <p:txBody>
          <a:bodyPr anchor="ctr"/>
          <a:lstStyle>
            <a:lvl1pPr algn="ctr">
              <a:buNone/>
              <a:defRPr sz="3000" baseline="0">
                <a:solidFill>
                  <a:srgbClr val="005751"/>
                </a:solidFill>
                <a:latin typeface="Corbel"/>
                <a:ea typeface="Corbel"/>
                <a:cs typeface="Corbel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10092267" y="6242053"/>
            <a:ext cx="1344084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err="1">
                <a:latin typeface="Corbel"/>
                <a:cs typeface="Corbel"/>
              </a:rPr>
              <a:t>page</a:t>
            </a:r>
            <a:r>
              <a:rPr lang="de-DE" dirty="0">
                <a:latin typeface="Corbel"/>
                <a:cs typeface="Corbel"/>
              </a:rPr>
              <a:t> </a:t>
            </a:r>
            <a:fld id="{8AC485E3-2938-42F9-A3BE-2AC75A9E707E}" type="slidenum">
              <a:rPr lang="de-DE" smtClean="0">
                <a:latin typeface="Corbel"/>
                <a:cs typeface="Corbel"/>
              </a:rPr>
              <a:pPr>
                <a:defRPr/>
              </a:pPr>
              <a:t>‹#›</a:t>
            </a:fld>
            <a:endParaRPr lang="de-DE" dirty="0">
              <a:latin typeface="Corbel"/>
              <a:cs typeface="Corbel"/>
            </a:endParaRP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719668" y="6242053"/>
            <a:ext cx="7095067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 dirty="0" err="1"/>
              <a:t>Presentation</a:t>
            </a:r>
            <a:r>
              <a:rPr lang="de-DE" dirty="0"/>
              <a:t> title (</a:t>
            </a:r>
            <a:r>
              <a:rPr lang="de-DE" dirty="0" err="1"/>
              <a:t>change</a:t>
            </a:r>
            <a:r>
              <a:rPr lang="de-DE" dirty="0"/>
              <a:t> title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date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all </a:t>
            </a:r>
            <a:r>
              <a:rPr lang="de-DE" dirty="0" err="1"/>
              <a:t>pages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footer</a:t>
            </a:r>
            <a:r>
              <a:rPr lang="de-DE" dirty="0"/>
              <a:t>)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>
          <a:xfrm>
            <a:off x="7984067" y="6242053"/>
            <a:ext cx="2108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 dirty="0"/>
              <a:t>15 September 2012</a:t>
            </a:r>
          </a:p>
        </p:txBody>
      </p:sp>
    </p:spTree>
    <p:extLst>
      <p:ext uri="{BB962C8B-B14F-4D97-AF65-F5344CB8AC3E}">
        <p14:creationId xmlns:p14="http://schemas.microsoft.com/office/powerpoint/2010/main" val="3217997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CFlogoCMYKbrochCover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688" y="372818"/>
            <a:ext cx="1614293" cy="111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92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5" r:id="rId12"/>
    <p:sldLayoutId id="2147483676" r:id="rId13"/>
    <p:sldLayoutId id="2147483677" r:id="rId14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1928741" y="3114840"/>
            <a:ext cx="9317435" cy="672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90000"/>
              </a:lnSpc>
              <a:defRPr/>
            </a:pPr>
            <a:r>
              <a:rPr lang="en-US" sz="4400" b="1" dirty="0">
                <a:solidFill>
                  <a:prstClr val="black"/>
                </a:solidFill>
                <a:cs typeface="Corbel"/>
              </a:rPr>
              <a:t>Mini taller PPF y CN</a:t>
            </a:r>
          </a:p>
          <a:p>
            <a:pPr lvl="0" algn="l">
              <a:lnSpc>
                <a:spcPct val="90000"/>
              </a:lnSpc>
              <a:defRPr/>
            </a:pPr>
            <a:r>
              <a:rPr lang="en-US" sz="2400" b="1" i="1" dirty="0" err="1">
                <a:solidFill>
                  <a:prstClr val="black"/>
                </a:solidFill>
                <a:cs typeface="Corbel"/>
              </a:rPr>
              <a:t>Diálogo</a:t>
            </a:r>
            <a:r>
              <a:rPr lang="en-US" sz="2400" b="1" i="1" dirty="0">
                <a:solidFill>
                  <a:prstClr val="black"/>
                </a:solidFill>
                <a:cs typeface="Corbel"/>
              </a:rPr>
              <a:t> </a:t>
            </a:r>
            <a:r>
              <a:rPr lang="en-US" sz="2400" b="1" i="1" dirty="0" err="1">
                <a:solidFill>
                  <a:prstClr val="black"/>
                </a:solidFill>
                <a:cs typeface="Corbel"/>
              </a:rPr>
              <a:t>estructurado</a:t>
            </a:r>
            <a:r>
              <a:rPr lang="en-US" sz="2400" b="1" i="1" dirty="0">
                <a:solidFill>
                  <a:prstClr val="black"/>
                </a:solidFill>
                <a:cs typeface="Corbel"/>
              </a:rPr>
              <a:t> para América Latina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Corbel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051290" y="5412513"/>
            <a:ext cx="6653110" cy="160374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b="1" dirty="0">
                <a:solidFill>
                  <a:srgbClr val="257281"/>
                </a:solidFill>
                <a:latin typeface="Corbel" panose="020B0503020204020204"/>
                <a:ea typeface="Corbel"/>
                <a:cs typeface="Corbel"/>
              </a:rPr>
              <a:t>8 de </a:t>
            </a:r>
            <a:r>
              <a:rPr lang="en-US" sz="2000" b="1" dirty="0" err="1">
                <a:solidFill>
                  <a:srgbClr val="257281"/>
                </a:solidFill>
                <a:latin typeface="Corbel" panose="020B0503020204020204"/>
                <a:ea typeface="Corbel"/>
                <a:cs typeface="Corbel"/>
              </a:rPr>
              <a:t>marzo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57281"/>
                </a:solidFill>
                <a:effectLst/>
                <a:uLnTx/>
                <a:uFillTx/>
                <a:latin typeface="Corbel" panose="020B0503020204020204"/>
                <a:ea typeface="Corbel"/>
                <a:cs typeface="Corbel"/>
              </a:rPr>
              <a:t> 2018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57281"/>
                </a:solidFill>
                <a:effectLst/>
                <a:uLnTx/>
                <a:uFillTx/>
                <a:latin typeface="Corbel" panose="020B0503020204020204"/>
                <a:ea typeface="Corbel"/>
                <a:cs typeface="Corbel"/>
              </a:rPr>
              <a:t>Jacinto Buenfil</a:t>
            </a:r>
          </a:p>
        </p:txBody>
      </p:sp>
    </p:spTree>
    <p:extLst>
      <p:ext uri="{BB962C8B-B14F-4D97-AF65-F5344CB8AC3E}">
        <p14:creationId xmlns:p14="http://schemas.microsoft.com/office/powerpoint/2010/main" val="3464784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156993" y="1621692"/>
            <a:ext cx="9948541" cy="130130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AutoNum type="arabicParenR"/>
            </a:pPr>
            <a:r>
              <a:rPr lang="en-US" sz="2400" b="1" dirty="0" err="1">
                <a:solidFill>
                  <a:schemeClr val="tx1"/>
                </a:solidFill>
                <a:cs typeface="Corbel"/>
              </a:rPr>
              <a:t>Enfoque</a:t>
            </a:r>
            <a:endParaRPr lang="en-US" sz="2400" b="1" dirty="0">
              <a:solidFill>
                <a:schemeClr val="tx1"/>
              </a:solidFill>
              <a:cs typeface="Corbel"/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PPF  </a:t>
            </a:r>
            <a:r>
              <a:rPr lang="en-US" sz="2200" dirty="0" err="1">
                <a:solidFill>
                  <a:schemeClr val="tx1"/>
                </a:solidFill>
              </a:rPr>
              <a:t>enfocado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en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diseño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proyecto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coordinación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estudios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factibilidad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evaluación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genero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evaluación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impactos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ambientales</a:t>
            </a:r>
            <a:r>
              <a:rPr lang="en-US" sz="2200" dirty="0">
                <a:solidFill>
                  <a:schemeClr val="tx1"/>
                </a:solidFill>
              </a:rPr>
              <a:t> y </a:t>
            </a:r>
            <a:r>
              <a:rPr lang="en-US" sz="2200" dirty="0" err="1">
                <a:solidFill>
                  <a:schemeClr val="tx1"/>
                </a:solidFill>
              </a:rPr>
              <a:t>sociales</a:t>
            </a:r>
            <a:r>
              <a:rPr lang="en-US" sz="2200" dirty="0">
                <a:solidFill>
                  <a:schemeClr val="tx1"/>
                </a:solidFill>
              </a:rPr>
              <a:t> y </a:t>
            </a:r>
            <a:r>
              <a:rPr lang="en-US" sz="2200" dirty="0" err="1">
                <a:solidFill>
                  <a:schemeClr val="tx1"/>
                </a:solidFill>
              </a:rPr>
              <a:t>análisis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financiero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56993" y="3286131"/>
            <a:ext cx="9948541" cy="161562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Font typeface="+mj-lt"/>
              <a:buAutoNum type="arabicParenR" startAt="2"/>
            </a:pPr>
            <a:r>
              <a:rPr lang="en-US" sz="2400" b="1" dirty="0" err="1">
                <a:solidFill>
                  <a:schemeClr val="tx1"/>
                </a:solidFill>
              </a:rPr>
              <a:t>Arreglos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institucionales</a:t>
            </a:r>
            <a:endParaRPr lang="en-US" sz="2400" b="1" dirty="0">
              <a:solidFill>
                <a:schemeClr val="tx1"/>
              </a:solidFill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Papeles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implementación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claros</a:t>
            </a:r>
            <a:r>
              <a:rPr lang="en-US" sz="2200" dirty="0">
                <a:solidFill>
                  <a:schemeClr val="tx1"/>
                </a:solidFill>
              </a:rPr>
              <a:t> entre FECO y SECC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Proyecto de 12 </a:t>
            </a:r>
            <a:r>
              <a:rPr lang="en-US" sz="2200" dirty="0" err="1">
                <a:solidFill>
                  <a:schemeClr val="tx1"/>
                </a:solidFill>
              </a:rPr>
              <a:t>meses</a:t>
            </a:r>
            <a:r>
              <a:rPr lang="en-US" sz="2200" dirty="0">
                <a:solidFill>
                  <a:schemeClr val="tx1"/>
                </a:solidFill>
              </a:rPr>
              <a:t> para </a:t>
            </a:r>
            <a:r>
              <a:rPr lang="en-US" sz="2200" dirty="0" err="1">
                <a:solidFill>
                  <a:schemeClr val="tx1"/>
                </a:solidFill>
              </a:rPr>
              <a:t>desarrollar</a:t>
            </a:r>
            <a:r>
              <a:rPr lang="en-US" sz="2200" dirty="0">
                <a:solidFill>
                  <a:schemeClr val="tx1"/>
                </a:solidFill>
              </a:rPr>
              <a:t> la </a:t>
            </a:r>
            <a:r>
              <a:rPr lang="en-US" sz="2200" dirty="0" err="1">
                <a:solidFill>
                  <a:schemeClr val="tx1"/>
                </a:solidFill>
              </a:rPr>
              <a:t>propuesta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financiamiento</a:t>
            </a:r>
            <a:endParaRPr lang="en-US" sz="2200" dirty="0">
              <a:solidFill>
                <a:schemeClr val="tx1"/>
              </a:solidFill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TdR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provistos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56993" y="5236311"/>
            <a:ext cx="9948541" cy="109305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36575">
              <a:spcAft>
                <a:spcPts val="600"/>
              </a:spcAft>
            </a:pPr>
            <a:r>
              <a:rPr lang="en-US" sz="2400" b="1" dirty="0">
                <a:solidFill>
                  <a:schemeClr val="tx1"/>
                </a:solidFill>
                <a:cs typeface="Corbel"/>
              </a:rPr>
              <a:t>3)	</a:t>
            </a:r>
            <a:r>
              <a:rPr lang="en-US" sz="2400" b="1" dirty="0" err="1">
                <a:solidFill>
                  <a:schemeClr val="tx1"/>
                </a:solidFill>
              </a:rPr>
              <a:t>Presupuesto</a:t>
            </a:r>
            <a:endParaRPr lang="en-US" sz="2400" b="1" dirty="0">
              <a:solidFill>
                <a:schemeClr val="tx1"/>
              </a:solidFill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USD 791,753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Desglose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presupuesto</a:t>
            </a:r>
            <a:r>
              <a:rPr lang="en-US" sz="2200" dirty="0">
                <a:solidFill>
                  <a:schemeClr val="tx1"/>
                </a:solidFill>
              </a:rPr>
              <a:t> con </a:t>
            </a:r>
            <a:r>
              <a:rPr lang="en-US" sz="2200" dirty="0" err="1">
                <a:solidFill>
                  <a:schemeClr val="tx1"/>
                </a:solidFill>
              </a:rPr>
              <a:t>clara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descripción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gastos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619E4F1-16D6-4D65-AAE0-2B2AF1949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5338" y="181675"/>
            <a:ext cx="8653549" cy="1746517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2800" dirty="0"/>
              <a:t> </a:t>
            </a:r>
            <a:r>
              <a:rPr lang="en-US" sz="3200" b="1" dirty="0"/>
              <a:t>Sustainable Management of Sichuan Peatlands  </a:t>
            </a:r>
            <a:r>
              <a:rPr lang="en-US" sz="3200" b="1" i="1" u="sng" dirty="0" err="1"/>
              <a:t>Fortalezas</a:t>
            </a:r>
            <a:r>
              <a:rPr lang="en-US" sz="3200" b="1" i="1" u="sng" dirty="0"/>
              <a:t> PPF </a:t>
            </a:r>
          </a:p>
        </p:txBody>
      </p:sp>
    </p:spTree>
    <p:extLst>
      <p:ext uri="{BB962C8B-B14F-4D97-AF65-F5344CB8AC3E}">
        <p14:creationId xmlns:p14="http://schemas.microsoft.com/office/powerpoint/2010/main" val="2387785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273375" y="1800226"/>
            <a:ext cx="10942313" cy="204841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AutoNum type="arabicParenR"/>
            </a:pPr>
            <a:r>
              <a:rPr lang="en-US" sz="2400" b="1" dirty="0" err="1">
                <a:solidFill>
                  <a:schemeClr val="tx1"/>
                </a:solidFill>
                <a:cs typeface="Corbel"/>
              </a:rPr>
              <a:t>Resumen</a:t>
            </a:r>
            <a:r>
              <a:rPr lang="en-US" sz="2400" b="1" dirty="0">
                <a:solidFill>
                  <a:schemeClr val="tx1"/>
                </a:solidFill>
                <a:cs typeface="Corbel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cs typeface="Corbel"/>
              </a:rPr>
              <a:t>ejecutivo</a:t>
            </a:r>
            <a:endParaRPr lang="en-US" sz="2400" b="1" dirty="0">
              <a:solidFill>
                <a:schemeClr val="tx1"/>
              </a:solidFill>
              <a:cs typeface="Corbel"/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Enfocarse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en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actividades</a:t>
            </a:r>
            <a:r>
              <a:rPr lang="en-US" sz="2200" dirty="0">
                <a:solidFill>
                  <a:schemeClr val="tx1"/>
                </a:solidFill>
              </a:rPr>
              <a:t> de PPF no </a:t>
            </a:r>
            <a:r>
              <a:rPr lang="en-US" sz="2200" dirty="0" err="1">
                <a:solidFill>
                  <a:schemeClr val="tx1"/>
                </a:solidFill>
              </a:rPr>
              <a:t>en</a:t>
            </a:r>
            <a:r>
              <a:rPr lang="en-US" sz="2200" dirty="0">
                <a:solidFill>
                  <a:schemeClr val="tx1"/>
                </a:solidFill>
              </a:rPr>
              <a:t> el </a:t>
            </a:r>
            <a:r>
              <a:rPr lang="en-US" sz="2200" dirty="0" err="1">
                <a:solidFill>
                  <a:schemeClr val="tx1"/>
                </a:solidFill>
              </a:rPr>
              <a:t>proyecto</a:t>
            </a:r>
            <a:r>
              <a:rPr lang="en-US" sz="2200" dirty="0">
                <a:solidFill>
                  <a:schemeClr val="tx1"/>
                </a:solidFill>
              </a:rPr>
              <a:t> general.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Se </a:t>
            </a:r>
            <a:r>
              <a:rPr lang="en-US" sz="2200" dirty="0" err="1">
                <a:solidFill>
                  <a:schemeClr val="tx1"/>
                </a:solidFill>
              </a:rPr>
              <a:t>recomienda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incluir</a:t>
            </a:r>
            <a:r>
              <a:rPr lang="en-US" sz="2200" dirty="0">
                <a:solidFill>
                  <a:schemeClr val="tx1"/>
                </a:solidFill>
              </a:rPr>
              <a:t> co-</a:t>
            </a:r>
            <a:r>
              <a:rPr lang="en-US" sz="2200" dirty="0" err="1">
                <a:solidFill>
                  <a:schemeClr val="tx1"/>
                </a:solidFill>
              </a:rPr>
              <a:t>financiamiento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actividades</a:t>
            </a:r>
            <a:r>
              <a:rPr lang="en-US" sz="2200" dirty="0">
                <a:solidFill>
                  <a:schemeClr val="tx1"/>
                </a:solidFill>
              </a:rPr>
              <a:t> PPF.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Se </a:t>
            </a:r>
            <a:r>
              <a:rPr lang="en-US" sz="2200" dirty="0" err="1">
                <a:solidFill>
                  <a:schemeClr val="tx1"/>
                </a:solidFill>
              </a:rPr>
              <a:t>requiere</a:t>
            </a:r>
            <a:r>
              <a:rPr lang="en-US" sz="2200" dirty="0">
                <a:solidFill>
                  <a:schemeClr val="tx1"/>
                </a:solidFill>
              </a:rPr>
              <a:t> carta de no </a:t>
            </a:r>
            <a:r>
              <a:rPr lang="en-US" sz="2200" dirty="0" err="1">
                <a:solidFill>
                  <a:schemeClr val="tx1"/>
                </a:solidFill>
              </a:rPr>
              <a:t>objeción</a:t>
            </a:r>
            <a:r>
              <a:rPr lang="en-US" sz="2200" dirty="0">
                <a:solidFill>
                  <a:schemeClr val="tx1"/>
                </a:solidFill>
              </a:rPr>
              <a:t> para PPF.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Se </a:t>
            </a:r>
            <a:r>
              <a:rPr lang="en-US" sz="2200" dirty="0" err="1">
                <a:solidFill>
                  <a:schemeClr val="tx1"/>
                </a:solidFill>
              </a:rPr>
              <a:t>debe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establecer</a:t>
            </a:r>
            <a:r>
              <a:rPr lang="en-US" sz="2200" dirty="0">
                <a:solidFill>
                  <a:schemeClr val="tx1"/>
                </a:solidFill>
              </a:rPr>
              <a:t> la </a:t>
            </a:r>
            <a:r>
              <a:rPr lang="en-US" sz="2200" dirty="0" err="1">
                <a:solidFill>
                  <a:schemeClr val="tx1"/>
                </a:solidFill>
              </a:rPr>
              <a:t>categoría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riesgo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ambiental</a:t>
            </a:r>
            <a:r>
              <a:rPr lang="en-US" sz="2200" dirty="0">
                <a:solidFill>
                  <a:schemeClr val="tx1"/>
                </a:solidFill>
              </a:rPr>
              <a:t> y social.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273375" y="4043364"/>
            <a:ext cx="10942313" cy="231457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36575">
              <a:spcAft>
                <a:spcPts val="600"/>
              </a:spcAft>
            </a:pPr>
            <a:r>
              <a:rPr lang="en-US" sz="2400" b="1" dirty="0">
                <a:solidFill>
                  <a:schemeClr val="tx1"/>
                </a:solidFill>
                <a:cs typeface="Corbel"/>
              </a:rPr>
              <a:t>2) 	</a:t>
            </a:r>
            <a:r>
              <a:rPr lang="en-US" sz="2400" b="1" dirty="0" err="1">
                <a:solidFill>
                  <a:schemeClr val="tx1"/>
                </a:solidFill>
              </a:rPr>
              <a:t>Descripción</a:t>
            </a:r>
            <a:r>
              <a:rPr lang="en-US" sz="2400" b="1" dirty="0">
                <a:solidFill>
                  <a:schemeClr val="tx1"/>
                </a:solidFill>
              </a:rPr>
              <a:t> de </a:t>
            </a:r>
            <a:r>
              <a:rPr lang="en-US" sz="2400" b="1" dirty="0" err="1">
                <a:solidFill>
                  <a:schemeClr val="tx1"/>
                </a:solidFill>
              </a:rPr>
              <a:t>actividades</a:t>
            </a:r>
            <a:r>
              <a:rPr lang="en-US" sz="2400" b="1" dirty="0">
                <a:solidFill>
                  <a:schemeClr val="tx1"/>
                </a:solidFill>
              </a:rPr>
              <a:t> de </a:t>
            </a:r>
            <a:r>
              <a:rPr lang="en-US" sz="2400" b="1" dirty="0" err="1">
                <a:solidFill>
                  <a:schemeClr val="tx1"/>
                </a:solidFill>
              </a:rPr>
              <a:t>preparación</a:t>
            </a:r>
            <a:endParaRPr lang="en-US" sz="2400" b="1" dirty="0">
              <a:solidFill>
                <a:schemeClr val="tx1"/>
              </a:solidFill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Incluir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productos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claros</a:t>
            </a:r>
            <a:r>
              <a:rPr lang="en-US" sz="2200" dirty="0">
                <a:solidFill>
                  <a:schemeClr val="tx1"/>
                </a:solidFill>
              </a:rPr>
              <a:t> y plan de </a:t>
            </a:r>
            <a:r>
              <a:rPr lang="en-US" sz="2200" dirty="0" err="1">
                <a:solidFill>
                  <a:schemeClr val="tx1"/>
                </a:solidFill>
              </a:rPr>
              <a:t>implemnetación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Considerar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actividades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adicionales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como</a:t>
            </a:r>
            <a:r>
              <a:rPr lang="en-US" sz="2200" dirty="0">
                <a:solidFill>
                  <a:schemeClr val="tx1"/>
                </a:solidFill>
              </a:rPr>
              <a:t> el </a:t>
            </a:r>
            <a:r>
              <a:rPr lang="en-US" sz="2200" dirty="0" err="1">
                <a:solidFill>
                  <a:schemeClr val="tx1"/>
                </a:solidFill>
              </a:rPr>
              <a:t>marco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monitoreo</a:t>
            </a:r>
            <a:r>
              <a:rPr lang="en-US" sz="2200" dirty="0">
                <a:solidFill>
                  <a:schemeClr val="tx1"/>
                </a:solidFill>
              </a:rPr>
              <a:t> con </a:t>
            </a:r>
            <a:r>
              <a:rPr lang="en-US" sz="2200" dirty="0" err="1">
                <a:solidFill>
                  <a:schemeClr val="tx1"/>
                </a:solidFill>
              </a:rPr>
              <a:t>indicadores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impacto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claros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Mejorar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los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TdR</a:t>
            </a:r>
            <a:r>
              <a:rPr lang="en-US" sz="2200" dirty="0">
                <a:solidFill>
                  <a:schemeClr val="tx1"/>
                </a:solidFill>
              </a:rPr>
              <a:t> con </a:t>
            </a:r>
            <a:r>
              <a:rPr lang="en-US" sz="2200" dirty="0" err="1">
                <a:solidFill>
                  <a:schemeClr val="tx1"/>
                </a:solidFill>
              </a:rPr>
              <a:t>actividades</a:t>
            </a:r>
            <a:r>
              <a:rPr lang="en-US" sz="2200" dirty="0">
                <a:solidFill>
                  <a:schemeClr val="tx1"/>
                </a:solidFill>
              </a:rPr>
              <a:t> y </a:t>
            </a:r>
            <a:r>
              <a:rPr lang="en-US" sz="2200" dirty="0" err="1">
                <a:solidFill>
                  <a:schemeClr val="tx1"/>
                </a:solidFill>
              </a:rPr>
              <a:t>entregables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claros</a:t>
            </a:r>
            <a:r>
              <a:rPr lang="en-US" sz="2200" dirty="0">
                <a:solidFill>
                  <a:schemeClr val="tx1"/>
                </a:solidFill>
              </a:rPr>
              <a:t> para </a:t>
            </a:r>
            <a:r>
              <a:rPr lang="en-US" sz="2200" dirty="0" err="1">
                <a:solidFill>
                  <a:schemeClr val="tx1"/>
                </a:solidFill>
              </a:rPr>
              <a:t>cada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consultoría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494239D-A73F-4D0A-99AD-27BFE7943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5338" y="181675"/>
            <a:ext cx="8653549" cy="1746517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2800" dirty="0"/>
              <a:t> </a:t>
            </a:r>
            <a:r>
              <a:rPr lang="en-US" sz="3200" b="1" dirty="0"/>
              <a:t>Sustainable Management of Sichuan Peatlands  </a:t>
            </a:r>
            <a:r>
              <a:rPr lang="en-US" sz="3200" b="1" i="1" u="sng" dirty="0" err="1"/>
              <a:t>Áreas</a:t>
            </a:r>
            <a:r>
              <a:rPr lang="en-US" sz="3200" b="1" i="1" u="sng" dirty="0"/>
              <a:t> de </a:t>
            </a:r>
            <a:r>
              <a:rPr lang="en-US" sz="3200" b="1" i="1" u="sng" dirty="0" err="1"/>
              <a:t>mejora</a:t>
            </a:r>
            <a:r>
              <a:rPr lang="en-US" sz="3200" b="1" i="1" u="sng" dirty="0"/>
              <a:t> PPF</a:t>
            </a:r>
          </a:p>
        </p:txBody>
      </p:sp>
    </p:spTree>
    <p:extLst>
      <p:ext uri="{BB962C8B-B14F-4D97-AF65-F5344CB8AC3E}">
        <p14:creationId xmlns:p14="http://schemas.microsoft.com/office/powerpoint/2010/main" val="4056822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273375" y="1671634"/>
            <a:ext cx="11242350" cy="147161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Font typeface="+mj-lt"/>
              <a:buAutoNum type="arabicParenR" startAt="3"/>
            </a:pPr>
            <a:r>
              <a:rPr lang="en-US" sz="2400" b="1" dirty="0" err="1">
                <a:solidFill>
                  <a:schemeClr val="tx1"/>
                </a:solidFill>
                <a:cs typeface="Corbel"/>
              </a:rPr>
              <a:t>Justificación</a:t>
            </a:r>
            <a:r>
              <a:rPr lang="en-US" sz="2400" b="1" dirty="0">
                <a:solidFill>
                  <a:schemeClr val="tx1"/>
                </a:solidFill>
                <a:cs typeface="Corbel"/>
              </a:rPr>
              <a:t> de la </a:t>
            </a:r>
            <a:r>
              <a:rPr lang="en-US" sz="2400" b="1" dirty="0" err="1">
                <a:solidFill>
                  <a:schemeClr val="tx1"/>
                </a:solidFill>
                <a:cs typeface="Corbel"/>
              </a:rPr>
              <a:t>propuesta</a:t>
            </a:r>
            <a:endParaRPr lang="en-US" sz="2400" b="1" dirty="0">
              <a:solidFill>
                <a:schemeClr val="tx1"/>
              </a:solidFill>
              <a:cs typeface="Corbel"/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Reforzar</a:t>
            </a:r>
            <a:r>
              <a:rPr lang="en-US" sz="2200" dirty="0">
                <a:solidFill>
                  <a:schemeClr val="tx1"/>
                </a:solidFill>
              </a:rPr>
              <a:t> la </a:t>
            </a:r>
            <a:r>
              <a:rPr lang="en-US" sz="2200" dirty="0" err="1">
                <a:solidFill>
                  <a:schemeClr val="tx1"/>
                </a:solidFill>
              </a:rPr>
              <a:t>relación</a:t>
            </a:r>
            <a:r>
              <a:rPr lang="en-US" sz="2200" dirty="0">
                <a:solidFill>
                  <a:schemeClr val="tx1"/>
                </a:solidFill>
              </a:rPr>
              <a:t> entre </a:t>
            </a:r>
            <a:r>
              <a:rPr lang="en-US" sz="2200" dirty="0" err="1">
                <a:solidFill>
                  <a:schemeClr val="tx1"/>
                </a:solidFill>
              </a:rPr>
              <a:t>los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criterios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inversión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sobre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todo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potencial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impacto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climático</a:t>
            </a:r>
            <a:r>
              <a:rPr lang="en-US" sz="2200" dirty="0">
                <a:solidFill>
                  <a:schemeClr val="tx1"/>
                </a:solidFill>
              </a:rPr>
              <a:t> y </a:t>
            </a:r>
            <a:r>
              <a:rPr lang="en-US" sz="2200" dirty="0" err="1">
                <a:solidFill>
                  <a:schemeClr val="tx1"/>
                </a:solidFill>
              </a:rPr>
              <a:t>potencial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cambio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paradigma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273375" y="3228957"/>
            <a:ext cx="11242350" cy="147161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defTabSz="536575">
              <a:spcAft>
                <a:spcPts val="600"/>
              </a:spcAft>
              <a:buFont typeface="+mj-lt"/>
              <a:buAutoNum type="arabicParenR" startAt="4"/>
            </a:pPr>
            <a:r>
              <a:rPr lang="en-US" sz="2400" b="1" dirty="0" err="1">
                <a:solidFill>
                  <a:schemeClr val="tx1"/>
                </a:solidFill>
                <a:cs typeface="Corbel"/>
              </a:rPr>
              <a:t>Arreglos</a:t>
            </a:r>
            <a:r>
              <a:rPr lang="en-US" sz="2400" b="1" dirty="0">
                <a:solidFill>
                  <a:schemeClr val="tx1"/>
                </a:solidFill>
                <a:cs typeface="Corbel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cs typeface="Corbel"/>
              </a:rPr>
              <a:t>institucionales</a:t>
            </a:r>
            <a:endParaRPr lang="en-US" sz="2400" b="1" dirty="0">
              <a:solidFill>
                <a:schemeClr val="tx1"/>
              </a:solidFill>
              <a:cs typeface="Corbel"/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Describir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claramente</a:t>
            </a:r>
            <a:r>
              <a:rPr lang="en-US" sz="2200" dirty="0">
                <a:solidFill>
                  <a:schemeClr val="tx1"/>
                </a:solidFill>
              </a:rPr>
              <a:t> el </a:t>
            </a:r>
            <a:r>
              <a:rPr lang="en-US" sz="2200" dirty="0" err="1">
                <a:solidFill>
                  <a:schemeClr val="tx1"/>
                </a:solidFill>
              </a:rPr>
              <a:t>rol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cada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institución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en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actividades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preparatorias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Mejorar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vínculos</a:t>
            </a:r>
            <a:r>
              <a:rPr lang="en-US" sz="2200" dirty="0">
                <a:solidFill>
                  <a:schemeClr val="tx1"/>
                </a:solidFill>
              </a:rPr>
              <a:t> con </a:t>
            </a:r>
            <a:r>
              <a:rPr lang="en-US" sz="2200" dirty="0" err="1">
                <a:solidFill>
                  <a:schemeClr val="tx1"/>
                </a:solidFill>
              </a:rPr>
              <a:t>comunidades</a:t>
            </a:r>
            <a:r>
              <a:rPr lang="en-US" sz="2200" dirty="0">
                <a:solidFill>
                  <a:schemeClr val="tx1"/>
                </a:solidFill>
              </a:rPr>
              <a:t> y </a:t>
            </a:r>
            <a:r>
              <a:rPr lang="en-US" sz="2200" dirty="0" err="1">
                <a:solidFill>
                  <a:schemeClr val="tx1"/>
                </a:solidFill>
              </a:rPr>
              <a:t>organizaciones</a:t>
            </a:r>
            <a:r>
              <a:rPr lang="en-US" sz="2200" dirty="0">
                <a:solidFill>
                  <a:schemeClr val="tx1"/>
                </a:solidFill>
              </a:rPr>
              <a:t> locales.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494239D-A73F-4D0A-99AD-27BFE7943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5338" y="181675"/>
            <a:ext cx="8653549" cy="1746517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2800" dirty="0"/>
              <a:t> </a:t>
            </a:r>
            <a:r>
              <a:rPr lang="en-US" sz="3200" b="1" dirty="0"/>
              <a:t>Sustainable Management of Sichuan Peatlands  </a:t>
            </a:r>
            <a:r>
              <a:rPr lang="en-US" sz="3200" b="1" i="1" u="sng" dirty="0" err="1"/>
              <a:t>Áreas</a:t>
            </a:r>
            <a:r>
              <a:rPr lang="en-US" sz="3200" b="1" i="1" u="sng" dirty="0"/>
              <a:t> de </a:t>
            </a:r>
            <a:r>
              <a:rPr lang="en-US" sz="3200" b="1" i="1" u="sng" dirty="0" err="1"/>
              <a:t>mejora</a:t>
            </a:r>
            <a:r>
              <a:rPr lang="en-US" sz="3200" b="1" i="1" u="sng" dirty="0"/>
              <a:t> PPF </a:t>
            </a:r>
          </a:p>
        </p:txBody>
      </p:sp>
      <p:sp>
        <p:nvSpPr>
          <p:cNvPr id="5" name="Rounded Rectangle 13">
            <a:extLst>
              <a:ext uri="{FF2B5EF4-FFF2-40B4-BE49-F238E27FC236}">
                <a16:creationId xmlns:a16="http://schemas.microsoft.com/office/drawing/2014/main" id="{53D4EA36-53CE-4C13-A8F5-029C1E955C27}"/>
              </a:ext>
            </a:extLst>
          </p:cNvPr>
          <p:cNvSpPr/>
          <p:nvPr/>
        </p:nvSpPr>
        <p:spPr>
          <a:xfrm>
            <a:off x="268607" y="4843450"/>
            <a:ext cx="11247118" cy="191453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defTabSz="536575">
              <a:spcAft>
                <a:spcPts val="600"/>
              </a:spcAft>
              <a:buFont typeface="+mj-lt"/>
              <a:buAutoNum type="arabicParenR" startAt="5"/>
            </a:pPr>
            <a:r>
              <a:rPr lang="en-US" sz="2400" b="1" dirty="0" err="1">
                <a:solidFill>
                  <a:schemeClr val="tx1"/>
                </a:solidFill>
                <a:cs typeface="Corbel"/>
              </a:rPr>
              <a:t>Presupuesto</a:t>
            </a:r>
            <a:endParaRPr lang="en-US" sz="2400" b="1" dirty="0">
              <a:solidFill>
                <a:schemeClr val="tx1"/>
              </a:solidFill>
              <a:cs typeface="Corbel"/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Usar</a:t>
            </a:r>
            <a:r>
              <a:rPr lang="en-US" sz="2200" dirty="0">
                <a:solidFill>
                  <a:schemeClr val="tx1"/>
                </a:solidFill>
              </a:rPr>
              <a:t> el </a:t>
            </a:r>
            <a:r>
              <a:rPr lang="en-US" sz="2200" dirty="0" err="1">
                <a:solidFill>
                  <a:schemeClr val="tx1"/>
                </a:solidFill>
              </a:rPr>
              <a:t>formato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propuesto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Encontrar</a:t>
            </a:r>
            <a:r>
              <a:rPr lang="en-US" sz="2200" dirty="0">
                <a:solidFill>
                  <a:schemeClr val="tx1"/>
                </a:solidFill>
              </a:rPr>
              <a:t> balance </a:t>
            </a:r>
            <a:r>
              <a:rPr lang="en-US" sz="2200" dirty="0" err="1">
                <a:solidFill>
                  <a:schemeClr val="tx1"/>
                </a:solidFill>
              </a:rPr>
              <a:t>en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actividades</a:t>
            </a:r>
            <a:r>
              <a:rPr lang="en-US" sz="2200" dirty="0">
                <a:solidFill>
                  <a:schemeClr val="tx1"/>
                </a:solidFill>
              </a:rPr>
              <a:t> (</a:t>
            </a:r>
            <a:r>
              <a:rPr lang="en-US" sz="2200" dirty="0" err="1">
                <a:solidFill>
                  <a:schemeClr val="tx1"/>
                </a:solidFill>
              </a:rPr>
              <a:t>coordinación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parece</a:t>
            </a:r>
            <a:r>
              <a:rPr lang="en-US" sz="2200" dirty="0">
                <a:solidFill>
                  <a:schemeClr val="tx1"/>
                </a:solidFill>
              </a:rPr>
              <a:t> alto y </a:t>
            </a:r>
            <a:r>
              <a:rPr lang="en-US" sz="2200" dirty="0" err="1">
                <a:solidFill>
                  <a:schemeClr val="tx1"/>
                </a:solidFill>
              </a:rPr>
              <a:t>análisis</a:t>
            </a:r>
            <a:r>
              <a:rPr lang="en-US" sz="2200" dirty="0">
                <a:solidFill>
                  <a:schemeClr val="tx1"/>
                </a:solidFill>
              </a:rPr>
              <a:t> financier </a:t>
            </a:r>
            <a:r>
              <a:rPr lang="en-US" sz="2200" dirty="0" err="1">
                <a:solidFill>
                  <a:schemeClr val="tx1"/>
                </a:solidFill>
              </a:rPr>
              <a:t>parece</a:t>
            </a:r>
            <a:r>
              <a:rPr lang="en-US" sz="2200" dirty="0">
                <a:solidFill>
                  <a:schemeClr val="tx1"/>
                </a:solidFill>
              </a:rPr>
              <a:t> bajo)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Incluir</a:t>
            </a:r>
            <a:r>
              <a:rPr lang="en-US" sz="2200" dirty="0">
                <a:solidFill>
                  <a:schemeClr val="tx1"/>
                </a:solidFill>
              </a:rPr>
              <a:t> un plan de </a:t>
            </a:r>
            <a:r>
              <a:rPr lang="en-US" sz="2200" dirty="0" err="1">
                <a:solidFill>
                  <a:schemeClr val="tx1"/>
                </a:solidFill>
              </a:rPr>
              <a:t>desembolsos</a:t>
            </a:r>
            <a:r>
              <a:rPr lang="en-US" sz="2200" dirty="0">
                <a:solidFill>
                  <a:schemeClr val="tx1"/>
                </a:solidFill>
              </a:rPr>
              <a:t> (</a:t>
            </a:r>
            <a:r>
              <a:rPr lang="en-US" sz="2200" dirty="0" err="1">
                <a:solidFill>
                  <a:schemeClr val="tx1"/>
                </a:solidFill>
              </a:rPr>
              <a:t>ver</a:t>
            </a:r>
            <a:r>
              <a:rPr lang="en-US" sz="2200" dirty="0">
                <a:solidFill>
                  <a:schemeClr val="tx1"/>
                </a:solidFill>
              </a:rPr>
              <a:t> nota de pie del </a:t>
            </a:r>
            <a:r>
              <a:rPr lang="en-US" sz="2200" dirty="0" err="1">
                <a:solidFill>
                  <a:schemeClr val="tx1"/>
                </a:solidFill>
              </a:rPr>
              <a:t>formato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31800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2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1947730" y="1636899"/>
          <a:ext cx="4578350" cy="4908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98770" y="1907974"/>
            <a:ext cx="3990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dirty="0" err="1">
                <a:latin typeface="Corbel"/>
                <a:cs typeface="Corbel"/>
              </a:rPr>
              <a:t>Potencial</a:t>
            </a:r>
            <a:r>
              <a:rPr lang="en-US" sz="1200" dirty="0">
                <a:latin typeface="Corbel"/>
                <a:cs typeface="Corbel"/>
              </a:rPr>
              <a:t> del </a:t>
            </a:r>
            <a:r>
              <a:rPr lang="en-US" sz="1200" dirty="0" err="1">
                <a:latin typeface="Corbel"/>
                <a:cs typeface="Corbel"/>
              </a:rPr>
              <a:t>proyecto</a:t>
            </a:r>
            <a:r>
              <a:rPr lang="en-US" sz="1200" dirty="0">
                <a:latin typeface="Corbel"/>
                <a:cs typeface="Corbel"/>
              </a:rPr>
              <a:t>/</a:t>
            </a:r>
            <a:r>
              <a:rPr lang="en-US" sz="1200" dirty="0" err="1">
                <a:latin typeface="Corbel"/>
                <a:cs typeface="Corbel"/>
              </a:rPr>
              <a:t>programa</a:t>
            </a:r>
            <a:r>
              <a:rPr lang="en-US" sz="1200" dirty="0">
                <a:latin typeface="Corbel"/>
                <a:cs typeface="Corbel"/>
              </a:rPr>
              <a:t> para </a:t>
            </a:r>
            <a:r>
              <a:rPr lang="en-US" sz="1200" dirty="0" err="1">
                <a:latin typeface="Corbel"/>
                <a:cs typeface="Corbel"/>
              </a:rPr>
              <a:t>contribuir</a:t>
            </a:r>
            <a:r>
              <a:rPr lang="en-US" sz="1200" dirty="0">
                <a:latin typeface="Corbel"/>
                <a:cs typeface="Corbel"/>
              </a:rPr>
              <a:t> al </a:t>
            </a:r>
            <a:r>
              <a:rPr lang="en-US" sz="1200" dirty="0" err="1">
                <a:latin typeface="Corbel"/>
                <a:cs typeface="Corbel"/>
              </a:rPr>
              <a:t>cumplimiento</a:t>
            </a:r>
            <a:r>
              <a:rPr lang="en-US" sz="1200" dirty="0">
                <a:latin typeface="Corbel"/>
                <a:cs typeface="Corbel"/>
              </a:rPr>
              <a:t> de </a:t>
            </a:r>
            <a:r>
              <a:rPr lang="en-US" sz="1200" dirty="0" err="1">
                <a:latin typeface="Corbel"/>
                <a:cs typeface="Corbel"/>
              </a:rPr>
              <a:t>los</a:t>
            </a:r>
            <a:r>
              <a:rPr lang="en-US" sz="1200" dirty="0">
                <a:latin typeface="Corbel"/>
                <a:cs typeface="Corbel"/>
              </a:rPr>
              <a:t> </a:t>
            </a:r>
            <a:r>
              <a:rPr lang="en-US" sz="1200" dirty="0" err="1">
                <a:latin typeface="Corbel"/>
                <a:cs typeface="Corbel"/>
              </a:rPr>
              <a:t>objetivos</a:t>
            </a:r>
            <a:r>
              <a:rPr lang="en-US" sz="1200" dirty="0">
                <a:latin typeface="Corbel"/>
                <a:cs typeface="Corbel"/>
              </a:rPr>
              <a:t> y </a:t>
            </a:r>
            <a:r>
              <a:rPr lang="en-US" sz="1200" dirty="0" err="1">
                <a:latin typeface="Corbel"/>
                <a:cs typeface="Corbel"/>
              </a:rPr>
              <a:t>áreas</a:t>
            </a:r>
            <a:r>
              <a:rPr lang="en-US" sz="1200" dirty="0">
                <a:latin typeface="Corbel"/>
                <a:cs typeface="Corbel"/>
              </a:rPr>
              <a:t> de </a:t>
            </a:r>
            <a:r>
              <a:rPr lang="en-US" sz="1200" dirty="0" err="1">
                <a:latin typeface="Corbel"/>
                <a:cs typeface="Corbel"/>
              </a:rPr>
              <a:t>resultados</a:t>
            </a:r>
            <a:r>
              <a:rPr lang="en-US" sz="1200" dirty="0">
                <a:latin typeface="Corbel"/>
                <a:cs typeface="Corbel"/>
              </a:rPr>
              <a:t> del FVC</a:t>
            </a:r>
          </a:p>
        </p:txBody>
      </p:sp>
      <p:sp>
        <p:nvSpPr>
          <p:cNvPr id="6" name="Rectangle 5"/>
          <p:cNvSpPr/>
          <p:nvPr/>
        </p:nvSpPr>
        <p:spPr>
          <a:xfrm>
            <a:off x="6498770" y="5688761"/>
            <a:ext cx="39909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err="1">
                <a:latin typeface="Corbel"/>
                <a:cs typeface="Corbel"/>
              </a:rPr>
              <a:t>Viabilidad</a:t>
            </a:r>
            <a:r>
              <a:rPr lang="en-US" sz="1200" dirty="0">
                <a:latin typeface="Corbel"/>
                <a:cs typeface="Corbel"/>
              </a:rPr>
              <a:t> </a:t>
            </a:r>
            <a:r>
              <a:rPr lang="en-US" sz="1200" dirty="0" err="1">
                <a:latin typeface="Corbel"/>
                <a:cs typeface="Corbel"/>
              </a:rPr>
              <a:t>económica</a:t>
            </a:r>
            <a:r>
              <a:rPr lang="en-US" sz="1200" dirty="0">
                <a:latin typeface="Corbel"/>
                <a:cs typeface="Corbel"/>
              </a:rPr>
              <a:t> y financier del </a:t>
            </a:r>
            <a:r>
              <a:rPr lang="en-US" sz="1200" dirty="0" err="1">
                <a:latin typeface="Corbel"/>
                <a:cs typeface="Corbel"/>
              </a:rPr>
              <a:t>programa</a:t>
            </a:r>
            <a:r>
              <a:rPr lang="en-US" sz="1200" dirty="0">
                <a:latin typeface="Corbel"/>
                <a:cs typeface="Corbel"/>
              </a:rPr>
              <a:t>/</a:t>
            </a:r>
            <a:r>
              <a:rPr lang="en-US" sz="1200" dirty="0" err="1">
                <a:latin typeface="Corbel"/>
                <a:cs typeface="Corbel"/>
              </a:rPr>
              <a:t>proyecto</a:t>
            </a:r>
            <a:r>
              <a:rPr lang="en-US" sz="1200" dirty="0">
                <a:latin typeface="Corbel"/>
                <a:cs typeface="Corbel"/>
              </a:rPr>
              <a:t>, </a:t>
            </a:r>
            <a:r>
              <a:rPr lang="en-US" sz="1200" dirty="0" err="1">
                <a:latin typeface="Corbel"/>
                <a:cs typeface="Corbel"/>
              </a:rPr>
              <a:t>costo</a:t>
            </a:r>
            <a:r>
              <a:rPr lang="en-US" sz="1200" dirty="0">
                <a:latin typeface="Corbel"/>
                <a:cs typeface="Corbel"/>
              </a:rPr>
              <a:t> </a:t>
            </a:r>
            <a:r>
              <a:rPr lang="en-US" sz="1200" dirty="0" err="1">
                <a:latin typeface="Corbel"/>
                <a:cs typeface="Corbel"/>
              </a:rPr>
              <a:t>efectividad</a:t>
            </a:r>
            <a:r>
              <a:rPr lang="en-US" sz="1200" dirty="0">
                <a:latin typeface="Corbel"/>
                <a:cs typeface="Corbel"/>
              </a:rPr>
              <a:t> y co-</a:t>
            </a:r>
            <a:r>
              <a:rPr lang="en-US" sz="1200" dirty="0" err="1">
                <a:latin typeface="Corbel"/>
                <a:cs typeface="Corbel"/>
              </a:rPr>
              <a:t>financiamiento</a:t>
            </a:r>
            <a:r>
              <a:rPr lang="en-US" sz="1200" dirty="0">
                <a:latin typeface="Corbel"/>
                <a:cs typeface="Corbel"/>
              </a:rPr>
              <a:t> (</a:t>
            </a:r>
            <a:r>
              <a:rPr lang="en-US" sz="1200" dirty="0" err="1">
                <a:latin typeface="Corbel"/>
                <a:cs typeface="Corbel"/>
              </a:rPr>
              <a:t>particularmente</a:t>
            </a:r>
            <a:r>
              <a:rPr lang="en-US" sz="1200" dirty="0">
                <a:latin typeface="Corbel"/>
                <a:cs typeface="Corbel"/>
              </a:rPr>
              <a:t> par </a:t>
            </a:r>
            <a:r>
              <a:rPr lang="en-US" sz="1200" dirty="0" err="1">
                <a:latin typeface="Corbel"/>
                <a:cs typeface="Corbel"/>
              </a:rPr>
              <a:t>aproyectos</a:t>
            </a:r>
            <a:r>
              <a:rPr lang="en-US" sz="1200" dirty="0">
                <a:latin typeface="Corbel"/>
                <a:cs typeface="Corbel"/>
              </a:rPr>
              <a:t>/</a:t>
            </a:r>
            <a:r>
              <a:rPr lang="en-US" sz="1200" dirty="0" err="1">
                <a:latin typeface="Corbel"/>
                <a:cs typeface="Corbel"/>
              </a:rPr>
              <a:t>programas</a:t>
            </a:r>
            <a:r>
              <a:rPr lang="en-US" sz="1200" dirty="0">
                <a:latin typeface="Corbel"/>
                <a:cs typeface="Corbel"/>
              </a:rPr>
              <a:t> de </a:t>
            </a:r>
            <a:r>
              <a:rPr lang="en-US" sz="1200" dirty="0" err="1">
                <a:latin typeface="Corbel"/>
                <a:cs typeface="Corbel"/>
              </a:rPr>
              <a:t>mitigación</a:t>
            </a:r>
            <a:r>
              <a:rPr lang="en-US" sz="1200" dirty="0">
                <a:latin typeface="Corbel"/>
                <a:cs typeface="Corbel"/>
              </a:rPr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6498770" y="4915875"/>
            <a:ext cx="39909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err="1">
                <a:latin typeface="Corbel"/>
                <a:cs typeface="Corbel"/>
              </a:rPr>
              <a:t>Apropiación</a:t>
            </a:r>
            <a:r>
              <a:rPr lang="en-US" sz="1200" dirty="0">
                <a:latin typeface="Corbel"/>
                <a:cs typeface="Corbel"/>
              </a:rPr>
              <a:t> del </a:t>
            </a:r>
            <a:r>
              <a:rPr lang="en-US" sz="1200" dirty="0" err="1">
                <a:latin typeface="Corbel"/>
                <a:cs typeface="Corbel"/>
              </a:rPr>
              <a:t>país</a:t>
            </a:r>
            <a:r>
              <a:rPr lang="en-US" sz="1200" dirty="0">
                <a:latin typeface="Corbel"/>
                <a:cs typeface="Corbel"/>
              </a:rPr>
              <a:t> </a:t>
            </a:r>
            <a:r>
              <a:rPr lang="en-US" sz="1200" dirty="0" err="1">
                <a:latin typeface="Corbel"/>
                <a:cs typeface="Corbel"/>
              </a:rPr>
              <a:t>beneficiado</a:t>
            </a:r>
            <a:r>
              <a:rPr lang="en-US" sz="1200" dirty="0">
                <a:latin typeface="Corbel"/>
                <a:cs typeface="Corbel"/>
              </a:rPr>
              <a:t> y </a:t>
            </a:r>
            <a:r>
              <a:rPr lang="en-US" sz="1200" dirty="0" err="1">
                <a:latin typeface="Corbel"/>
                <a:cs typeface="Corbel"/>
              </a:rPr>
              <a:t>capacidad</a:t>
            </a:r>
            <a:r>
              <a:rPr lang="en-US" sz="1200" dirty="0">
                <a:latin typeface="Corbel"/>
                <a:cs typeface="Corbel"/>
              </a:rPr>
              <a:t> para </a:t>
            </a:r>
            <a:r>
              <a:rPr lang="en-US" sz="1200" dirty="0" err="1">
                <a:latin typeface="Corbel"/>
                <a:cs typeface="Corbel"/>
              </a:rPr>
              <a:t>implementar</a:t>
            </a:r>
            <a:r>
              <a:rPr lang="en-US" sz="1200" dirty="0">
                <a:latin typeface="Corbel"/>
                <a:cs typeface="Corbel"/>
              </a:rPr>
              <a:t> el </a:t>
            </a:r>
            <a:r>
              <a:rPr lang="en-US" sz="1200" dirty="0" err="1">
                <a:latin typeface="Corbel"/>
                <a:cs typeface="Corbel"/>
              </a:rPr>
              <a:t>proyecto</a:t>
            </a:r>
            <a:r>
              <a:rPr lang="en-US" sz="1200" dirty="0">
                <a:latin typeface="Corbel"/>
                <a:cs typeface="Corbel"/>
              </a:rPr>
              <a:t> o </a:t>
            </a:r>
            <a:r>
              <a:rPr lang="en-US" sz="1200" dirty="0" err="1">
                <a:latin typeface="Corbel"/>
                <a:cs typeface="Corbel"/>
              </a:rPr>
              <a:t>programa</a:t>
            </a:r>
            <a:r>
              <a:rPr lang="en-US" sz="1200" dirty="0">
                <a:latin typeface="Corbel"/>
                <a:cs typeface="Corbel"/>
              </a:rPr>
              <a:t> </a:t>
            </a:r>
            <a:r>
              <a:rPr lang="en-US" sz="1200" dirty="0" err="1">
                <a:latin typeface="Corbel"/>
                <a:cs typeface="Corbel"/>
              </a:rPr>
              <a:t>financiado</a:t>
            </a:r>
            <a:r>
              <a:rPr lang="en-US" sz="1200" dirty="0">
                <a:latin typeface="Corbel"/>
                <a:cs typeface="Corbel"/>
              </a:rPr>
              <a:t> (</a:t>
            </a:r>
            <a:r>
              <a:rPr lang="en-US" sz="1200" dirty="0" err="1">
                <a:latin typeface="Corbel"/>
                <a:cs typeface="Corbel"/>
              </a:rPr>
              <a:t>políticas</a:t>
            </a:r>
            <a:r>
              <a:rPr lang="en-US" sz="1200" dirty="0">
                <a:latin typeface="Corbel"/>
                <a:cs typeface="Corbel"/>
              </a:rPr>
              <a:t>, </a:t>
            </a:r>
            <a:r>
              <a:rPr lang="en-US" sz="1200" dirty="0" err="1">
                <a:latin typeface="Corbel"/>
                <a:cs typeface="Corbel"/>
              </a:rPr>
              <a:t>estrategias</a:t>
            </a:r>
            <a:r>
              <a:rPr lang="en-US" sz="1200" dirty="0">
                <a:latin typeface="Corbel"/>
                <a:cs typeface="Corbel"/>
              </a:rPr>
              <a:t> </a:t>
            </a:r>
            <a:r>
              <a:rPr lang="en-US" sz="1200" dirty="0" err="1">
                <a:latin typeface="Corbel"/>
                <a:cs typeface="Corbel"/>
              </a:rPr>
              <a:t>climàticas</a:t>
            </a:r>
            <a:r>
              <a:rPr lang="en-US" sz="1200" dirty="0">
                <a:latin typeface="Corbel"/>
                <a:cs typeface="Corbel"/>
              </a:rPr>
              <a:t> e </a:t>
            </a:r>
            <a:r>
              <a:rPr lang="en-US" sz="1200" dirty="0" err="1">
                <a:latin typeface="Corbel"/>
                <a:cs typeface="Corbel"/>
              </a:rPr>
              <a:t>institucioens</a:t>
            </a:r>
            <a:r>
              <a:rPr lang="en-US" sz="1200" dirty="0">
                <a:latin typeface="Corbel"/>
                <a:cs typeface="Corbel"/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6498770" y="4228961"/>
            <a:ext cx="39909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err="1">
                <a:latin typeface="Corbel"/>
                <a:cs typeface="Corbel"/>
              </a:rPr>
              <a:t>Vulnerabilidades</a:t>
            </a:r>
            <a:r>
              <a:rPr lang="en-US" sz="1200" dirty="0">
                <a:latin typeface="Corbel"/>
                <a:cs typeface="Corbel"/>
              </a:rPr>
              <a:t> y </a:t>
            </a:r>
            <a:r>
              <a:rPr lang="en-US" sz="1200" dirty="0" err="1">
                <a:latin typeface="Corbel"/>
                <a:cs typeface="Corbel"/>
              </a:rPr>
              <a:t>necesidades</a:t>
            </a:r>
            <a:r>
              <a:rPr lang="en-US" sz="1200" dirty="0">
                <a:latin typeface="Corbel"/>
                <a:cs typeface="Corbel"/>
              </a:rPr>
              <a:t> del </a:t>
            </a:r>
            <a:r>
              <a:rPr lang="en-US" sz="1200" dirty="0" err="1">
                <a:latin typeface="Corbel"/>
                <a:cs typeface="Corbel"/>
              </a:rPr>
              <a:t>país</a:t>
            </a:r>
            <a:r>
              <a:rPr lang="en-US" sz="1200" dirty="0">
                <a:latin typeface="Corbel"/>
                <a:cs typeface="Corbel"/>
              </a:rPr>
              <a:t> y de la </a:t>
            </a:r>
            <a:r>
              <a:rPr lang="en-US" sz="1200" dirty="0" err="1">
                <a:latin typeface="Corbel"/>
                <a:cs typeface="Corbel"/>
              </a:rPr>
              <a:t>población</a:t>
            </a:r>
            <a:r>
              <a:rPr lang="en-US" sz="1200" dirty="0">
                <a:latin typeface="Corbel"/>
                <a:cs typeface="Corbel"/>
              </a:rPr>
              <a:t>  </a:t>
            </a:r>
            <a:r>
              <a:rPr lang="en-US" sz="1200" dirty="0" err="1">
                <a:latin typeface="Corbel"/>
                <a:cs typeface="Corbel"/>
              </a:rPr>
              <a:t>beneficiada</a:t>
            </a:r>
            <a:endParaRPr lang="en-US" sz="1200" dirty="0">
              <a:latin typeface="Corbel"/>
              <a:cs typeface="Corbe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98770" y="3362914"/>
            <a:ext cx="39909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err="1">
                <a:latin typeface="Corbel"/>
                <a:cs typeface="Corbel"/>
              </a:rPr>
              <a:t>Beneficios</a:t>
            </a:r>
            <a:r>
              <a:rPr lang="en-US" sz="1200" dirty="0">
                <a:latin typeface="Corbel"/>
                <a:cs typeface="Corbel"/>
              </a:rPr>
              <a:t> y </a:t>
            </a:r>
            <a:r>
              <a:rPr lang="en-US" sz="1200" dirty="0" err="1">
                <a:latin typeface="Corbel"/>
                <a:cs typeface="Corbel"/>
              </a:rPr>
              <a:t>prioridades</a:t>
            </a:r>
            <a:r>
              <a:rPr lang="en-US" sz="1200" dirty="0">
                <a:latin typeface="Corbel"/>
                <a:cs typeface="Corbel"/>
              </a:rPr>
              <a:t> </a:t>
            </a:r>
            <a:r>
              <a:rPr lang="en-US" sz="1200" dirty="0" err="1">
                <a:latin typeface="Corbel"/>
                <a:cs typeface="Corbel"/>
              </a:rPr>
              <a:t>más</a:t>
            </a:r>
            <a:r>
              <a:rPr lang="en-US" sz="1200" dirty="0">
                <a:latin typeface="Corbel"/>
                <a:cs typeface="Corbel"/>
              </a:rPr>
              <a:t> </a:t>
            </a:r>
            <a:r>
              <a:rPr lang="en-US" sz="1200" dirty="0" err="1">
                <a:latin typeface="Corbel"/>
                <a:cs typeface="Corbel"/>
              </a:rPr>
              <a:t>amplios</a:t>
            </a:r>
            <a:r>
              <a:rPr lang="en-US" sz="1200" dirty="0">
                <a:latin typeface="Corbel"/>
                <a:cs typeface="Corbel"/>
              </a:rPr>
              <a:t> </a:t>
            </a:r>
            <a:r>
              <a:rPr lang="en-US" sz="1200" dirty="0" err="1">
                <a:latin typeface="Corbel"/>
                <a:cs typeface="Corbel"/>
              </a:rPr>
              <a:t>incluyendo</a:t>
            </a:r>
            <a:r>
              <a:rPr lang="en-US" sz="1200" dirty="0">
                <a:latin typeface="Corbel"/>
                <a:cs typeface="Corbel"/>
              </a:rPr>
              <a:t> co-</a:t>
            </a:r>
            <a:r>
              <a:rPr lang="en-US" sz="1200" dirty="0" err="1">
                <a:latin typeface="Corbel"/>
                <a:cs typeface="Corbel"/>
              </a:rPr>
              <a:t>beneficios</a:t>
            </a:r>
            <a:r>
              <a:rPr lang="en-US" sz="1200" dirty="0">
                <a:latin typeface="Corbel"/>
                <a:cs typeface="Corbel"/>
              </a:rPr>
              <a:t> </a:t>
            </a:r>
            <a:r>
              <a:rPr lang="en-US" sz="1200" dirty="0" err="1">
                <a:latin typeface="Corbel"/>
                <a:cs typeface="Corbel"/>
              </a:rPr>
              <a:t>ambientales</a:t>
            </a:r>
            <a:r>
              <a:rPr lang="en-US" sz="1200" dirty="0">
                <a:latin typeface="Corbel"/>
                <a:cs typeface="Corbel"/>
              </a:rPr>
              <a:t>, </a:t>
            </a:r>
            <a:r>
              <a:rPr lang="en-US" sz="1200" dirty="0" err="1">
                <a:latin typeface="Corbel"/>
                <a:cs typeface="Corbel"/>
              </a:rPr>
              <a:t>sociales</a:t>
            </a:r>
            <a:r>
              <a:rPr lang="en-US" sz="1200" dirty="0">
                <a:latin typeface="Corbel"/>
                <a:cs typeface="Corbel"/>
              </a:rPr>
              <a:t> y </a:t>
            </a:r>
            <a:r>
              <a:rPr lang="en-US" sz="1200" dirty="0" err="1">
                <a:latin typeface="Corbel"/>
                <a:cs typeface="Corbel"/>
              </a:rPr>
              <a:t>económicos</a:t>
            </a:r>
            <a:r>
              <a:rPr lang="en-US" sz="1200" dirty="0">
                <a:latin typeface="Corbel"/>
                <a:cs typeface="Corbel"/>
              </a:rPr>
              <a:t>, </a:t>
            </a:r>
            <a:r>
              <a:rPr lang="en-US" sz="1200" dirty="0" err="1">
                <a:latin typeface="Corbel"/>
                <a:cs typeface="Corbel"/>
              </a:rPr>
              <a:t>así</a:t>
            </a:r>
            <a:r>
              <a:rPr lang="en-US" sz="1200" dirty="0">
                <a:latin typeface="Corbel"/>
                <a:cs typeface="Corbel"/>
              </a:rPr>
              <a:t> </a:t>
            </a:r>
            <a:r>
              <a:rPr lang="en-US" sz="1200" dirty="0" err="1">
                <a:latin typeface="Corbel"/>
                <a:cs typeface="Corbel"/>
              </a:rPr>
              <a:t>como</a:t>
            </a:r>
            <a:r>
              <a:rPr lang="en-US" sz="1200" dirty="0">
                <a:latin typeface="Corbel"/>
                <a:cs typeface="Corbel"/>
              </a:rPr>
              <a:t> </a:t>
            </a:r>
            <a:r>
              <a:rPr lang="en-US" sz="1200" dirty="0" err="1">
                <a:latin typeface="Corbel"/>
                <a:cs typeface="Corbel"/>
              </a:rPr>
              <a:t>impacto</a:t>
            </a:r>
            <a:r>
              <a:rPr lang="en-US" sz="1200" dirty="0">
                <a:latin typeface="Corbel"/>
                <a:cs typeface="Corbel"/>
              </a:rPr>
              <a:t> </a:t>
            </a:r>
            <a:r>
              <a:rPr lang="en-US" sz="1200" dirty="0" err="1">
                <a:latin typeface="Corbel"/>
                <a:cs typeface="Corbel"/>
              </a:rPr>
              <a:t>en</a:t>
            </a:r>
            <a:r>
              <a:rPr lang="en-US" sz="1200" dirty="0">
                <a:latin typeface="Corbel"/>
                <a:cs typeface="Corbel"/>
              </a:rPr>
              <a:t> </a:t>
            </a:r>
            <a:r>
              <a:rPr lang="en-US" sz="1200" dirty="0" err="1">
                <a:latin typeface="Corbel"/>
                <a:cs typeface="Corbel"/>
              </a:rPr>
              <a:t>desarrollo</a:t>
            </a:r>
            <a:r>
              <a:rPr lang="en-US" sz="1200" dirty="0">
                <a:latin typeface="Corbel"/>
                <a:cs typeface="Corbel"/>
              </a:rPr>
              <a:t> con </a:t>
            </a:r>
            <a:r>
              <a:rPr lang="en-US" sz="1200" dirty="0" err="1">
                <a:latin typeface="Corbel"/>
                <a:cs typeface="Corbel"/>
              </a:rPr>
              <a:t>enfoque</a:t>
            </a:r>
            <a:r>
              <a:rPr lang="en-US" sz="1200" dirty="0">
                <a:latin typeface="Corbel"/>
                <a:cs typeface="Corbel"/>
              </a:rPr>
              <a:t> de </a:t>
            </a:r>
            <a:r>
              <a:rPr lang="en-US" sz="1200" dirty="0" err="1">
                <a:latin typeface="Corbel"/>
                <a:cs typeface="Corbel"/>
              </a:rPr>
              <a:t>género</a:t>
            </a:r>
            <a:endParaRPr lang="en-US" sz="1200" dirty="0">
              <a:latin typeface="Corbel"/>
              <a:cs typeface="Corbe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98770" y="2701409"/>
            <a:ext cx="3990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dirty="0" err="1">
                <a:latin typeface="Corbel"/>
                <a:cs typeface="Corbel"/>
              </a:rPr>
              <a:t>Capacidad</a:t>
            </a:r>
            <a:r>
              <a:rPr lang="en-US" sz="1200" dirty="0">
                <a:latin typeface="Corbel"/>
                <a:cs typeface="Corbel"/>
              </a:rPr>
              <a:t> para </a:t>
            </a:r>
            <a:r>
              <a:rPr lang="en-US" sz="1200" dirty="0" err="1">
                <a:latin typeface="Corbel"/>
                <a:cs typeface="Corbel"/>
              </a:rPr>
              <a:t>catalizar</a:t>
            </a:r>
            <a:r>
              <a:rPr lang="en-US" sz="1200" dirty="0">
                <a:latin typeface="Corbel"/>
                <a:cs typeface="Corbel"/>
              </a:rPr>
              <a:t> </a:t>
            </a:r>
            <a:r>
              <a:rPr lang="en-US" sz="1200" dirty="0" err="1">
                <a:latin typeface="Corbel"/>
                <a:cs typeface="Corbel"/>
              </a:rPr>
              <a:t>impactos</a:t>
            </a:r>
            <a:r>
              <a:rPr lang="en-US" sz="1200" dirty="0">
                <a:latin typeface="Corbel"/>
                <a:cs typeface="Corbel"/>
              </a:rPr>
              <a:t> </a:t>
            </a:r>
            <a:r>
              <a:rPr lang="en-US" sz="1200" dirty="0" err="1">
                <a:latin typeface="Corbel"/>
                <a:cs typeface="Corbel"/>
              </a:rPr>
              <a:t>más</a:t>
            </a:r>
            <a:r>
              <a:rPr lang="en-US" sz="1200" dirty="0">
                <a:latin typeface="Corbel"/>
                <a:cs typeface="Corbel"/>
              </a:rPr>
              <a:t> </a:t>
            </a:r>
            <a:r>
              <a:rPr lang="en-US" sz="1200" dirty="0" err="1">
                <a:latin typeface="Corbel"/>
                <a:cs typeface="Corbel"/>
              </a:rPr>
              <a:t>allá</a:t>
            </a:r>
            <a:r>
              <a:rPr lang="en-US" sz="1200" dirty="0">
                <a:latin typeface="Corbel"/>
                <a:cs typeface="Corbel"/>
              </a:rPr>
              <a:t> de la inversion </a:t>
            </a:r>
            <a:r>
              <a:rPr lang="en-US" sz="1200" dirty="0" err="1">
                <a:latin typeface="Corbel"/>
                <a:cs typeface="Corbel"/>
              </a:rPr>
              <a:t>única</a:t>
            </a:r>
            <a:r>
              <a:rPr lang="en-US" sz="1200" dirty="0">
                <a:latin typeface="Corbel"/>
                <a:cs typeface="Corbel"/>
              </a:rPr>
              <a:t> del </a:t>
            </a:r>
            <a:r>
              <a:rPr lang="en-US" sz="1200" dirty="0" err="1">
                <a:latin typeface="Corbel"/>
                <a:cs typeface="Corbel"/>
              </a:rPr>
              <a:t>proyecto</a:t>
            </a:r>
            <a:r>
              <a:rPr lang="en-US" sz="1200" dirty="0">
                <a:latin typeface="Corbel"/>
                <a:cs typeface="Corbel"/>
              </a:rPr>
              <a:t> o </a:t>
            </a:r>
            <a:r>
              <a:rPr lang="en-US" sz="1200" dirty="0" err="1">
                <a:latin typeface="Corbel"/>
                <a:cs typeface="Corbel"/>
              </a:rPr>
              <a:t>programa</a:t>
            </a:r>
            <a:endParaRPr lang="en-US" sz="1200" dirty="0">
              <a:latin typeface="Corbel"/>
              <a:cs typeface="Corbel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833334" y="561731"/>
            <a:ext cx="61141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rbel"/>
                <a:ea typeface="+mj-ea"/>
                <a:cs typeface="Corbel"/>
              </a:defRPr>
            </a:lvl1pPr>
          </a:lstStyle>
          <a:p>
            <a:pPr algn="r"/>
            <a:r>
              <a:rPr lang="en-US" sz="3600" b="1" dirty="0" err="1"/>
              <a:t>Criterios</a:t>
            </a:r>
            <a:r>
              <a:rPr lang="en-US" sz="3600" b="1" dirty="0"/>
              <a:t> de </a:t>
            </a:r>
            <a:r>
              <a:rPr lang="en-US" sz="3600" b="1"/>
              <a:t>inversión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516368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2106931" y="458430"/>
            <a:ext cx="840153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rbel"/>
                <a:ea typeface="+mj-ea"/>
                <a:cs typeface="Corbel"/>
              </a:defRPr>
            </a:lvl1pPr>
          </a:lstStyle>
          <a:p>
            <a:pPr algn="r"/>
            <a:r>
              <a:rPr lang="en-US" sz="3600" b="1" dirty="0" err="1"/>
              <a:t>Elementos</a:t>
            </a:r>
            <a:r>
              <a:rPr lang="en-US" sz="3600" b="1" dirty="0"/>
              <a:t> </a:t>
            </a:r>
            <a:r>
              <a:rPr lang="en-US" sz="3600" b="1" dirty="0" err="1"/>
              <a:t>necesarios</a:t>
            </a:r>
            <a:r>
              <a:rPr lang="en-US" sz="3600" b="1" dirty="0"/>
              <a:t> </a:t>
            </a:r>
            <a:r>
              <a:rPr lang="en-US" sz="3600" b="1" dirty="0" err="1"/>
              <a:t>en</a:t>
            </a:r>
            <a:r>
              <a:rPr lang="en-US" sz="3600" b="1" dirty="0"/>
              <a:t> </a:t>
            </a:r>
            <a:r>
              <a:rPr lang="en-US" sz="3600" b="1" dirty="0" err="1"/>
              <a:t>una</a:t>
            </a:r>
            <a:r>
              <a:rPr lang="en-US" sz="3600" b="1" dirty="0"/>
              <a:t> </a:t>
            </a:r>
            <a:r>
              <a:rPr lang="en-US" sz="3600" b="1" dirty="0" err="1"/>
              <a:t>propuesta</a:t>
            </a:r>
            <a:r>
              <a:rPr lang="en-US" sz="3600" b="1" dirty="0"/>
              <a:t> de </a:t>
            </a:r>
            <a:r>
              <a:rPr lang="en-US" sz="3600" b="1" dirty="0" err="1"/>
              <a:t>financiamiento</a:t>
            </a:r>
            <a:endParaRPr lang="en-US" sz="3600" b="1" dirty="0"/>
          </a:p>
        </p:txBody>
      </p:sp>
      <p:sp>
        <p:nvSpPr>
          <p:cNvPr id="54" name="Round Same Side Corner Rectangle 4"/>
          <p:cNvSpPr/>
          <p:nvPr/>
        </p:nvSpPr>
        <p:spPr>
          <a:xfrm>
            <a:off x="1799268" y="1945675"/>
            <a:ext cx="8308418" cy="365179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23825" rIns="247650" bIns="123825" numCol="1" spcCol="1270" anchor="ctr" anchorCtr="0">
            <a:noAutofit/>
          </a:bodyPr>
          <a:lstStyle/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endParaRPr lang="en-US" sz="28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1695608" y="1497878"/>
            <a:ext cx="8804752" cy="5192482"/>
            <a:chOff x="1675764" y="91958"/>
            <a:chExt cx="5398385" cy="580724"/>
          </a:xfrm>
        </p:grpSpPr>
        <p:sp>
          <p:nvSpPr>
            <p:cNvPr id="13" name="Round Same Side Corner Rectangle 12"/>
            <p:cNvSpPr/>
            <p:nvPr/>
          </p:nvSpPr>
          <p:spPr>
            <a:xfrm rot="5400000">
              <a:off x="4084595" y="-2316873"/>
              <a:ext cx="580724" cy="5398385"/>
            </a:xfrm>
            <a:prstGeom prst="rect">
              <a:avLst/>
            </a:prstGeom>
            <a:solidFill>
              <a:schemeClr val="bg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4" name="Round Same Side Corner Rectangle 4"/>
            <p:cNvSpPr/>
            <p:nvPr/>
          </p:nvSpPr>
          <p:spPr>
            <a:xfrm>
              <a:off x="1692717" y="128580"/>
              <a:ext cx="5129588" cy="5161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9387">
                <a:lnSpc>
                  <a:spcPct val="90000"/>
                </a:lnSpc>
                <a:spcAft>
                  <a:spcPts val="600"/>
                </a:spcAft>
              </a:pPr>
              <a:r>
                <a:rPr lang="en-US" sz="3200" b="1" dirty="0" err="1">
                  <a:solidFill>
                    <a:schemeClr val="tx1"/>
                  </a:solidFill>
                  <a:cs typeface="Corbel"/>
                </a:rPr>
                <a:t>Documentos</a:t>
              </a:r>
              <a:r>
                <a:rPr lang="en-US" sz="3200" b="1" dirty="0">
                  <a:solidFill>
                    <a:schemeClr val="tx1"/>
                  </a:solidFill>
                  <a:cs typeface="Corbel"/>
                </a:rPr>
                <a:t> de </a:t>
              </a:r>
              <a:r>
                <a:rPr lang="en-US" sz="3200" b="1" dirty="0" err="1">
                  <a:solidFill>
                    <a:schemeClr val="tx1"/>
                  </a:solidFill>
                  <a:cs typeface="Corbel"/>
                </a:rPr>
                <a:t>proyecto</a:t>
              </a:r>
              <a:r>
                <a:rPr lang="en-US" sz="3200" b="1" dirty="0">
                  <a:solidFill>
                    <a:schemeClr val="tx1"/>
                  </a:solidFill>
                  <a:cs typeface="Corbel"/>
                </a:rPr>
                <a:t>:</a:t>
              </a:r>
            </a:p>
            <a:p>
              <a:pPr marL="914400" lvl="3" indent="-342900">
                <a:spcAft>
                  <a:spcPts val="600"/>
                </a:spcAft>
                <a:buClr>
                  <a:schemeClr val="tx2"/>
                </a:buClr>
                <a:buFont typeface="Arial"/>
                <a:buChar char="•"/>
              </a:pPr>
              <a:r>
                <a:rPr lang="en-US" sz="2400" dirty="0">
                  <a:solidFill>
                    <a:schemeClr val="tx1"/>
                  </a:solidFill>
                  <a:cs typeface="Corbel"/>
                </a:rPr>
                <a:t>Carta de no-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objeción</a:t>
              </a:r>
              <a:r>
                <a:rPr lang="en-US" sz="2400" dirty="0">
                  <a:solidFill>
                    <a:schemeClr val="tx1"/>
                  </a:solidFill>
                  <a:cs typeface="Corbel"/>
                </a:rPr>
                <a:t> de la AND del 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país</a:t>
              </a:r>
              <a:endParaRPr lang="en-US" sz="2400" dirty="0">
                <a:solidFill>
                  <a:schemeClr val="tx1"/>
                </a:solidFill>
                <a:cs typeface="Corbel"/>
              </a:endParaRPr>
            </a:p>
            <a:p>
              <a:pPr marL="914400" lvl="3" indent="-342900">
                <a:spcAft>
                  <a:spcPts val="600"/>
                </a:spcAft>
                <a:buClr>
                  <a:schemeClr val="tx2"/>
                </a:buClr>
                <a:buFont typeface="Arial"/>
                <a:buChar char="•"/>
              </a:pP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Estudio</a:t>
              </a:r>
              <a:r>
                <a:rPr lang="en-US" sz="2400" dirty="0">
                  <a:solidFill>
                    <a:schemeClr val="tx1"/>
                  </a:solidFill>
                  <a:cs typeface="Corbel"/>
                </a:rPr>
                <a:t> de 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factibilidad</a:t>
              </a:r>
              <a:r>
                <a:rPr lang="en-US" sz="2400" dirty="0">
                  <a:solidFill>
                    <a:schemeClr val="tx1"/>
                  </a:solidFill>
                  <a:cs typeface="Corbel"/>
                </a:rPr>
                <a:t> </a:t>
              </a:r>
              <a:r>
                <a:rPr lang="en-US" sz="2400" dirty="0">
                  <a:solidFill>
                    <a:schemeClr val="tx1"/>
                  </a:solidFill>
                  <a:cs typeface="Corbel"/>
                  <a:sym typeface="Wingdings" panose="05000000000000000000" pitchFamily="2" charset="2"/>
                </a:rPr>
                <a:t> 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  <a:sym typeface="Wingdings" panose="05000000000000000000" pitchFamily="2" charset="2"/>
                </a:rPr>
                <a:t>dando</a:t>
              </a:r>
              <a:r>
                <a:rPr lang="en-US" sz="2400" dirty="0">
                  <a:solidFill>
                    <a:schemeClr val="tx1"/>
                  </a:solidFill>
                  <a:cs typeface="Corbel"/>
                  <a:sym typeface="Wingdings" panose="05000000000000000000" pitchFamily="2" charset="2"/>
                </a:rPr>
                <a:t> el 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  <a:sym typeface="Wingdings" panose="05000000000000000000" pitchFamily="2" charset="2"/>
                </a:rPr>
                <a:t>raciocinio</a:t>
              </a:r>
              <a:r>
                <a:rPr lang="en-US" sz="2400" dirty="0">
                  <a:solidFill>
                    <a:schemeClr val="tx1"/>
                  </a:solidFill>
                  <a:cs typeface="Corbel"/>
                  <a:sym typeface="Wingdings" panose="05000000000000000000" pitchFamily="2" charset="2"/>
                </a:rPr>
                <a:t> para 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  <a:sym typeface="Wingdings" panose="05000000000000000000" pitchFamily="2" charset="2"/>
                </a:rPr>
                <a:t>diseño</a:t>
              </a:r>
              <a:r>
                <a:rPr lang="en-US" sz="2400" dirty="0">
                  <a:solidFill>
                    <a:schemeClr val="tx1"/>
                  </a:solidFill>
                  <a:cs typeface="Corbel"/>
                  <a:sym typeface="Wingdings" panose="05000000000000000000" pitchFamily="2" charset="2"/>
                </a:rPr>
                <a:t>, 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  <a:sym typeface="Wingdings" panose="05000000000000000000" pitchFamily="2" charset="2"/>
                </a:rPr>
                <a:t>estructura</a:t>
              </a:r>
              <a:r>
                <a:rPr lang="en-US" sz="2400" dirty="0">
                  <a:solidFill>
                    <a:schemeClr val="tx1"/>
                  </a:solidFill>
                  <a:cs typeface="Corbel"/>
                  <a:sym typeface="Wingdings" panose="05000000000000000000" pitchFamily="2" charset="2"/>
                </a:rPr>
                <a:t> y 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  <a:sym typeface="Wingdings" panose="05000000000000000000" pitchFamily="2" charset="2"/>
                </a:rPr>
                <a:t>costos</a:t>
              </a:r>
              <a:endParaRPr lang="en-US" sz="2400" dirty="0">
                <a:solidFill>
                  <a:schemeClr val="tx1"/>
                </a:solidFill>
                <a:cs typeface="Corbel"/>
              </a:endParaRPr>
            </a:p>
            <a:p>
              <a:pPr marL="914400" lvl="3" indent="-342900">
                <a:spcAft>
                  <a:spcPts val="600"/>
                </a:spcAft>
                <a:buClr>
                  <a:schemeClr val="tx2"/>
                </a:buClr>
                <a:buFont typeface="Arial"/>
                <a:buChar char="•"/>
              </a:pPr>
              <a:r>
                <a:rPr lang="en-US" sz="2400" dirty="0">
                  <a:solidFill>
                    <a:schemeClr val="tx1"/>
                  </a:solidFill>
                  <a:cs typeface="Corbel"/>
                </a:rPr>
                <a:t>Plan de 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adquisiciones</a:t>
              </a:r>
              <a:r>
                <a:rPr lang="en-US" sz="2400" dirty="0">
                  <a:solidFill>
                    <a:schemeClr val="tx1"/>
                  </a:solidFill>
                  <a:cs typeface="Corbel"/>
                </a:rPr>
                <a:t>, 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presupuesto</a:t>
              </a:r>
              <a:r>
                <a:rPr lang="en-US" sz="2400" dirty="0">
                  <a:solidFill>
                    <a:schemeClr val="tx1"/>
                  </a:solidFill>
                  <a:cs typeface="Corbel"/>
                </a:rPr>
                <a:t> 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desglosado</a:t>
              </a:r>
              <a:endParaRPr lang="en-US" sz="2400" dirty="0">
                <a:solidFill>
                  <a:schemeClr val="tx1"/>
                </a:solidFill>
                <a:cs typeface="Corbel"/>
              </a:endParaRPr>
            </a:p>
            <a:p>
              <a:pPr marL="914400" lvl="3" indent="-342900">
                <a:spcAft>
                  <a:spcPts val="600"/>
                </a:spcAft>
                <a:buClr>
                  <a:schemeClr val="tx2"/>
                </a:buClr>
                <a:buFont typeface="Arial"/>
                <a:buChar char="•"/>
              </a:pP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Evaluación</a:t>
              </a:r>
              <a:r>
                <a:rPr lang="en-US" sz="2400" dirty="0">
                  <a:solidFill>
                    <a:schemeClr val="tx1"/>
                  </a:solidFill>
                  <a:cs typeface="Corbel"/>
                </a:rPr>
                <a:t> de 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impactos</a:t>
              </a:r>
              <a:r>
                <a:rPr lang="en-US" sz="2400" dirty="0">
                  <a:solidFill>
                    <a:schemeClr val="tx1"/>
                  </a:solidFill>
                  <a:cs typeface="Corbel"/>
                </a:rPr>
                <a:t> 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ambientales</a:t>
              </a:r>
              <a:r>
                <a:rPr lang="en-US" sz="2400" dirty="0">
                  <a:solidFill>
                    <a:schemeClr val="tx1"/>
                  </a:solidFill>
                  <a:cs typeface="Corbel"/>
                </a:rPr>
                <a:t> y 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sociales</a:t>
              </a:r>
              <a:endParaRPr lang="en-US" sz="2400" dirty="0">
                <a:solidFill>
                  <a:schemeClr val="tx1"/>
                </a:solidFill>
                <a:cs typeface="Corbel"/>
              </a:endParaRPr>
            </a:p>
            <a:p>
              <a:pPr marL="914400" lvl="3" indent="-342900">
                <a:spcAft>
                  <a:spcPts val="600"/>
                </a:spcAft>
                <a:buClr>
                  <a:schemeClr val="tx2"/>
                </a:buClr>
                <a:buFont typeface="Arial"/>
                <a:buChar char="•"/>
              </a:pP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Análisis</a:t>
              </a:r>
              <a:r>
                <a:rPr lang="en-US" sz="2400" dirty="0">
                  <a:solidFill>
                    <a:schemeClr val="tx1"/>
                  </a:solidFill>
                  <a:cs typeface="Corbel"/>
                </a:rPr>
                <a:t> de 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género</a:t>
              </a:r>
              <a:endParaRPr lang="en-US" sz="2400" dirty="0">
                <a:solidFill>
                  <a:schemeClr val="tx1"/>
                </a:solidFill>
                <a:cs typeface="Corbel"/>
              </a:endParaRPr>
            </a:p>
            <a:p>
              <a:pPr marL="914400" lvl="3" indent="-342900">
                <a:spcAft>
                  <a:spcPts val="600"/>
                </a:spcAft>
                <a:buClr>
                  <a:schemeClr val="tx2"/>
                </a:buClr>
                <a:buFont typeface="Arial"/>
                <a:buChar char="•"/>
              </a:pP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Análisis</a:t>
              </a:r>
              <a:r>
                <a:rPr lang="en-US" sz="2400" dirty="0">
                  <a:solidFill>
                    <a:schemeClr val="tx1"/>
                  </a:solidFill>
                  <a:cs typeface="Corbel"/>
                </a:rPr>
                <a:t> de 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riesgo</a:t>
              </a:r>
              <a:endParaRPr lang="en-US" sz="2400" dirty="0">
                <a:solidFill>
                  <a:schemeClr val="tx1"/>
                </a:solidFill>
                <a:cs typeface="Corbel"/>
              </a:endParaRPr>
            </a:p>
            <a:p>
              <a:pPr marL="914400" lvl="3" indent="-342900">
                <a:spcAft>
                  <a:spcPts val="600"/>
                </a:spcAft>
                <a:buClr>
                  <a:schemeClr val="tx2"/>
                </a:buClr>
                <a:buFont typeface="Arial"/>
                <a:buChar char="•"/>
              </a:pPr>
              <a:r>
                <a:rPr lang="en-US" sz="2400" dirty="0">
                  <a:solidFill>
                    <a:schemeClr val="tx1"/>
                  </a:solidFill>
                  <a:cs typeface="Corbel"/>
                </a:rPr>
                <a:t>Marco 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lógico</a:t>
              </a:r>
              <a:endParaRPr lang="en-US" sz="2400" dirty="0">
                <a:solidFill>
                  <a:schemeClr val="tx1"/>
                </a:solidFill>
                <a:cs typeface="Corbel"/>
              </a:endParaRPr>
            </a:p>
            <a:p>
              <a:pPr marL="914400" lvl="3" indent="-342900">
                <a:spcAft>
                  <a:spcPts val="600"/>
                </a:spcAft>
                <a:buClr>
                  <a:schemeClr val="tx2"/>
                </a:buClr>
                <a:buFont typeface="Arial"/>
                <a:buChar char="•"/>
              </a:pP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Consultas</a:t>
              </a:r>
              <a:r>
                <a:rPr lang="en-US" sz="2400" dirty="0">
                  <a:solidFill>
                    <a:schemeClr val="tx1"/>
                  </a:solidFill>
                  <a:cs typeface="Corbel"/>
                </a:rPr>
                <a:t> a </a:t>
              </a:r>
              <a:r>
                <a:rPr lang="en-US" sz="2400" dirty="0" err="1">
                  <a:solidFill>
                    <a:schemeClr val="tx1"/>
                  </a:solidFill>
                  <a:cs typeface="Corbel"/>
                </a:rPr>
                <a:t>actores</a:t>
              </a:r>
              <a:r>
                <a:rPr lang="en-US" sz="2400" dirty="0">
                  <a:solidFill>
                    <a:schemeClr val="tx1"/>
                  </a:solidFill>
                  <a:cs typeface="Corbel"/>
                </a:rPr>
                <a:t> clave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0935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1279" y="181674"/>
            <a:ext cx="6601611" cy="1488100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2800" dirty="0"/>
              <a:t> </a:t>
            </a:r>
            <a:r>
              <a:rPr lang="en-US" sz="3200" b="1" dirty="0" err="1"/>
              <a:t>Cómo</a:t>
            </a:r>
            <a:r>
              <a:rPr lang="en-US" sz="3200" b="1" dirty="0"/>
              <a:t> </a:t>
            </a:r>
            <a:r>
              <a:rPr lang="en-US" sz="3200" b="1" dirty="0" err="1"/>
              <a:t>abordar</a:t>
            </a:r>
            <a:r>
              <a:rPr lang="en-US" sz="3200" b="1" dirty="0"/>
              <a:t> </a:t>
            </a:r>
            <a:r>
              <a:rPr lang="en-US" sz="3200" b="1" dirty="0" err="1"/>
              <a:t>los</a:t>
            </a:r>
            <a:r>
              <a:rPr lang="en-US" sz="3200" b="1" dirty="0"/>
              <a:t> </a:t>
            </a:r>
            <a:r>
              <a:rPr lang="en-US" sz="3200" b="1" dirty="0" err="1"/>
              <a:t>criterios</a:t>
            </a:r>
            <a:r>
              <a:rPr lang="en-US" sz="3200" b="1" dirty="0"/>
              <a:t> de </a:t>
            </a:r>
            <a:r>
              <a:rPr lang="en-US" sz="3200" b="1" dirty="0" err="1"/>
              <a:t>inversión</a:t>
            </a:r>
            <a:endParaRPr lang="en-US" sz="32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2105702" y="1583637"/>
            <a:ext cx="8097187" cy="186181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Font typeface="+mj-lt"/>
              <a:buAutoNum type="arabicParenR"/>
            </a:pPr>
            <a:r>
              <a:rPr lang="en-US" sz="2400" b="1" dirty="0" err="1">
                <a:solidFill>
                  <a:schemeClr val="tx1"/>
                </a:solidFill>
              </a:rPr>
              <a:t>Potencial</a:t>
            </a:r>
            <a:r>
              <a:rPr lang="en-US" sz="2400" b="1" dirty="0">
                <a:solidFill>
                  <a:schemeClr val="tx1"/>
                </a:solidFill>
              </a:rPr>
              <a:t> de </a:t>
            </a:r>
            <a:r>
              <a:rPr lang="en-US" sz="2400" b="1" dirty="0" err="1">
                <a:solidFill>
                  <a:schemeClr val="tx1"/>
                </a:solidFill>
              </a:rPr>
              <a:t>impacto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climático</a:t>
            </a:r>
            <a:endParaRPr lang="en-US" sz="2400" b="1" dirty="0">
              <a:solidFill>
                <a:schemeClr val="tx1"/>
              </a:solidFill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	</a:t>
            </a:r>
            <a:r>
              <a:rPr lang="en-US" sz="2200" dirty="0" err="1">
                <a:solidFill>
                  <a:schemeClr val="tx1"/>
                </a:solidFill>
              </a:rPr>
              <a:t>Usar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una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metodología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robusta</a:t>
            </a:r>
            <a:r>
              <a:rPr lang="en-US" sz="2200" dirty="0">
                <a:solidFill>
                  <a:schemeClr val="tx1"/>
                </a:solidFill>
              </a:rPr>
              <a:t> para calculary </a:t>
            </a:r>
            <a:r>
              <a:rPr lang="en-US" sz="2200" dirty="0" err="1">
                <a:solidFill>
                  <a:schemeClr val="tx1"/>
                </a:solidFill>
              </a:rPr>
              <a:t>reducción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emisiones</a:t>
            </a:r>
            <a:r>
              <a:rPr lang="en-US" sz="2200" dirty="0">
                <a:solidFill>
                  <a:schemeClr val="tx1"/>
                </a:solidFill>
              </a:rPr>
              <a:t> y </a:t>
            </a:r>
            <a:r>
              <a:rPr lang="en-US" sz="2200" dirty="0" err="1">
                <a:solidFill>
                  <a:schemeClr val="tx1"/>
                </a:solidFill>
              </a:rPr>
              <a:t>número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beneficiarios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	</a:t>
            </a:r>
            <a:r>
              <a:rPr lang="en-US" sz="2200" dirty="0" err="1">
                <a:solidFill>
                  <a:schemeClr val="tx1"/>
                </a:solidFill>
              </a:rPr>
              <a:t>Demostrar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evidencia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impacto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relacionado</a:t>
            </a:r>
            <a:r>
              <a:rPr lang="en-US" sz="2200" dirty="0">
                <a:solidFill>
                  <a:schemeClr val="tx1"/>
                </a:solidFill>
              </a:rPr>
              <a:t> con </a:t>
            </a:r>
            <a:r>
              <a:rPr lang="en-US" sz="2200" dirty="0" err="1">
                <a:solidFill>
                  <a:schemeClr val="tx1"/>
                </a:solidFill>
              </a:rPr>
              <a:t>cambio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climático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2105701" y="3557580"/>
            <a:ext cx="8097187" cy="154037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Font typeface="+mj-lt"/>
              <a:buAutoNum type="arabicParenR" startAt="2"/>
            </a:pPr>
            <a:r>
              <a:rPr lang="en-US" sz="2400" b="1" dirty="0" err="1">
                <a:solidFill>
                  <a:schemeClr val="tx1"/>
                </a:solidFill>
              </a:rPr>
              <a:t>Sostenibilidad</a:t>
            </a:r>
            <a:r>
              <a:rPr lang="en-US" sz="2400" b="1" dirty="0">
                <a:solidFill>
                  <a:schemeClr val="tx1"/>
                </a:solidFill>
              </a:rPr>
              <a:t> a largo </a:t>
            </a:r>
            <a:r>
              <a:rPr lang="en-US" sz="2400" b="1" dirty="0" err="1">
                <a:solidFill>
                  <a:schemeClr val="tx1"/>
                </a:solidFill>
              </a:rPr>
              <a:t>plazo</a:t>
            </a:r>
            <a:endParaRPr lang="en-US" sz="2400" b="1" dirty="0">
              <a:solidFill>
                <a:schemeClr val="tx1"/>
              </a:solidFill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Mostrar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viabilidad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actividades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económicas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Considerar</a:t>
            </a:r>
            <a:r>
              <a:rPr lang="en-US" sz="2200" dirty="0">
                <a:solidFill>
                  <a:schemeClr val="tx1"/>
                </a:solidFill>
              </a:rPr>
              <a:t> planes de </a:t>
            </a:r>
            <a:r>
              <a:rPr lang="en-US" sz="2200" dirty="0" err="1">
                <a:solidFill>
                  <a:schemeClr val="tx1"/>
                </a:solidFill>
              </a:rPr>
              <a:t>operación</a:t>
            </a:r>
            <a:r>
              <a:rPr lang="en-US" sz="2200" dirty="0">
                <a:solidFill>
                  <a:schemeClr val="tx1"/>
                </a:solidFill>
              </a:rPr>
              <a:t> y </a:t>
            </a:r>
            <a:r>
              <a:rPr lang="en-US" sz="2200" dirty="0" err="1">
                <a:solidFill>
                  <a:schemeClr val="tx1"/>
                </a:solidFill>
              </a:rPr>
              <a:t>mantenimiento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así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como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costos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relacionados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105701" y="5304561"/>
            <a:ext cx="8097187" cy="129020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AutoNum type="arabicParenR" startAt="3"/>
            </a:pPr>
            <a:r>
              <a:rPr lang="en-US" sz="2400" b="1" dirty="0" err="1">
                <a:solidFill>
                  <a:schemeClr val="tx1"/>
                </a:solidFill>
                <a:cs typeface="Corbel"/>
              </a:rPr>
              <a:t>Eficiencia</a:t>
            </a:r>
            <a:r>
              <a:rPr lang="en-US" sz="2400" b="1" dirty="0">
                <a:solidFill>
                  <a:schemeClr val="tx1"/>
                </a:solidFill>
                <a:cs typeface="Corbel"/>
              </a:rPr>
              <a:t> y </a:t>
            </a:r>
            <a:r>
              <a:rPr lang="en-US" sz="2400" b="1" dirty="0" err="1">
                <a:solidFill>
                  <a:schemeClr val="tx1"/>
                </a:solidFill>
                <a:cs typeface="Corbel"/>
              </a:rPr>
              <a:t>efectividad</a:t>
            </a:r>
            <a:endParaRPr lang="en-US" sz="2400" b="1" dirty="0">
              <a:solidFill>
                <a:schemeClr val="tx1"/>
              </a:solidFill>
              <a:cs typeface="Corbel"/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Incluir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diversidad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fuentes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financiamiento</a:t>
            </a:r>
            <a:r>
              <a:rPr lang="en-US" sz="2200" dirty="0">
                <a:solidFill>
                  <a:schemeClr val="tx1"/>
                </a:solidFill>
              </a:rPr>
              <a:t> (</a:t>
            </a:r>
            <a:r>
              <a:rPr lang="en-US" sz="2200" dirty="0" err="1">
                <a:solidFill>
                  <a:schemeClr val="tx1"/>
                </a:solidFill>
              </a:rPr>
              <a:t>particularmente</a:t>
            </a:r>
            <a:r>
              <a:rPr lang="en-US" sz="2200" dirty="0">
                <a:solidFill>
                  <a:schemeClr val="tx1"/>
                </a:solidFill>
              </a:rPr>
              <a:t> para </a:t>
            </a:r>
            <a:r>
              <a:rPr lang="en-US" sz="2200" dirty="0" err="1">
                <a:solidFill>
                  <a:schemeClr val="tx1"/>
                </a:solidFill>
              </a:rPr>
              <a:t>mitigación</a:t>
            </a:r>
            <a:r>
              <a:rPr lang="en-US" sz="2200" dirty="0">
                <a:solidFill>
                  <a:schemeClr val="tx1"/>
                </a:solidFill>
              </a:rPr>
              <a:t>  y sector </a:t>
            </a:r>
            <a:r>
              <a:rPr lang="en-US" sz="2200" dirty="0" err="1">
                <a:solidFill>
                  <a:schemeClr val="tx1"/>
                </a:solidFill>
              </a:rPr>
              <a:t>privado</a:t>
            </a:r>
            <a:r>
              <a:rPr lang="en-US" sz="2200" dirty="0">
                <a:solidFill>
                  <a:schemeClr val="tx1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146272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1279" y="181675"/>
            <a:ext cx="6601611" cy="1746517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2800" dirty="0"/>
              <a:t> </a:t>
            </a:r>
            <a:r>
              <a:rPr lang="en-US" sz="3200" b="1" dirty="0" err="1"/>
              <a:t>Consistencia</a:t>
            </a:r>
            <a:r>
              <a:rPr lang="en-US" sz="3200" b="1" dirty="0"/>
              <a:t> con </a:t>
            </a:r>
            <a:r>
              <a:rPr lang="en-US" sz="3200" b="1" dirty="0" err="1"/>
              <a:t>políticas</a:t>
            </a:r>
            <a:r>
              <a:rPr lang="en-US" sz="3200" b="1" dirty="0"/>
              <a:t> del GCF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105702" y="1757028"/>
            <a:ext cx="8097187" cy="15880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AutoNum type="arabicParenR"/>
            </a:pPr>
            <a:r>
              <a:rPr lang="en-US" sz="2400" b="1" dirty="0" err="1">
                <a:solidFill>
                  <a:schemeClr val="tx1"/>
                </a:solidFill>
                <a:cs typeface="Corbel"/>
              </a:rPr>
              <a:t>Política</a:t>
            </a:r>
            <a:r>
              <a:rPr lang="en-US" sz="2400" b="1" dirty="0">
                <a:solidFill>
                  <a:schemeClr val="tx1"/>
                </a:solidFill>
                <a:cs typeface="Corbel"/>
              </a:rPr>
              <a:t> de </a:t>
            </a:r>
            <a:r>
              <a:rPr lang="en-US" sz="2400" b="1" dirty="0" err="1">
                <a:solidFill>
                  <a:schemeClr val="tx1"/>
                </a:solidFill>
                <a:cs typeface="Corbel"/>
              </a:rPr>
              <a:t>género</a:t>
            </a:r>
            <a:endParaRPr lang="en-US" sz="2400" b="1" dirty="0">
              <a:solidFill>
                <a:schemeClr val="tx1"/>
              </a:solidFill>
              <a:cs typeface="Corbel"/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  <a:cs typeface="Corbel"/>
              </a:rPr>
              <a:t>Hacer</a:t>
            </a:r>
            <a:r>
              <a:rPr lang="en-US" sz="2200" dirty="0">
                <a:solidFill>
                  <a:schemeClr val="tx1"/>
                </a:solidFill>
                <a:cs typeface="Corbel"/>
              </a:rPr>
              <a:t> </a:t>
            </a:r>
            <a:r>
              <a:rPr lang="en-US" sz="2200" dirty="0" err="1">
                <a:solidFill>
                  <a:schemeClr val="tx1"/>
                </a:solidFill>
                <a:cs typeface="Corbel"/>
              </a:rPr>
              <a:t>una</a:t>
            </a:r>
            <a:r>
              <a:rPr lang="en-US" sz="2200" dirty="0">
                <a:solidFill>
                  <a:schemeClr val="tx1"/>
                </a:solidFill>
                <a:cs typeface="Corbel"/>
              </a:rPr>
              <a:t> </a:t>
            </a:r>
            <a:r>
              <a:rPr lang="en-US" sz="2200" dirty="0" err="1">
                <a:solidFill>
                  <a:schemeClr val="tx1"/>
                </a:solidFill>
                <a:cs typeface="Corbel"/>
              </a:rPr>
              <a:t>evaluación</a:t>
            </a:r>
            <a:r>
              <a:rPr lang="en-US" sz="2200" dirty="0">
                <a:solidFill>
                  <a:schemeClr val="tx1"/>
                </a:solidFill>
                <a:cs typeface="Corbel"/>
              </a:rPr>
              <a:t> de </a:t>
            </a:r>
            <a:r>
              <a:rPr lang="en-US" sz="2200" dirty="0" err="1">
                <a:solidFill>
                  <a:schemeClr val="tx1"/>
                </a:solidFill>
                <a:cs typeface="Corbel"/>
              </a:rPr>
              <a:t>género</a:t>
            </a:r>
            <a:r>
              <a:rPr lang="en-US" sz="2200" dirty="0">
                <a:solidFill>
                  <a:schemeClr val="tx1"/>
                </a:solidFill>
                <a:cs typeface="Corbel"/>
              </a:rPr>
              <a:t> e </a:t>
            </a:r>
            <a:r>
              <a:rPr lang="en-US" sz="2200" dirty="0" err="1">
                <a:solidFill>
                  <a:schemeClr val="tx1"/>
                </a:solidFill>
                <a:cs typeface="Corbel"/>
              </a:rPr>
              <a:t>identificar</a:t>
            </a:r>
            <a:r>
              <a:rPr lang="en-US" sz="2200" dirty="0">
                <a:solidFill>
                  <a:schemeClr val="tx1"/>
                </a:solidFill>
                <a:cs typeface="Corbel"/>
              </a:rPr>
              <a:t> </a:t>
            </a:r>
            <a:r>
              <a:rPr lang="en-US" sz="2200" dirty="0" err="1">
                <a:solidFill>
                  <a:schemeClr val="tx1"/>
                </a:solidFill>
                <a:cs typeface="Corbel"/>
              </a:rPr>
              <a:t>impactos</a:t>
            </a:r>
            <a:r>
              <a:rPr lang="en-US" sz="2200" dirty="0">
                <a:solidFill>
                  <a:schemeClr val="tx1"/>
                </a:solidFill>
                <a:cs typeface="Corbel"/>
              </a:rPr>
              <a:t> </a:t>
            </a:r>
            <a:r>
              <a:rPr lang="en-US" sz="2200" dirty="0" err="1">
                <a:solidFill>
                  <a:schemeClr val="tx1"/>
                </a:solidFill>
                <a:cs typeface="Corbel"/>
              </a:rPr>
              <a:t>así</a:t>
            </a:r>
            <a:r>
              <a:rPr lang="en-US" sz="2200" dirty="0">
                <a:solidFill>
                  <a:schemeClr val="tx1"/>
                </a:solidFill>
                <a:cs typeface="Corbel"/>
              </a:rPr>
              <a:t> </a:t>
            </a:r>
            <a:r>
              <a:rPr lang="en-US" sz="2200" dirty="0" err="1">
                <a:solidFill>
                  <a:schemeClr val="tx1"/>
                </a:solidFill>
                <a:cs typeface="Corbel"/>
              </a:rPr>
              <a:t>como</a:t>
            </a:r>
            <a:r>
              <a:rPr lang="en-US" sz="2200" dirty="0">
                <a:solidFill>
                  <a:schemeClr val="tx1"/>
                </a:solidFill>
                <a:cs typeface="Corbel"/>
              </a:rPr>
              <a:t> </a:t>
            </a:r>
            <a:r>
              <a:rPr lang="en-US" sz="2200" dirty="0" err="1">
                <a:solidFill>
                  <a:schemeClr val="tx1"/>
                </a:solidFill>
                <a:cs typeface="Corbel"/>
              </a:rPr>
              <a:t>oportunidades</a:t>
            </a:r>
            <a:r>
              <a:rPr lang="en-US" sz="2200" dirty="0">
                <a:solidFill>
                  <a:schemeClr val="tx1"/>
                </a:solidFill>
                <a:cs typeface="Corbel"/>
              </a:rPr>
              <a:t> de </a:t>
            </a:r>
            <a:r>
              <a:rPr lang="en-US" sz="2200" dirty="0" err="1">
                <a:solidFill>
                  <a:schemeClr val="tx1"/>
                </a:solidFill>
                <a:cs typeface="Corbel"/>
              </a:rPr>
              <a:t>medios</a:t>
            </a:r>
            <a:r>
              <a:rPr lang="en-US" sz="2200" dirty="0">
                <a:solidFill>
                  <a:schemeClr val="tx1"/>
                </a:solidFill>
                <a:cs typeface="Corbel"/>
              </a:rPr>
              <a:t> de </a:t>
            </a:r>
            <a:r>
              <a:rPr lang="en-US" sz="2200" dirty="0" err="1">
                <a:solidFill>
                  <a:schemeClr val="tx1"/>
                </a:solidFill>
                <a:cs typeface="Corbel"/>
              </a:rPr>
              <a:t>vida</a:t>
            </a:r>
            <a:r>
              <a:rPr lang="en-US" sz="2200" dirty="0">
                <a:solidFill>
                  <a:schemeClr val="tx1"/>
                </a:solidFill>
                <a:cs typeface="Corbel"/>
              </a:rPr>
              <a:t> para </a:t>
            </a:r>
            <a:r>
              <a:rPr lang="en-US" sz="2200" dirty="0" err="1">
                <a:solidFill>
                  <a:schemeClr val="tx1"/>
                </a:solidFill>
                <a:cs typeface="Corbel"/>
              </a:rPr>
              <a:t>mujeres</a:t>
            </a:r>
            <a:r>
              <a:rPr lang="en-US" sz="2200" dirty="0">
                <a:solidFill>
                  <a:schemeClr val="tx1"/>
                </a:solidFill>
              </a:rPr>
              <a:t>. 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	</a:t>
            </a:r>
            <a:r>
              <a:rPr lang="en-US" sz="2200" dirty="0" err="1">
                <a:solidFill>
                  <a:schemeClr val="tx1"/>
                </a:solidFill>
              </a:rPr>
              <a:t>Desagregar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resultados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esperados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por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género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2105700" y="3653830"/>
            <a:ext cx="8097188" cy="141686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Font typeface="+mj-lt"/>
              <a:buAutoNum type="arabicParenR" startAt="2"/>
            </a:pPr>
            <a:r>
              <a:rPr lang="en-US" sz="2400" b="1" dirty="0">
                <a:solidFill>
                  <a:schemeClr val="tx1"/>
                </a:solidFill>
              </a:rPr>
              <a:t>Marco </a:t>
            </a:r>
            <a:r>
              <a:rPr lang="en-US" sz="2400" b="1" dirty="0" err="1">
                <a:solidFill>
                  <a:schemeClr val="tx1"/>
                </a:solidFill>
              </a:rPr>
              <a:t>lógico</a:t>
            </a:r>
            <a:endParaRPr lang="en-US" sz="2400" b="1" dirty="0">
              <a:solidFill>
                <a:schemeClr val="tx1"/>
              </a:solidFill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	</a:t>
            </a:r>
            <a:r>
              <a:rPr lang="en-US" sz="2200" dirty="0" err="1">
                <a:solidFill>
                  <a:schemeClr val="tx1"/>
                </a:solidFill>
              </a:rPr>
              <a:t>Reforzar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relación</a:t>
            </a:r>
            <a:r>
              <a:rPr lang="en-US" sz="2200" dirty="0">
                <a:solidFill>
                  <a:schemeClr val="tx1"/>
                </a:solidFill>
              </a:rPr>
              <a:t> causa-</a:t>
            </a:r>
            <a:r>
              <a:rPr lang="en-US" sz="2200" dirty="0" err="1">
                <a:solidFill>
                  <a:schemeClr val="tx1"/>
                </a:solidFill>
              </a:rPr>
              <a:t>efecto</a:t>
            </a:r>
            <a:r>
              <a:rPr lang="en-US" sz="2200" dirty="0">
                <a:solidFill>
                  <a:schemeClr val="tx1"/>
                </a:solidFill>
              </a:rPr>
              <a:t> para remover </a:t>
            </a:r>
            <a:r>
              <a:rPr lang="en-US" sz="2200" dirty="0" err="1">
                <a:solidFill>
                  <a:schemeClr val="tx1"/>
                </a:solidFill>
              </a:rPr>
              <a:t>barreras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	</a:t>
            </a:r>
            <a:r>
              <a:rPr lang="en-US" sz="2200" dirty="0" err="1">
                <a:solidFill>
                  <a:schemeClr val="tx1"/>
                </a:solidFill>
              </a:rPr>
              <a:t>Actividades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enfocadas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105700" y="5188820"/>
            <a:ext cx="8097186" cy="103657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Font typeface="+mj-lt"/>
              <a:buAutoNum type="arabicParenR" startAt="3"/>
            </a:pPr>
            <a:r>
              <a:rPr lang="en-US" sz="2400" b="1" dirty="0" err="1">
                <a:solidFill>
                  <a:schemeClr val="tx1"/>
                </a:solidFill>
              </a:rPr>
              <a:t>Riesgos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	</a:t>
            </a:r>
            <a:r>
              <a:rPr lang="en-US" sz="2200" dirty="0" err="1">
                <a:solidFill>
                  <a:schemeClr val="tx1"/>
                </a:solidFill>
              </a:rPr>
              <a:t>Medidas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sólidas</a:t>
            </a:r>
            <a:r>
              <a:rPr lang="en-US" sz="2200" dirty="0">
                <a:solidFill>
                  <a:schemeClr val="tx1"/>
                </a:solidFill>
              </a:rPr>
              <a:t> para </a:t>
            </a:r>
            <a:r>
              <a:rPr lang="en-US" sz="2200" dirty="0" err="1">
                <a:solidFill>
                  <a:schemeClr val="tx1"/>
                </a:solidFill>
              </a:rPr>
              <a:t>reducir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riesgos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26346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5338" y="181675"/>
            <a:ext cx="8653549" cy="1746517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2800" dirty="0"/>
              <a:t> </a:t>
            </a:r>
            <a:r>
              <a:rPr lang="en-US" sz="3200" b="1" dirty="0"/>
              <a:t>Sustainable Management of Sichuan Peatlands  </a:t>
            </a:r>
            <a:r>
              <a:rPr lang="en-US" sz="3200" b="1" i="1" u="sng" dirty="0" err="1"/>
              <a:t>Fortalezas</a:t>
            </a:r>
            <a:endParaRPr lang="en-US" sz="3200" b="1" i="1" u="sng" dirty="0"/>
          </a:p>
        </p:txBody>
      </p:sp>
      <p:sp>
        <p:nvSpPr>
          <p:cNvPr id="10" name="Rounded Rectangle 9"/>
          <p:cNvSpPr/>
          <p:nvPr/>
        </p:nvSpPr>
        <p:spPr>
          <a:xfrm>
            <a:off x="169683" y="1634477"/>
            <a:ext cx="12022318" cy="16719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AutoNum type="arabicParenR"/>
            </a:pPr>
            <a:r>
              <a:rPr lang="en-US" sz="2400" b="1" dirty="0" err="1">
                <a:solidFill>
                  <a:schemeClr val="tx1"/>
                </a:solidFill>
                <a:cs typeface="Corbel"/>
              </a:rPr>
              <a:t>Ecosistema</a:t>
            </a:r>
            <a:endParaRPr lang="en-US" sz="2400" b="1" dirty="0">
              <a:solidFill>
                <a:schemeClr val="tx1"/>
              </a:solidFill>
              <a:cs typeface="Corbel"/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</a:pPr>
            <a:r>
              <a:rPr lang="en-US" sz="2200" dirty="0">
                <a:solidFill>
                  <a:schemeClr val="tx1"/>
                </a:solidFill>
              </a:rPr>
              <a:t>Alto valor y </a:t>
            </a:r>
            <a:r>
              <a:rPr lang="en-US" sz="2200" dirty="0" err="1">
                <a:solidFill>
                  <a:schemeClr val="tx1"/>
                </a:solidFill>
              </a:rPr>
              <a:t>alta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vulnerabilidad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importante</a:t>
            </a:r>
            <a:r>
              <a:rPr lang="en-US" sz="2200" dirty="0">
                <a:solidFill>
                  <a:schemeClr val="tx1"/>
                </a:solidFill>
              </a:rPr>
              <a:t> par </a:t>
            </a:r>
            <a:r>
              <a:rPr lang="en-US" sz="2200" dirty="0" err="1">
                <a:solidFill>
                  <a:schemeClr val="tx1"/>
                </a:solidFill>
              </a:rPr>
              <a:t>adaptación</a:t>
            </a:r>
            <a:r>
              <a:rPr lang="en-US" sz="2200" dirty="0">
                <a:solidFill>
                  <a:schemeClr val="tx1"/>
                </a:solidFill>
              </a:rPr>
              <a:t> y </a:t>
            </a:r>
            <a:r>
              <a:rPr lang="en-US" sz="2200" dirty="0" err="1">
                <a:solidFill>
                  <a:schemeClr val="tx1"/>
                </a:solidFill>
              </a:rPr>
              <a:t>mitigación</a:t>
            </a:r>
            <a:r>
              <a:rPr lang="en-US" sz="2200" dirty="0">
                <a:solidFill>
                  <a:schemeClr val="tx1"/>
                </a:solidFill>
              </a:rPr>
              <a:t>. 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Buena </a:t>
            </a:r>
            <a:r>
              <a:rPr lang="en-US" sz="2200" dirty="0" err="1">
                <a:solidFill>
                  <a:schemeClr val="tx1"/>
                </a:solidFill>
              </a:rPr>
              <a:t>evaluación</a:t>
            </a:r>
            <a:r>
              <a:rPr lang="en-US" sz="2200" dirty="0">
                <a:solidFill>
                  <a:schemeClr val="tx1"/>
                </a:solidFill>
              </a:rPr>
              <a:t> de las </a:t>
            </a:r>
            <a:r>
              <a:rPr lang="en-US" sz="2200" dirty="0" err="1">
                <a:solidFill>
                  <a:schemeClr val="tx1"/>
                </a:solidFill>
              </a:rPr>
              <a:t>causas</a:t>
            </a:r>
            <a:r>
              <a:rPr lang="en-US" sz="2200" dirty="0">
                <a:solidFill>
                  <a:schemeClr val="tx1"/>
                </a:solidFill>
              </a:rPr>
              <a:t> de la </a:t>
            </a:r>
            <a:r>
              <a:rPr lang="en-US" sz="2200" dirty="0" err="1">
                <a:solidFill>
                  <a:schemeClr val="tx1"/>
                </a:solidFill>
              </a:rPr>
              <a:t>degradación</a:t>
            </a:r>
            <a:r>
              <a:rPr lang="en-US" sz="2200" dirty="0">
                <a:solidFill>
                  <a:schemeClr val="tx1"/>
                </a:solidFill>
              </a:rPr>
              <a:t> (</a:t>
            </a:r>
            <a:r>
              <a:rPr lang="en-US" sz="2200" dirty="0" err="1">
                <a:solidFill>
                  <a:schemeClr val="tx1"/>
                </a:solidFill>
              </a:rPr>
              <a:t>drenaje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carreteras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sobre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pastoreo</a:t>
            </a:r>
            <a:r>
              <a:rPr lang="en-US" sz="2200" dirty="0">
                <a:solidFill>
                  <a:schemeClr val="tx1"/>
                </a:solidFill>
              </a:rPr>
              <a:t>) y de la </a:t>
            </a:r>
            <a:r>
              <a:rPr lang="en-US" sz="2200" dirty="0" err="1">
                <a:solidFill>
                  <a:schemeClr val="tx1"/>
                </a:solidFill>
              </a:rPr>
              <a:t>necesidad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acciones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restauración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136688" y="3438146"/>
            <a:ext cx="11918623" cy="172356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Font typeface="+mj-lt"/>
              <a:buAutoNum type="arabicParenR" startAt="2"/>
            </a:pPr>
            <a:r>
              <a:rPr lang="en-US" sz="2400" b="1" dirty="0" err="1">
                <a:solidFill>
                  <a:schemeClr val="tx1"/>
                </a:solidFill>
              </a:rPr>
              <a:t>Enfoque</a:t>
            </a:r>
            <a:endParaRPr lang="en-US" sz="2400" b="1" dirty="0">
              <a:solidFill>
                <a:schemeClr val="tx1"/>
              </a:solidFill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</a:pPr>
            <a:r>
              <a:rPr lang="en-US" sz="2200" dirty="0">
                <a:solidFill>
                  <a:schemeClr val="tx1"/>
                </a:solidFill>
              </a:rPr>
              <a:t>Integral con </a:t>
            </a:r>
            <a:r>
              <a:rPr lang="en-US" sz="2200" dirty="0" err="1">
                <a:solidFill>
                  <a:schemeClr val="tx1"/>
                </a:solidFill>
              </a:rPr>
              <a:t>acciones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adaptación</a:t>
            </a:r>
            <a:r>
              <a:rPr lang="en-US" sz="2200" dirty="0">
                <a:solidFill>
                  <a:schemeClr val="tx1"/>
                </a:solidFill>
              </a:rPr>
              <a:t> y </a:t>
            </a:r>
            <a:r>
              <a:rPr lang="en-US" sz="2200" dirty="0" err="1">
                <a:solidFill>
                  <a:schemeClr val="tx1"/>
                </a:solidFill>
              </a:rPr>
              <a:t>mitigación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identificadas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</a:pPr>
            <a:r>
              <a:rPr lang="en-US" sz="2200" dirty="0" err="1">
                <a:solidFill>
                  <a:schemeClr val="tx1"/>
                </a:solidFill>
              </a:rPr>
              <a:t>Estimación</a:t>
            </a:r>
            <a:r>
              <a:rPr lang="en-US" sz="2200" dirty="0">
                <a:solidFill>
                  <a:schemeClr val="tx1"/>
                </a:solidFill>
              </a:rPr>
              <a:t> del </a:t>
            </a:r>
            <a:r>
              <a:rPr lang="en-US" sz="2200" dirty="0" err="1">
                <a:solidFill>
                  <a:schemeClr val="tx1"/>
                </a:solidFill>
              </a:rPr>
              <a:t>impacto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adaptación</a:t>
            </a:r>
            <a:r>
              <a:rPr lang="en-US" sz="2200" dirty="0">
                <a:solidFill>
                  <a:schemeClr val="tx1"/>
                </a:solidFill>
              </a:rPr>
              <a:t> y </a:t>
            </a:r>
            <a:r>
              <a:rPr lang="en-US" sz="2200" dirty="0" err="1">
                <a:solidFill>
                  <a:schemeClr val="tx1"/>
                </a:solidFill>
              </a:rPr>
              <a:t>mitigación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</a:pPr>
            <a:r>
              <a:rPr lang="en-US" sz="2200" dirty="0" err="1">
                <a:solidFill>
                  <a:schemeClr val="tx1"/>
                </a:solidFill>
              </a:rPr>
              <a:t>Política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pública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capacitación</a:t>
            </a:r>
            <a:r>
              <a:rPr lang="en-US" sz="2200" dirty="0">
                <a:solidFill>
                  <a:schemeClr val="tx1"/>
                </a:solidFill>
              </a:rPr>
              <a:t> y </a:t>
            </a:r>
            <a:r>
              <a:rPr lang="en-US" sz="2200" dirty="0" err="1">
                <a:solidFill>
                  <a:schemeClr val="tx1"/>
                </a:solidFill>
              </a:rPr>
              <a:t>sensibilización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como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actividades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apoyo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59073" y="5372096"/>
            <a:ext cx="11918621" cy="119554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Font typeface="+mj-lt"/>
              <a:buAutoNum type="arabicParenR" startAt="3"/>
            </a:pPr>
            <a:r>
              <a:rPr lang="en-US" sz="2400" b="1" dirty="0" err="1">
                <a:solidFill>
                  <a:schemeClr val="tx1"/>
                </a:solidFill>
              </a:rPr>
              <a:t>Apropiación</a:t>
            </a:r>
            <a:r>
              <a:rPr lang="en-US" sz="2400" b="1" dirty="0">
                <a:solidFill>
                  <a:schemeClr val="tx1"/>
                </a:solidFill>
              </a:rPr>
              <a:t> del </a:t>
            </a:r>
            <a:r>
              <a:rPr lang="en-US" sz="2400" b="1" dirty="0" err="1">
                <a:solidFill>
                  <a:schemeClr val="tx1"/>
                </a:solidFill>
              </a:rPr>
              <a:t>país</a:t>
            </a:r>
            <a:r>
              <a:rPr lang="en-US" sz="2400" b="1" dirty="0">
                <a:solidFill>
                  <a:schemeClr val="tx1"/>
                </a:solidFill>
              </a:rPr>
              <a:t> y co-</a:t>
            </a:r>
            <a:r>
              <a:rPr lang="en-US" sz="2400" b="1" dirty="0" err="1">
                <a:solidFill>
                  <a:schemeClr val="tx1"/>
                </a:solidFill>
              </a:rPr>
              <a:t>financiamiento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</a:pPr>
            <a:r>
              <a:rPr lang="en-US" sz="2200" dirty="0">
                <a:solidFill>
                  <a:schemeClr val="tx1"/>
                </a:solidFill>
              </a:rPr>
              <a:t>	</a:t>
            </a:r>
            <a:r>
              <a:rPr lang="en-US" sz="2200" dirty="0" err="1">
                <a:solidFill>
                  <a:schemeClr val="tx1"/>
                </a:solidFill>
              </a:rPr>
              <a:t>Vínculos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claros</a:t>
            </a:r>
            <a:r>
              <a:rPr lang="en-US" sz="2200" dirty="0">
                <a:solidFill>
                  <a:schemeClr val="tx1"/>
                </a:solidFill>
              </a:rPr>
              <a:t> con las </a:t>
            </a:r>
            <a:r>
              <a:rPr lang="en-US" sz="2200" dirty="0" err="1">
                <a:solidFill>
                  <a:schemeClr val="tx1"/>
                </a:solidFill>
              </a:rPr>
              <a:t>políticas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cambio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climático</a:t>
            </a:r>
            <a:r>
              <a:rPr lang="en-US" sz="2200" dirty="0">
                <a:solidFill>
                  <a:schemeClr val="tx1"/>
                </a:solidFill>
              </a:rPr>
              <a:t> y </a:t>
            </a:r>
            <a:r>
              <a:rPr lang="en-US" sz="2200" dirty="0" err="1">
                <a:solidFill>
                  <a:schemeClr val="tx1"/>
                </a:solidFill>
              </a:rPr>
              <a:t>desarrollo</a:t>
            </a:r>
            <a:r>
              <a:rPr lang="en-US" sz="2200" dirty="0">
                <a:solidFill>
                  <a:schemeClr val="tx1"/>
                </a:solidFill>
              </a:rPr>
              <a:t> de China.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</a:pPr>
            <a:r>
              <a:rPr lang="en-US" sz="2200" dirty="0">
                <a:solidFill>
                  <a:schemeClr val="tx1"/>
                </a:solidFill>
              </a:rPr>
              <a:t>	50% co-</a:t>
            </a:r>
            <a:r>
              <a:rPr lang="en-US" sz="2200" dirty="0" err="1">
                <a:solidFill>
                  <a:schemeClr val="tx1"/>
                </a:solidFill>
              </a:rPr>
              <a:t>finaciamiento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67377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98243" y="1646697"/>
            <a:ext cx="12022318" cy="16719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AutoNum type="arabicParenR"/>
            </a:pPr>
            <a:r>
              <a:rPr lang="en-US" sz="2400" b="1" dirty="0" err="1">
                <a:solidFill>
                  <a:schemeClr val="tx1"/>
                </a:solidFill>
                <a:cs typeface="Corbel"/>
              </a:rPr>
              <a:t>Potencial</a:t>
            </a:r>
            <a:r>
              <a:rPr lang="en-US" sz="2400" b="1" dirty="0">
                <a:solidFill>
                  <a:schemeClr val="tx1"/>
                </a:solidFill>
                <a:cs typeface="Corbel"/>
              </a:rPr>
              <a:t> de </a:t>
            </a:r>
            <a:r>
              <a:rPr lang="en-US" sz="2400" b="1" dirty="0" err="1">
                <a:solidFill>
                  <a:schemeClr val="tx1"/>
                </a:solidFill>
                <a:cs typeface="Corbel"/>
              </a:rPr>
              <a:t>impacto</a:t>
            </a:r>
            <a:endParaRPr lang="en-US" sz="2400" b="1" dirty="0">
              <a:solidFill>
                <a:schemeClr val="tx1"/>
              </a:solidFill>
              <a:cs typeface="Corbel"/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Mejora</a:t>
            </a:r>
            <a:r>
              <a:rPr lang="en-US" sz="2200" dirty="0">
                <a:solidFill>
                  <a:schemeClr val="tx1"/>
                </a:solidFill>
              </a:rPr>
              <a:t> el </a:t>
            </a:r>
            <a:r>
              <a:rPr lang="en-US" sz="2200" dirty="0" err="1">
                <a:solidFill>
                  <a:schemeClr val="tx1"/>
                </a:solidFill>
              </a:rPr>
              <a:t>vínculo</a:t>
            </a:r>
            <a:r>
              <a:rPr lang="en-US" sz="2200" dirty="0">
                <a:solidFill>
                  <a:schemeClr val="tx1"/>
                </a:solidFill>
              </a:rPr>
              <a:t> entre las </a:t>
            </a:r>
            <a:r>
              <a:rPr lang="en-US" sz="2200" dirty="0" err="1">
                <a:solidFill>
                  <a:schemeClr val="tx1"/>
                </a:solidFill>
              </a:rPr>
              <a:t>soluciones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propuestas</a:t>
            </a:r>
            <a:r>
              <a:rPr lang="en-US" sz="2200" dirty="0">
                <a:solidFill>
                  <a:schemeClr val="tx1"/>
                </a:solidFill>
              </a:rPr>
              <a:t> con </a:t>
            </a:r>
            <a:r>
              <a:rPr lang="en-US" sz="2200" dirty="0" err="1">
                <a:solidFill>
                  <a:schemeClr val="tx1"/>
                </a:solidFill>
              </a:rPr>
              <a:t>su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impacto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adaptación</a:t>
            </a:r>
            <a:r>
              <a:rPr lang="en-US" sz="2200" dirty="0">
                <a:solidFill>
                  <a:schemeClr val="tx1"/>
                </a:solidFill>
              </a:rPr>
              <a:t>/</a:t>
            </a:r>
            <a:r>
              <a:rPr lang="en-US" sz="2200" dirty="0" err="1">
                <a:solidFill>
                  <a:schemeClr val="tx1"/>
                </a:solidFill>
              </a:rPr>
              <a:t>mitigación</a:t>
            </a:r>
            <a:r>
              <a:rPr lang="en-US" sz="2200" dirty="0">
                <a:solidFill>
                  <a:schemeClr val="tx1"/>
                </a:solidFill>
              </a:rPr>
              <a:t>. 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Asegurarse</a:t>
            </a:r>
            <a:r>
              <a:rPr lang="en-US" sz="2200" dirty="0">
                <a:solidFill>
                  <a:schemeClr val="tx1"/>
                </a:solidFill>
              </a:rPr>
              <a:t> que las </a:t>
            </a:r>
            <a:r>
              <a:rPr lang="en-US" sz="2200" dirty="0" err="1">
                <a:solidFill>
                  <a:schemeClr val="tx1"/>
                </a:solidFill>
              </a:rPr>
              <a:t>soluciones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atiendan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los</a:t>
            </a:r>
            <a:r>
              <a:rPr lang="en-US" sz="2200" dirty="0">
                <a:solidFill>
                  <a:schemeClr val="tx1"/>
                </a:solidFill>
              </a:rPr>
              <a:t> “drivers” (</a:t>
            </a:r>
            <a:r>
              <a:rPr lang="en-US" sz="2200" dirty="0" err="1">
                <a:solidFill>
                  <a:schemeClr val="tx1"/>
                </a:solidFill>
              </a:rPr>
              <a:t>p.ej</a:t>
            </a:r>
            <a:r>
              <a:rPr lang="en-US" sz="2200" dirty="0">
                <a:solidFill>
                  <a:schemeClr val="tx1"/>
                </a:solidFill>
              </a:rPr>
              <a:t>. </a:t>
            </a:r>
            <a:r>
              <a:rPr lang="en-US" sz="2200" dirty="0" err="1">
                <a:solidFill>
                  <a:schemeClr val="tx1"/>
                </a:solidFill>
              </a:rPr>
              <a:t>Drenaje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alteración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hidrología</a:t>
            </a:r>
            <a:r>
              <a:rPr lang="en-US" sz="2200" dirty="0">
                <a:solidFill>
                  <a:schemeClr val="tx1"/>
                </a:solidFill>
              </a:rPr>
              <a:t>).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Considerar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soluciones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alternativas</a:t>
            </a:r>
            <a:r>
              <a:rPr lang="en-US" sz="2200" dirty="0">
                <a:solidFill>
                  <a:schemeClr val="tx1"/>
                </a:solidFill>
              </a:rPr>
              <a:t> (</a:t>
            </a:r>
            <a:r>
              <a:rPr lang="en-US" sz="2200" dirty="0" err="1">
                <a:solidFill>
                  <a:schemeClr val="tx1"/>
                </a:solidFill>
              </a:rPr>
              <a:t>EbA</a:t>
            </a:r>
            <a:r>
              <a:rPr lang="en-US" sz="2200" dirty="0">
                <a:solidFill>
                  <a:schemeClr val="tx1"/>
                </a:solidFill>
              </a:rPr>
              <a:t>, Building with Nature).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98243" y="3439316"/>
            <a:ext cx="12022318" cy="154043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Font typeface="+mj-lt"/>
              <a:buAutoNum type="arabicParenR" startAt="2"/>
            </a:pPr>
            <a:r>
              <a:rPr lang="en-US" sz="2400" b="1" dirty="0" err="1">
                <a:solidFill>
                  <a:schemeClr val="tx1"/>
                </a:solidFill>
              </a:rPr>
              <a:t>Justificación</a:t>
            </a:r>
            <a:r>
              <a:rPr lang="en-US" sz="2400" b="1" dirty="0">
                <a:solidFill>
                  <a:schemeClr val="tx1"/>
                </a:solidFill>
              </a:rPr>
              <a:t> de </a:t>
            </a:r>
            <a:r>
              <a:rPr lang="en-US" sz="2400" b="1" dirty="0" err="1">
                <a:solidFill>
                  <a:schemeClr val="tx1"/>
                </a:solidFill>
              </a:rPr>
              <a:t>financiamiento</a:t>
            </a:r>
            <a:r>
              <a:rPr lang="en-US" sz="2400" b="1" dirty="0">
                <a:solidFill>
                  <a:schemeClr val="tx1"/>
                </a:solidFill>
              </a:rPr>
              <a:t> del GCF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Diferenciar</a:t>
            </a:r>
            <a:r>
              <a:rPr lang="en-US" sz="2200" dirty="0">
                <a:solidFill>
                  <a:schemeClr val="tx1"/>
                </a:solidFill>
              </a:rPr>
              <a:t> entre </a:t>
            </a:r>
            <a:r>
              <a:rPr lang="en-US" sz="2200" dirty="0" err="1">
                <a:solidFill>
                  <a:schemeClr val="tx1"/>
                </a:solidFill>
              </a:rPr>
              <a:t>acciones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desarrollo</a:t>
            </a:r>
            <a:r>
              <a:rPr lang="en-US" sz="2200" dirty="0">
                <a:solidFill>
                  <a:schemeClr val="tx1"/>
                </a:solidFill>
              </a:rPr>
              <a:t> e </a:t>
            </a:r>
            <a:r>
              <a:rPr lang="en-US" sz="2200" dirty="0" err="1">
                <a:solidFill>
                  <a:schemeClr val="tx1"/>
                </a:solidFill>
              </a:rPr>
              <a:t>intervencones</a:t>
            </a:r>
            <a:r>
              <a:rPr lang="en-US" sz="2200" dirty="0">
                <a:solidFill>
                  <a:schemeClr val="tx1"/>
                </a:solidFill>
              </a:rPr>
              <a:t> de cc. </a:t>
            </a:r>
            <a:r>
              <a:rPr lang="en-US" sz="2200" dirty="0" err="1">
                <a:solidFill>
                  <a:schemeClr val="tx1"/>
                </a:solidFill>
              </a:rPr>
              <a:t>Fondos</a:t>
            </a:r>
            <a:r>
              <a:rPr lang="en-US" sz="2200" dirty="0">
                <a:solidFill>
                  <a:schemeClr val="tx1"/>
                </a:solidFill>
              </a:rPr>
              <a:t> del GCF solo </a:t>
            </a:r>
            <a:r>
              <a:rPr lang="en-US" sz="2200" dirty="0" err="1">
                <a:solidFill>
                  <a:schemeClr val="tx1"/>
                </a:solidFill>
              </a:rPr>
              <a:t>deben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usarse</a:t>
            </a:r>
            <a:r>
              <a:rPr lang="en-US" sz="2200" dirty="0">
                <a:solidFill>
                  <a:schemeClr val="tx1"/>
                </a:solidFill>
              </a:rPr>
              <a:t> para </a:t>
            </a:r>
            <a:r>
              <a:rPr lang="en-US" sz="2200" dirty="0" err="1">
                <a:solidFill>
                  <a:schemeClr val="tx1"/>
                </a:solidFill>
              </a:rPr>
              <a:t>cubrir</a:t>
            </a:r>
            <a:r>
              <a:rPr lang="en-US" sz="2200" dirty="0">
                <a:solidFill>
                  <a:schemeClr val="tx1"/>
                </a:solidFill>
              </a:rPr>
              <a:t> el </a:t>
            </a:r>
            <a:r>
              <a:rPr lang="en-US" sz="2200" dirty="0" err="1">
                <a:solidFill>
                  <a:schemeClr val="tx1"/>
                </a:solidFill>
              </a:rPr>
              <a:t>costo</a:t>
            </a:r>
            <a:r>
              <a:rPr lang="en-US" sz="2200" dirty="0">
                <a:solidFill>
                  <a:schemeClr val="tx1"/>
                </a:solidFill>
              </a:rPr>
              <a:t> incremental de las </a:t>
            </a:r>
            <a:r>
              <a:rPr lang="en-US" sz="2200" dirty="0" err="1">
                <a:solidFill>
                  <a:schemeClr val="tx1"/>
                </a:solidFill>
              </a:rPr>
              <a:t>internvenciones</a:t>
            </a:r>
            <a:r>
              <a:rPr lang="en-US" sz="2200" dirty="0">
                <a:solidFill>
                  <a:schemeClr val="tx1"/>
                </a:solidFill>
              </a:rPr>
              <a:t> para </a:t>
            </a:r>
            <a:r>
              <a:rPr lang="en-US" sz="2200" dirty="0" err="1">
                <a:solidFill>
                  <a:schemeClr val="tx1"/>
                </a:solidFill>
              </a:rPr>
              <a:t>abordar</a:t>
            </a:r>
            <a:r>
              <a:rPr lang="en-US" sz="2200" dirty="0">
                <a:solidFill>
                  <a:schemeClr val="tx1"/>
                </a:solidFill>
              </a:rPr>
              <a:t> cc.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¿</a:t>
            </a:r>
            <a:r>
              <a:rPr lang="en-US" sz="2200" dirty="0" err="1">
                <a:solidFill>
                  <a:schemeClr val="tx1"/>
                </a:solidFill>
              </a:rPr>
              <a:t>Cómo</a:t>
            </a:r>
            <a:r>
              <a:rPr lang="en-US" sz="2200" dirty="0">
                <a:solidFill>
                  <a:schemeClr val="tx1"/>
                </a:solidFill>
              </a:rPr>
              <a:t> se van a </a:t>
            </a:r>
            <a:r>
              <a:rPr lang="en-US" sz="2200" dirty="0" err="1">
                <a:solidFill>
                  <a:schemeClr val="tx1"/>
                </a:solidFill>
              </a:rPr>
              <a:t>usar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los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recurso</a:t>
            </a:r>
            <a:r>
              <a:rPr lang="en-US" sz="2200" dirty="0">
                <a:solidFill>
                  <a:schemeClr val="tx1"/>
                </a:solidFill>
              </a:rPr>
              <a:t> del GCF para </a:t>
            </a:r>
            <a:r>
              <a:rPr lang="en-US" sz="2200" dirty="0" err="1">
                <a:solidFill>
                  <a:schemeClr val="tx1"/>
                </a:solidFill>
              </a:rPr>
              <a:t>apalancar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recursos</a:t>
            </a:r>
            <a:r>
              <a:rPr lang="en-US" sz="2200" dirty="0">
                <a:solidFill>
                  <a:schemeClr val="tx1"/>
                </a:solidFill>
              </a:rPr>
              <a:t> a largo </a:t>
            </a:r>
            <a:r>
              <a:rPr lang="en-US" sz="2200" dirty="0" err="1">
                <a:solidFill>
                  <a:schemeClr val="tx1"/>
                </a:solidFill>
              </a:rPr>
              <a:t>plazo</a:t>
            </a:r>
            <a:r>
              <a:rPr lang="en-US" sz="2200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98243" y="5175831"/>
            <a:ext cx="12022318" cy="154043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Font typeface="+mj-lt"/>
              <a:buAutoNum type="arabicParenR" startAt="3"/>
            </a:pPr>
            <a:r>
              <a:rPr lang="en-US" sz="2400" b="1" dirty="0" err="1">
                <a:solidFill>
                  <a:schemeClr val="tx1"/>
                </a:solidFill>
              </a:rPr>
              <a:t>Potencial</a:t>
            </a:r>
            <a:r>
              <a:rPr lang="en-US" sz="2400" b="1" dirty="0">
                <a:solidFill>
                  <a:schemeClr val="tx1"/>
                </a:solidFill>
              </a:rPr>
              <a:t> de </a:t>
            </a:r>
            <a:r>
              <a:rPr lang="en-US" sz="2400" b="1" dirty="0" err="1">
                <a:solidFill>
                  <a:schemeClr val="tx1"/>
                </a:solidFill>
              </a:rPr>
              <a:t>cambio</a:t>
            </a:r>
            <a:r>
              <a:rPr lang="en-US" sz="2400" b="1" dirty="0">
                <a:solidFill>
                  <a:schemeClr val="tx1"/>
                </a:solidFill>
              </a:rPr>
              <a:t> de </a:t>
            </a:r>
            <a:r>
              <a:rPr lang="en-US" sz="2400" b="1" dirty="0" err="1">
                <a:solidFill>
                  <a:schemeClr val="tx1"/>
                </a:solidFill>
              </a:rPr>
              <a:t>pardigma</a:t>
            </a:r>
            <a:endParaRPr lang="en-US" sz="2400" b="1" dirty="0">
              <a:solidFill>
                <a:schemeClr val="tx1"/>
              </a:solidFill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Mejorar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potencial</a:t>
            </a:r>
            <a:r>
              <a:rPr lang="en-US" sz="2200" dirty="0">
                <a:solidFill>
                  <a:schemeClr val="tx1"/>
                </a:solidFill>
              </a:rPr>
              <a:t>  de </a:t>
            </a:r>
            <a:r>
              <a:rPr lang="en-US" sz="2200" dirty="0" err="1">
                <a:solidFill>
                  <a:schemeClr val="tx1"/>
                </a:solidFill>
              </a:rPr>
              <a:t>replicabilidad</a:t>
            </a:r>
            <a:r>
              <a:rPr lang="en-US" sz="2200" dirty="0">
                <a:solidFill>
                  <a:schemeClr val="tx1"/>
                </a:solidFill>
              </a:rPr>
              <a:t> y de </a:t>
            </a:r>
            <a:r>
              <a:rPr lang="en-US" sz="2200" dirty="0" err="1">
                <a:solidFill>
                  <a:schemeClr val="tx1"/>
                </a:solidFill>
              </a:rPr>
              <a:t>escalamiento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Considerar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mecanismos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financieros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alternativos</a:t>
            </a:r>
            <a:r>
              <a:rPr lang="en-US" sz="2200" dirty="0">
                <a:solidFill>
                  <a:schemeClr val="tx1"/>
                </a:solidFill>
              </a:rPr>
              <a:t> para </a:t>
            </a:r>
            <a:r>
              <a:rPr lang="en-US" sz="2200" dirty="0" err="1">
                <a:solidFill>
                  <a:schemeClr val="tx1"/>
                </a:solidFill>
              </a:rPr>
              <a:t>promover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medios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vida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Promover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vías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desarrollo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sotenible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como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alternativas</a:t>
            </a:r>
            <a:r>
              <a:rPr lang="en-US" sz="2200" dirty="0">
                <a:solidFill>
                  <a:schemeClr val="tx1"/>
                </a:solidFill>
              </a:rPr>
              <a:t> para drivers de </a:t>
            </a:r>
            <a:r>
              <a:rPr lang="en-US" sz="2200" dirty="0" err="1">
                <a:solidFill>
                  <a:schemeClr val="tx1"/>
                </a:solidFill>
              </a:rPr>
              <a:t>degradación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924DD51-F9EE-4F7F-A1B5-3913A7D1E973}"/>
              </a:ext>
            </a:extLst>
          </p:cNvPr>
          <p:cNvSpPr txBox="1">
            <a:spLocks/>
          </p:cNvSpPr>
          <p:nvPr/>
        </p:nvSpPr>
        <p:spPr>
          <a:xfrm>
            <a:off x="3225338" y="181675"/>
            <a:ext cx="8653549" cy="1746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Corbel"/>
                <a:ea typeface="+mj-ea"/>
                <a:cs typeface="Corbel"/>
              </a:defRPr>
            </a:lvl1pPr>
          </a:lstStyle>
          <a:p>
            <a:pPr algn="r">
              <a:lnSpc>
                <a:spcPct val="90000"/>
              </a:lnSpc>
            </a:pPr>
            <a:r>
              <a:rPr lang="en-US" sz="2800" dirty="0"/>
              <a:t> </a:t>
            </a:r>
            <a:r>
              <a:rPr lang="en-US" sz="3200" b="1" dirty="0"/>
              <a:t>Sustainable Management of Sichuan Peatlands  </a:t>
            </a:r>
            <a:r>
              <a:rPr lang="en-US" sz="3200" b="1" i="1" u="sng" dirty="0" err="1"/>
              <a:t>Áreas</a:t>
            </a:r>
            <a:r>
              <a:rPr lang="en-US" sz="3200" b="1" i="1" u="sng" dirty="0"/>
              <a:t> de </a:t>
            </a:r>
            <a:r>
              <a:rPr lang="en-US" sz="3200" b="1" i="1" u="sng" dirty="0" err="1"/>
              <a:t>mejora</a:t>
            </a:r>
            <a:endParaRPr lang="en-US" sz="3200" b="1" i="1" u="sng" dirty="0"/>
          </a:p>
        </p:txBody>
      </p:sp>
    </p:spTree>
    <p:extLst>
      <p:ext uri="{BB962C8B-B14F-4D97-AF65-F5344CB8AC3E}">
        <p14:creationId xmlns:p14="http://schemas.microsoft.com/office/powerpoint/2010/main" val="3238792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169683" y="1581237"/>
            <a:ext cx="11903255" cy="16719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Font typeface="+mj-lt"/>
              <a:buAutoNum type="arabicParenR" startAt="4"/>
            </a:pPr>
            <a:r>
              <a:rPr lang="en-US" sz="2400" b="1" dirty="0" err="1">
                <a:solidFill>
                  <a:schemeClr val="tx1"/>
                </a:solidFill>
                <a:cs typeface="Corbel"/>
              </a:rPr>
              <a:t>Potencial</a:t>
            </a:r>
            <a:r>
              <a:rPr lang="en-US" sz="2400" b="1" dirty="0">
                <a:solidFill>
                  <a:schemeClr val="tx1"/>
                </a:solidFill>
                <a:cs typeface="Corbel"/>
              </a:rPr>
              <a:t> de </a:t>
            </a:r>
            <a:r>
              <a:rPr lang="en-US" sz="2400" b="1" dirty="0" err="1">
                <a:solidFill>
                  <a:schemeClr val="tx1"/>
                </a:solidFill>
                <a:cs typeface="Corbel"/>
              </a:rPr>
              <a:t>desarrollo</a:t>
            </a:r>
            <a:r>
              <a:rPr lang="en-US" sz="2400" b="1" dirty="0">
                <a:solidFill>
                  <a:schemeClr val="tx1"/>
                </a:solidFill>
                <a:cs typeface="Corbel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cs typeface="Corbel"/>
              </a:rPr>
              <a:t>sostenible</a:t>
            </a:r>
            <a:endParaRPr lang="en-US" sz="2400" b="1" dirty="0">
              <a:solidFill>
                <a:schemeClr val="tx1"/>
              </a:solidFill>
              <a:cs typeface="Corbel"/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Mejorar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vínculo</a:t>
            </a:r>
            <a:r>
              <a:rPr lang="en-US" sz="2200" dirty="0">
                <a:solidFill>
                  <a:schemeClr val="tx1"/>
                </a:solidFill>
              </a:rPr>
              <a:t> entre </a:t>
            </a:r>
            <a:r>
              <a:rPr lang="en-US" sz="2200" dirty="0" err="1">
                <a:solidFill>
                  <a:schemeClr val="tx1"/>
                </a:solidFill>
              </a:rPr>
              <a:t>medios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vida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propuestos</a:t>
            </a:r>
            <a:r>
              <a:rPr lang="en-US" sz="2200" dirty="0">
                <a:solidFill>
                  <a:schemeClr val="tx1"/>
                </a:solidFill>
              </a:rPr>
              <a:t> y </a:t>
            </a:r>
            <a:r>
              <a:rPr lang="en-US" sz="2200" dirty="0" err="1">
                <a:solidFill>
                  <a:schemeClr val="tx1"/>
                </a:solidFill>
              </a:rPr>
              <a:t>desarrollo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sostenible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Cómo</a:t>
            </a:r>
            <a:r>
              <a:rPr lang="en-US" sz="2200" dirty="0">
                <a:solidFill>
                  <a:schemeClr val="tx1"/>
                </a:solidFill>
              </a:rPr>
              <a:t> se </a:t>
            </a:r>
            <a:r>
              <a:rPr lang="en-US" sz="2200" dirty="0" err="1">
                <a:solidFill>
                  <a:schemeClr val="tx1"/>
                </a:solidFill>
              </a:rPr>
              <a:t>beneficiará</a:t>
            </a:r>
            <a:r>
              <a:rPr lang="en-US" sz="2200" dirty="0">
                <a:solidFill>
                  <a:schemeClr val="tx1"/>
                </a:solidFill>
              </a:rPr>
              <a:t> la </a:t>
            </a:r>
            <a:r>
              <a:rPr lang="en-US" sz="2200" dirty="0" err="1">
                <a:solidFill>
                  <a:schemeClr val="tx1"/>
                </a:solidFill>
              </a:rPr>
              <a:t>población</a:t>
            </a:r>
            <a:r>
              <a:rPr lang="en-US" sz="2200" dirty="0">
                <a:solidFill>
                  <a:schemeClr val="tx1"/>
                </a:solidFill>
              </a:rPr>
              <a:t> local?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169683" y="3399485"/>
            <a:ext cx="11936589" cy="151541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Font typeface="+mj-lt"/>
              <a:buAutoNum type="arabicParenR" startAt="5"/>
            </a:pPr>
            <a:r>
              <a:rPr lang="en-US" sz="2400" b="1" dirty="0" err="1">
                <a:solidFill>
                  <a:schemeClr val="tx1"/>
                </a:solidFill>
              </a:rPr>
              <a:t>Necesidades</a:t>
            </a:r>
            <a:r>
              <a:rPr lang="en-US" sz="2400" b="1" dirty="0">
                <a:solidFill>
                  <a:schemeClr val="tx1"/>
                </a:solidFill>
              </a:rPr>
              <a:t> del receptor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Se ha </a:t>
            </a:r>
            <a:r>
              <a:rPr lang="en-US" sz="2200" dirty="0" err="1">
                <a:solidFill>
                  <a:schemeClr val="tx1"/>
                </a:solidFill>
              </a:rPr>
              <a:t>consultado</a:t>
            </a:r>
            <a:r>
              <a:rPr lang="en-US" sz="2200" dirty="0">
                <a:solidFill>
                  <a:schemeClr val="tx1"/>
                </a:solidFill>
              </a:rPr>
              <a:t> a la </a:t>
            </a:r>
            <a:r>
              <a:rPr lang="en-US" sz="2200" dirty="0" err="1">
                <a:solidFill>
                  <a:schemeClr val="tx1"/>
                </a:solidFill>
              </a:rPr>
              <a:t>comunidad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sobre</a:t>
            </a:r>
            <a:r>
              <a:rPr lang="en-US" sz="2200" dirty="0">
                <a:solidFill>
                  <a:schemeClr val="tx1"/>
                </a:solidFill>
              </a:rPr>
              <a:t> las </a:t>
            </a:r>
            <a:r>
              <a:rPr lang="en-US" sz="2200" dirty="0" err="1">
                <a:solidFill>
                  <a:schemeClr val="tx1"/>
                </a:solidFill>
              </a:rPr>
              <a:t>soluciones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propuestas</a:t>
            </a:r>
            <a:r>
              <a:rPr lang="en-US" sz="2200" dirty="0">
                <a:solidFill>
                  <a:schemeClr val="tx1"/>
                </a:solidFill>
              </a:rPr>
              <a:t>?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Identificar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actividades</a:t>
            </a:r>
            <a:r>
              <a:rPr lang="en-US" sz="2200" dirty="0">
                <a:solidFill>
                  <a:schemeClr val="tx1"/>
                </a:solidFill>
              </a:rPr>
              <a:t> que </a:t>
            </a:r>
            <a:r>
              <a:rPr lang="en-US" sz="2200" dirty="0" err="1">
                <a:solidFill>
                  <a:schemeClr val="tx1"/>
                </a:solidFill>
              </a:rPr>
              <a:t>atiendan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los</a:t>
            </a:r>
            <a:r>
              <a:rPr lang="en-US" sz="2200" dirty="0">
                <a:solidFill>
                  <a:schemeClr val="tx1"/>
                </a:solidFill>
              </a:rPr>
              <a:t> drivers y </a:t>
            </a:r>
            <a:r>
              <a:rPr lang="en-US" sz="2200" dirty="0" err="1">
                <a:solidFill>
                  <a:schemeClr val="tx1"/>
                </a:solidFill>
              </a:rPr>
              <a:t>proveer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alternativas</a:t>
            </a:r>
            <a:r>
              <a:rPr lang="en-US" sz="2200" dirty="0">
                <a:solidFill>
                  <a:schemeClr val="tx1"/>
                </a:solidFill>
              </a:rPr>
              <a:t> para </a:t>
            </a:r>
            <a:r>
              <a:rPr lang="en-US" sz="2200" dirty="0" err="1">
                <a:solidFill>
                  <a:schemeClr val="tx1"/>
                </a:solidFill>
              </a:rPr>
              <a:t>incremnetar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capacidad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adaptativa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69683" y="5043489"/>
            <a:ext cx="11903255" cy="166141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Font typeface="+mj-lt"/>
              <a:buAutoNum type="arabicParenR" startAt="6"/>
            </a:pPr>
            <a:r>
              <a:rPr lang="en-US" sz="2400" b="1" dirty="0" err="1">
                <a:solidFill>
                  <a:schemeClr val="tx1"/>
                </a:solidFill>
              </a:rPr>
              <a:t>Apropiación</a:t>
            </a:r>
            <a:r>
              <a:rPr lang="en-US" sz="2400" b="1" dirty="0">
                <a:solidFill>
                  <a:schemeClr val="tx1"/>
                </a:solidFill>
              </a:rPr>
              <a:t> del </a:t>
            </a:r>
            <a:r>
              <a:rPr lang="en-US" sz="2400" b="1" dirty="0" err="1">
                <a:solidFill>
                  <a:schemeClr val="tx1"/>
                </a:solidFill>
              </a:rPr>
              <a:t>país</a:t>
            </a:r>
            <a:endParaRPr lang="en-US" sz="2400" b="1" dirty="0">
              <a:solidFill>
                <a:schemeClr val="tx1"/>
              </a:solidFill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Cómo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incorpora</a:t>
            </a:r>
            <a:r>
              <a:rPr lang="en-US" sz="2200" dirty="0">
                <a:solidFill>
                  <a:schemeClr val="tx1"/>
                </a:solidFill>
              </a:rPr>
              <a:t> el </a:t>
            </a:r>
            <a:r>
              <a:rPr lang="en-US" sz="2200" dirty="0" err="1">
                <a:solidFill>
                  <a:schemeClr val="tx1"/>
                </a:solidFill>
              </a:rPr>
              <a:t>proyecto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experiencias</a:t>
            </a:r>
            <a:r>
              <a:rPr lang="en-US" sz="2200" dirty="0">
                <a:solidFill>
                  <a:schemeClr val="tx1"/>
                </a:solidFill>
              </a:rPr>
              <a:t> previas de </a:t>
            </a:r>
            <a:r>
              <a:rPr lang="en-US" sz="2200" dirty="0" err="1">
                <a:solidFill>
                  <a:schemeClr val="tx1"/>
                </a:solidFill>
              </a:rPr>
              <a:t>proyectos</a:t>
            </a:r>
            <a:r>
              <a:rPr lang="en-US" sz="2200" dirty="0">
                <a:solidFill>
                  <a:schemeClr val="tx1"/>
                </a:solidFill>
              </a:rPr>
              <a:t>? 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Cómo</a:t>
            </a:r>
            <a:r>
              <a:rPr lang="en-US" sz="2200" dirty="0">
                <a:solidFill>
                  <a:schemeClr val="tx1"/>
                </a:solidFill>
              </a:rPr>
              <a:t> se </a:t>
            </a:r>
            <a:r>
              <a:rPr lang="en-US" sz="2200" dirty="0" err="1">
                <a:solidFill>
                  <a:schemeClr val="tx1"/>
                </a:solidFill>
              </a:rPr>
              <a:t>articula</a:t>
            </a:r>
            <a:r>
              <a:rPr lang="en-US" sz="2200" dirty="0">
                <a:solidFill>
                  <a:schemeClr val="tx1"/>
                </a:solidFill>
              </a:rPr>
              <a:t> el </a:t>
            </a:r>
            <a:r>
              <a:rPr lang="en-US" sz="2200" dirty="0" err="1">
                <a:solidFill>
                  <a:schemeClr val="tx1"/>
                </a:solidFill>
              </a:rPr>
              <a:t>proyecto</a:t>
            </a:r>
            <a:r>
              <a:rPr lang="en-US" sz="2200" dirty="0">
                <a:solidFill>
                  <a:schemeClr val="tx1"/>
                </a:solidFill>
              </a:rPr>
              <a:t> con </a:t>
            </a:r>
            <a:r>
              <a:rPr lang="en-US" sz="2200" dirty="0" err="1">
                <a:solidFill>
                  <a:schemeClr val="tx1"/>
                </a:solidFill>
              </a:rPr>
              <a:t>otras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iniciativas</a:t>
            </a:r>
            <a:r>
              <a:rPr lang="en-US" sz="2200" dirty="0">
                <a:solidFill>
                  <a:schemeClr val="tx1"/>
                </a:solidFill>
              </a:rPr>
              <a:t> locales, </a:t>
            </a:r>
            <a:r>
              <a:rPr lang="en-US" sz="2200" dirty="0" err="1">
                <a:solidFill>
                  <a:schemeClr val="tx1"/>
                </a:solidFill>
              </a:rPr>
              <a:t>regionales</a:t>
            </a:r>
            <a:r>
              <a:rPr lang="en-US" sz="2200" dirty="0">
                <a:solidFill>
                  <a:schemeClr val="tx1"/>
                </a:solidFill>
              </a:rPr>
              <a:t> o </a:t>
            </a:r>
            <a:r>
              <a:rPr lang="en-US" sz="2200" dirty="0" err="1">
                <a:solidFill>
                  <a:schemeClr val="tx1"/>
                </a:solidFill>
              </a:rPr>
              <a:t>nacionales</a:t>
            </a:r>
            <a:r>
              <a:rPr lang="en-US" sz="2200" dirty="0">
                <a:solidFill>
                  <a:schemeClr val="tx1"/>
                </a:solidFill>
              </a:rPr>
              <a:t>?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>
                <a:solidFill>
                  <a:schemeClr val="tx1"/>
                </a:solidFill>
              </a:rPr>
              <a:t>Se require </a:t>
            </a:r>
            <a:r>
              <a:rPr lang="en-US" sz="2200" dirty="0" err="1">
                <a:solidFill>
                  <a:schemeClr val="tx1"/>
                </a:solidFill>
              </a:rPr>
              <a:t>una</a:t>
            </a:r>
            <a:r>
              <a:rPr lang="en-US" sz="2200" dirty="0">
                <a:solidFill>
                  <a:schemeClr val="tx1"/>
                </a:solidFill>
              </a:rPr>
              <a:t> carta de no-</a:t>
            </a:r>
            <a:r>
              <a:rPr lang="en-US" sz="2200" dirty="0" err="1">
                <a:solidFill>
                  <a:schemeClr val="tx1"/>
                </a:solidFill>
              </a:rPr>
              <a:t>objeción</a:t>
            </a:r>
            <a:r>
              <a:rPr lang="en-US" sz="2200" dirty="0">
                <a:solidFill>
                  <a:schemeClr val="tx1"/>
                </a:solidFill>
              </a:rPr>
              <a:t> de la AND antes de </a:t>
            </a:r>
            <a:r>
              <a:rPr lang="en-US" sz="2200" dirty="0" err="1">
                <a:solidFill>
                  <a:schemeClr val="tx1"/>
                </a:solidFill>
              </a:rPr>
              <a:t>someter</a:t>
            </a:r>
            <a:r>
              <a:rPr lang="en-US" sz="2200" dirty="0">
                <a:solidFill>
                  <a:schemeClr val="tx1"/>
                </a:solidFill>
              </a:rPr>
              <a:t> el PPF.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924DD51-F9EE-4F7F-A1B5-3913A7D1E973}"/>
              </a:ext>
            </a:extLst>
          </p:cNvPr>
          <p:cNvSpPr txBox="1">
            <a:spLocks/>
          </p:cNvSpPr>
          <p:nvPr/>
        </p:nvSpPr>
        <p:spPr>
          <a:xfrm>
            <a:off x="3225338" y="181675"/>
            <a:ext cx="8653549" cy="1746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Corbel"/>
                <a:ea typeface="+mj-ea"/>
                <a:cs typeface="Corbel"/>
              </a:defRPr>
            </a:lvl1pPr>
          </a:lstStyle>
          <a:p>
            <a:pPr algn="r">
              <a:lnSpc>
                <a:spcPct val="90000"/>
              </a:lnSpc>
            </a:pPr>
            <a:r>
              <a:rPr lang="en-US" sz="2800" dirty="0"/>
              <a:t> </a:t>
            </a:r>
            <a:r>
              <a:rPr lang="en-US" sz="3200" b="1" dirty="0"/>
              <a:t>Sustainable Management of Sichuan Peatlands  </a:t>
            </a:r>
            <a:r>
              <a:rPr lang="en-US" sz="3200" b="1" i="1" u="sng" dirty="0" err="1"/>
              <a:t>Áreas</a:t>
            </a:r>
            <a:r>
              <a:rPr lang="en-US" sz="3200" b="1" i="1" u="sng" dirty="0"/>
              <a:t> de </a:t>
            </a:r>
            <a:r>
              <a:rPr lang="en-US" sz="3200" b="1" i="1" u="sng" dirty="0" err="1"/>
              <a:t>mejora</a:t>
            </a:r>
            <a:endParaRPr lang="en-US" sz="3200" b="1" i="1" u="sng" dirty="0"/>
          </a:p>
        </p:txBody>
      </p:sp>
    </p:spTree>
    <p:extLst>
      <p:ext uri="{BB962C8B-B14F-4D97-AF65-F5344CB8AC3E}">
        <p14:creationId xmlns:p14="http://schemas.microsoft.com/office/powerpoint/2010/main" val="355137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141107" y="1532392"/>
            <a:ext cx="11951137" cy="188491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Font typeface="+mj-lt"/>
              <a:buAutoNum type="arabicParenR" startAt="7"/>
            </a:pPr>
            <a:r>
              <a:rPr lang="en-US" sz="2400" b="1" dirty="0" err="1">
                <a:solidFill>
                  <a:schemeClr val="tx1"/>
                </a:solidFill>
                <a:cs typeface="Corbel"/>
              </a:rPr>
              <a:t>Eficiencia</a:t>
            </a:r>
            <a:r>
              <a:rPr lang="en-US" sz="2400" b="1" dirty="0">
                <a:solidFill>
                  <a:schemeClr val="tx1"/>
                </a:solidFill>
                <a:cs typeface="Corbel"/>
              </a:rPr>
              <a:t> y </a:t>
            </a:r>
            <a:r>
              <a:rPr lang="en-US" sz="2400" b="1" dirty="0" err="1">
                <a:solidFill>
                  <a:schemeClr val="tx1"/>
                </a:solidFill>
                <a:cs typeface="Corbel"/>
              </a:rPr>
              <a:t>efectividad</a:t>
            </a:r>
            <a:endParaRPr lang="en-US" sz="2400" b="1" dirty="0">
              <a:solidFill>
                <a:schemeClr val="tx1"/>
              </a:solidFill>
              <a:cs typeface="Corbel"/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Incluir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referencias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en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los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cálculos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emisiones</a:t>
            </a:r>
            <a:r>
              <a:rPr lang="en-US" sz="2200" dirty="0">
                <a:solidFill>
                  <a:schemeClr val="tx1"/>
                </a:solidFill>
              </a:rPr>
              <a:t> y </a:t>
            </a:r>
            <a:r>
              <a:rPr lang="en-US" sz="2200" dirty="0" err="1">
                <a:solidFill>
                  <a:schemeClr val="tx1"/>
                </a:solidFill>
              </a:rPr>
              <a:t>en</a:t>
            </a:r>
            <a:r>
              <a:rPr lang="en-US" sz="2200" dirty="0">
                <a:solidFill>
                  <a:schemeClr val="tx1"/>
                </a:solidFill>
              </a:rPr>
              <a:t> la </a:t>
            </a:r>
            <a:r>
              <a:rPr lang="en-US" sz="2200" dirty="0" err="1">
                <a:solidFill>
                  <a:schemeClr val="tx1"/>
                </a:solidFill>
              </a:rPr>
              <a:t>estimación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beneficiarios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Calcular</a:t>
            </a:r>
            <a:r>
              <a:rPr lang="en-US" sz="2200" dirty="0">
                <a:solidFill>
                  <a:schemeClr val="tx1"/>
                </a:solidFill>
              </a:rPr>
              <a:t> y </a:t>
            </a:r>
            <a:r>
              <a:rPr lang="en-US" sz="2200" dirty="0" err="1">
                <a:solidFill>
                  <a:schemeClr val="tx1"/>
                </a:solidFill>
              </a:rPr>
              <a:t>justificar</a:t>
            </a:r>
            <a:r>
              <a:rPr lang="en-US" sz="2200" dirty="0">
                <a:solidFill>
                  <a:schemeClr val="tx1"/>
                </a:solidFill>
              </a:rPr>
              <a:t> el </a:t>
            </a:r>
            <a:r>
              <a:rPr lang="en-US" sz="2200" dirty="0" err="1">
                <a:solidFill>
                  <a:schemeClr val="tx1"/>
                </a:solidFill>
              </a:rPr>
              <a:t>beneficio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económico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neto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Incluir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otras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fuentes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financiamiento</a:t>
            </a:r>
            <a:r>
              <a:rPr lang="en-US" sz="2200" dirty="0">
                <a:solidFill>
                  <a:schemeClr val="tx1"/>
                </a:solidFill>
              </a:rPr>
              <a:t> (</a:t>
            </a:r>
            <a:r>
              <a:rPr lang="en-US" sz="2200" dirty="0" err="1">
                <a:solidFill>
                  <a:schemeClr val="tx1"/>
                </a:solidFill>
              </a:rPr>
              <a:t>p.ej</a:t>
            </a:r>
            <a:r>
              <a:rPr lang="en-US" sz="2200" dirty="0">
                <a:solidFill>
                  <a:schemeClr val="tx1"/>
                </a:solidFill>
              </a:rPr>
              <a:t>. Sector </a:t>
            </a:r>
            <a:r>
              <a:rPr lang="en-US" sz="2200" dirty="0" err="1">
                <a:solidFill>
                  <a:schemeClr val="tx1"/>
                </a:solidFill>
              </a:rPr>
              <a:t>privado</a:t>
            </a:r>
            <a:r>
              <a:rPr lang="en-US" sz="2200" dirty="0">
                <a:solidFill>
                  <a:schemeClr val="tx1"/>
                </a:solidFill>
              </a:rPr>
              <a:t>).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141107" y="3460175"/>
            <a:ext cx="11918625" cy="188491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Font typeface="+mj-lt"/>
              <a:buAutoNum type="arabicParenR" startAt="8"/>
            </a:pPr>
            <a:r>
              <a:rPr lang="en-US" sz="2400" b="1" dirty="0" err="1">
                <a:solidFill>
                  <a:schemeClr val="tx1"/>
                </a:solidFill>
              </a:rPr>
              <a:t>Presupuesto</a:t>
            </a:r>
            <a:r>
              <a:rPr lang="en-US" sz="2400" b="1" dirty="0">
                <a:solidFill>
                  <a:schemeClr val="tx1"/>
                </a:solidFill>
              </a:rPr>
              <a:t> y </a:t>
            </a:r>
            <a:r>
              <a:rPr lang="en-US" sz="2400" b="1" dirty="0" err="1">
                <a:solidFill>
                  <a:schemeClr val="tx1"/>
                </a:solidFill>
              </a:rPr>
              <a:t>financiamiento</a:t>
            </a:r>
            <a:endParaRPr lang="en-US" sz="2400" b="1" dirty="0">
              <a:solidFill>
                <a:schemeClr val="tx1"/>
              </a:solidFill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Fondos</a:t>
            </a:r>
            <a:r>
              <a:rPr lang="en-US" sz="2200" dirty="0">
                <a:solidFill>
                  <a:schemeClr val="tx1"/>
                </a:solidFill>
              </a:rPr>
              <a:t> del GCF a </a:t>
            </a:r>
            <a:r>
              <a:rPr lang="en-US" sz="2200" dirty="0" err="1">
                <a:solidFill>
                  <a:schemeClr val="tx1"/>
                </a:solidFill>
              </a:rPr>
              <a:t>usarse</a:t>
            </a:r>
            <a:r>
              <a:rPr lang="en-US" sz="2200" dirty="0">
                <a:solidFill>
                  <a:schemeClr val="tx1"/>
                </a:solidFill>
              </a:rPr>
              <a:t> para </a:t>
            </a:r>
            <a:r>
              <a:rPr lang="en-US" sz="2200" dirty="0" err="1">
                <a:solidFill>
                  <a:schemeClr val="tx1"/>
                </a:solidFill>
              </a:rPr>
              <a:t>actividades</a:t>
            </a:r>
            <a:r>
              <a:rPr lang="en-US" sz="2200" dirty="0">
                <a:solidFill>
                  <a:schemeClr val="tx1"/>
                </a:solidFill>
              </a:rPr>
              <a:t> con </a:t>
            </a:r>
            <a:r>
              <a:rPr lang="en-US" sz="2200" dirty="0" err="1">
                <a:solidFill>
                  <a:schemeClr val="tx1"/>
                </a:solidFill>
              </a:rPr>
              <a:t>claro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potencial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mitigación</a:t>
            </a:r>
            <a:r>
              <a:rPr lang="en-US" sz="2200" dirty="0">
                <a:solidFill>
                  <a:schemeClr val="tx1"/>
                </a:solidFill>
              </a:rPr>
              <a:t> y </a:t>
            </a:r>
            <a:r>
              <a:rPr lang="en-US" sz="2200" dirty="0" err="1">
                <a:solidFill>
                  <a:schemeClr val="tx1"/>
                </a:solidFill>
              </a:rPr>
              <a:t>adaptación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Mejorar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presupuesto</a:t>
            </a:r>
            <a:r>
              <a:rPr lang="en-US" sz="2200" dirty="0">
                <a:solidFill>
                  <a:schemeClr val="tx1"/>
                </a:solidFill>
              </a:rPr>
              <a:t> al </a:t>
            </a:r>
            <a:r>
              <a:rPr lang="en-US" sz="2200" dirty="0" err="1">
                <a:solidFill>
                  <a:schemeClr val="tx1"/>
                </a:solidFill>
              </a:rPr>
              <a:t>estimar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montos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requeridos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por</a:t>
            </a:r>
            <a:r>
              <a:rPr lang="en-US" sz="2200" dirty="0">
                <a:solidFill>
                  <a:schemeClr val="tx1"/>
                </a:solidFill>
              </a:rPr>
              <a:t> output (e.g. </a:t>
            </a:r>
            <a:r>
              <a:rPr lang="en-US" sz="2200" dirty="0" err="1">
                <a:solidFill>
                  <a:schemeClr val="tx1"/>
                </a:solidFill>
              </a:rPr>
              <a:t>restaurar</a:t>
            </a:r>
            <a:r>
              <a:rPr lang="en-US" sz="2200" dirty="0">
                <a:solidFill>
                  <a:schemeClr val="tx1"/>
                </a:solidFill>
              </a:rPr>
              <a:t> Y hm2 de </a:t>
            </a:r>
            <a:r>
              <a:rPr lang="en-US" sz="2200" dirty="0" err="1">
                <a:solidFill>
                  <a:schemeClr val="tx1"/>
                </a:solidFill>
              </a:rPr>
              <a:t>humedales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Detallar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algunos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montos</a:t>
            </a:r>
            <a:r>
              <a:rPr lang="en-US" sz="2200" dirty="0">
                <a:solidFill>
                  <a:schemeClr val="tx1"/>
                </a:solidFill>
              </a:rPr>
              <a:t> (</a:t>
            </a:r>
            <a:r>
              <a:rPr lang="en-US" sz="2200" dirty="0" err="1">
                <a:solidFill>
                  <a:schemeClr val="tx1"/>
                </a:solidFill>
              </a:rPr>
              <a:t>p.ej</a:t>
            </a:r>
            <a:r>
              <a:rPr lang="en-US" sz="2200" dirty="0">
                <a:solidFill>
                  <a:schemeClr val="tx1"/>
                </a:solidFill>
              </a:rPr>
              <a:t>. </a:t>
            </a:r>
            <a:r>
              <a:rPr lang="en-US" sz="2200" dirty="0" err="1">
                <a:solidFill>
                  <a:schemeClr val="tx1"/>
                </a:solidFill>
              </a:rPr>
              <a:t>Reconstrucción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drenajes</a:t>
            </a:r>
            <a:r>
              <a:rPr lang="en-US" sz="2200" dirty="0">
                <a:solidFill>
                  <a:schemeClr val="tx1"/>
                </a:solidFill>
              </a:rPr>
              <a:t>  @ USD 1.8M).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924DD51-F9EE-4F7F-A1B5-3913A7D1E973}"/>
              </a:ext>
            </a:extLst>
          </p:cNvPr>
          <p:cNvSpPr txBox="1">
            <a:spLocks/>
          </p:cNvSpPr>
          <p:nvPr/>
        </p:nvSpPr>
        <p:spPr>
          <a:xfrm>
            <a:off x="3225338" y="181675"/>
            <a:ext cx="8653549" cy="1746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Corbel"/>
                <a:ea typeface="+mj-ea"/>
                <a:cs typeface="Corbel"/>
              </a:defRPr>
            </a:lvl1pPr>
          </a:lstStyle>
          <a:p>
            <a:pPr algn="r">
              <a:lnSpc>
                <a:spcPct val="90000"/>
              </a:lnSpc>
            </a:pPr>
            <a:r>
              <a:rPr lang="en-US" sz="2800" dirty="0"/>
              <a:t> </a:t>
            </a:r>
            <a:r>
              <a:rPr lang="en-US" sz="3200" b="1" dirty="0"/>
              <a:t>Sustainable Management of Sichuan Peatlands  </a:t>
            </a:r>
            <a:r>
              <a:rPr lang="en-US" sz="3200" b="1" i="1" u="sng" dirty="0" err="1"/>
              <a:t>Áreas</a:t>
            </a:r>
            <a:r>
              <a:rPr lang="en-US" sz="3200" b="1" i="1" u="sng" dirty="0"/>
              <a:t> de </a:t>
            </a:r>
            <a:r>
              <a:rPr lang="en-US" sz="3200" b="1" i="1" u="sng" dirty="0" err="1"/>
              <a:t>mejora</a:t>
            </a:r>
            <a:endParaRPr lang="en-US" sz="3200" b="1" i="1" u="sng" dirty="0"/>
          </a:p>
        </p:txBody>
      </p:sp>
      <p:sp>
        <p:nvSpPr>
          <p:cNvPr id="9" name="Rounded Rectangle 13">
            <a:extLst>
              <a:ext uri="{FF2B5EF4-FFF2-40B4-BE49-F238E27FC236}">
                <a16:creationId xmlns:a16="http://schemas.microsoft.com/office/drawing/2014/main" id="{DC4B9DCB-5066-43AA-821B-713E792D8160}"/>
              </a:ext>
            </a:extLst>
          </p:cNvPr>
          <p:cNvSpPr/>
          <p:nvPr/>
        </p:nvSpPr>
        <p:spPr>
          <a:xfrm>
            <a:off x="141107" y="5402197"/>
            <a:ext cx="11951137" cy="141686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600"/>
              </a:spcAft>
              <a:buFont typeface="+mj-lt"/>
              <a:buAutoNum type="arabicParenR" startAt="9"/>
            </a:pPr>
            <a:r>
              <a:rPr lang="en-US" sz="2400" b="1" dirty="0">
                <a:solidFill>
                  <a:schemeClr val="tx1"/>
                </a:solidFill>
              </a:rPr>
              <a:t>Marco </a:t>
            </a:r>
            <a:r>
              <a:rPr lang="en-US" sz="2400" b="1" dirty="0" err="1">
                <a:solidFill>
                  <a:schemeClr val="tx1"/>
                </a:solidFill>
              </a:rPr>
              <a:t>lógico</a:t>
            </a:r>
            <a:r>
              <a:rPr lang="en-US" sz="2400" b="1" dirty="0">
                <a:solidFill>
                  <a:schemeClr val="tx1"/>
                </a:solidFill>
              </a:rPr>
              <a:t> y </a:t>
            </a:r>
            <a:r>
              <a:rPr lang="en-US" sz="2400" b="1" dirty="0" err="1">
                <a:solidFill>
                  <a:schemeClr val="tx1"/>
                </a:solidFill>
              </a:rPr>
              <a:t>teoría</a:t>
            </a:r>
            <a:r>
              <a:rPr lang="en-US" sz="2400" b="1" dirty="0">
                <a:solidFill>
                  <a:schemeClr val="tx1"/>
                </a:solidFill>
              </a:rPr>
              <a:t> de </a:t>
            </a:r>
            <a:r>
              <a:rPr lang="en-US" sz="2400" b="1" dirty="0" err="1">
                <a:solidFill>
                  <a:schemeClr val="tx1"/>
                </a:solidFill>
              </a:rPr>
              <a:t>cambio</a:t>
            </a:r>
            <a:endParaRPr lang="en-US" sz="2400" b="1" dirty="0">
              <a:solidFill>
                <a:schemeClr val="tx1"/>
              </a:solidFill>
            </a:endParaRP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Fortalecer</a:t>
            </a:r>
            <a:r>
              <a:rPr lang="en-US" sz="2200" dirty="0">
                <a:solidFill>
                  <a:schemeClr val="tx1"/>
                </a:solidFill>
              </a:rPr>
              <a:t>  la </a:t>
            </a:r>
            <a:r>
              <a:rPr lang="en-US" sz="2200" dirty="0" err="1">
                <a:solidFill>
                  <a:schemeClr val="tx1"/>
                </a:solidFill>
              </a:rPr>
              <a:t>teoría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cambio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soluciones</a:t>
            </a:r>
            <a:r>
              <a:rPr lang="en-US" sz="2200" dirty="0">
                <a:solidFill>
                  <a:schemeClr val="tx1"/>
                </a:solidFill>
              </a:rPr>
              <a:t> de </a:t>
            </a:r>
            <a:r>
              <a:rPr lang="en-US" sz="2200" dirty="0" err="1">
                <a:solidFill>
                  <a:schemeClr val="tx1"/>
                </a:solidFill>
              </a:rPr>
              <a:t>adaptación</a:t>
            </a:r>
            <a:r>
              <a:rPr lang="en-US" sz="2200" dirty="0">
                <a:solidFill>
                  <a:schemeClr val="tx1"/>
                </a:solidFill>
              </a:rPr>
              <a:t> y </a:t>
            </a:r>
            <a:r>
              <a:rPr lang="en-US" sz="2200" dirty="0" err="1">
                <a:solidFill>
                  <a:schemeClr val="tx1"/>
                </a:solidFill>
              </a:rPr>
              <a:t>mitigación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606425" indent="-342900" defTabSz="209550">
              <a:spcAft>
                <a:spcPts val="600"/>
              </a:spcAft>
              <a:buFontTx/>
              <a:buChar char="-"/>
              <a:tabLst>
                <a:tab pos="0" algn="l"/>
              </a:tabLst>
            </a:pPr>
            <a:r>
              <a:rPr lang="en-US" sz="2200" dirty="0" err="1">
                <a:solidFill>
                  <a:schemeClr val="tx1"/>
                </a:solidFill>
              </a:rPr>
              <a:t>Generar</a:t>
            </a:r>
            <a:r>
              <a:rPr lang="en-US" sz="2200" dirty="0">
                <a:solidFill>
                  <a:schemeClr val="tx1"/>
                </a:solidFill>
              </a:rPr>
              <a:t>  </a:t>
            </a:r>
            <a:r>
              <a:rPr lang="en-US" sz="2200" dirty="0" err="1">
                <a:solidFill>
                  <a:schemeClr val="tx1"/>
                </a:solidFill>
              </a:rPr>
              <a:t>componentes</a:t>
            </a:r>
            <a:r>
              <a:rPr lang="en-US" sz="2200" dirty="0">
                <a:solidFill>
                  <a:schemeClr val="tx1"/>
                </a:solidFill>
              </a:rPr>
              <a:t>, </a:t>
            </a:r>
            <a:r>
              <a:rPr lang="en-US" sz="2200" dirty="0" err="1">
                <a:solidFill>
                  <a:schemeClr val="tx1"/>
                </a:solidFill>
              </a:rPr>
              <a:t>resultados</a:t>
            </a:r>
            <a:r>
              <a:rPr lang="en-US" sz="2200" dirty="0">
                <a:solidFill>
                  <a:schemeClr val="tx1"/>
                </a:solidFill>
              </a:rPr>
              <a:t> e </a:t>
            </a:r>
            <a:r>
              <a:rPr lang="en-US" sz="2200" dirty="0" err="1">
                <a:solidFill>
                  <a:schemeClr val="tx1"/>
                </a:solidFill>
              </a:rPr>
              <a:t>indicadores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err="1">
                <a:solidFill>
                  <a:schemeClr val="tx1"/>
                </a:solidFill>
              </a:rPr>
              <a:t>claros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1627609"/>
      </p:ext>
    </p:extLst>
  </p:cSld>
  <p:clrMapOvr>
    <a:masterClrMapping/>
  </p:clrMapOvr>
</p:sld>
</file>

<file path=ppt/theme/theme1.xml><?xml version="1.0" encoding="utf-8"?>
<a:theme xmlns:a="http://schemas.openxmlformats.org/drawingml/2006/main" name="GCF PPT Master Template">
  <a:themeElements>
    <a:clrScheme name="GCF">
      <a:dk1>
        <a:sysClr val="windowText" lastClr="000000"/>
      </a:dk1>
      <a:lt1>
        <a:sysClr val="window" lastClr="FFFFFF"/>
      </a:lt1>
      <a:dk2>
        <a:srgbClr val="24634F"/>
      </a:dk2>
      <a:lt2>
        <a:srgbClr val="DFDFDF"/>
      </a:lt2>
      <a:accent1>
        <a:srgbClr val="4AA9A7"/>
      </a:accent1>
      <a:accent2>
        <a:srgbClr val="257281"/>
      </a:accent2>
      <a:accent3>
        <a:srgbClr val="346B4C"/>
      </a:accent3>
      <a:accent4>
        <a:srgbClr val="427B3D"/>
      </a:accent4>
      <a:accent5>
        <a:srgbClr val="6E9952"/>
      </a:accent5>
      <a:accent6>
        <a:srgbClr val="8BB85C"/>
      </a:accent6>
      <a:hlink>
        <a:srgbClr val="24634F"/>
      </a:hlink>
      <a:folHlink>
        <a:srgbClr val="304836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>
        <a:noAutofit/>
      </a:bodyPr>
      <a:lstStyle>
        <a:defPPr algn="l">
          <a:lnSpc>
            <a:spcPct val="90000"/>
          </a:lnSpc>
          <a:defRPr sz="2000" dirty="0" smtClean="0">
            <a:solidFill>
              <a:prstClr val="black"/>
            </a:solidFill>
            <a:latin typeface="Corbel"/>
            <a:cs typeface="Corbel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presentation_16x9" id="{DE2EB065-8BE2-6845-AE09-1FD6E3A6737A}" vid="{DFD2DBB9-BED0-A349-9A30-4F55E361B8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1654</Words>
  <Application>Microsoft Office PowerPoint</Application>
  <PresentationFormat>Widescreen</PresentationFormat>
  <Paragraphs>167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Corbel</vt:lpstr>
      <vt:lpstr>Wingdings</vt:lpstr>
      <vt:lpstr>GCF PPT Master Template</vt:lpstr>
      <vt:lpstr>PowerPoint Presentation</vt:lpstr>
      <vt:lpstr>PowerPoint Presentation</vt:lpstr>
      <vt:lpstr>PowerPoint Presentation</vt:lpstr>
      <vt:lpstr> Cómo abordar los criterios de inversión</vt:lpstr>
      <vt:lpstr> Consistencia con políticas del GCF</vt:lpstr>
      <vt:lpstr> Sustainable Management of Sichuan Peatlands  Fortalezas</vt:lpstr>
      <vt:lpstr>PowerPoint Presentation</vt:lpstr>
      <vt:lpstr>PowerPoint Presentation</vt:lpstr>
      <vt:lpstr>PowerPoint Presentation</vt:lpstr>
      <vt:lpstr> Sustainable Management of Sichuan Peatlands  Fortalezas PPF </vt:lpstr>
      <vt:lpstr> Sustainable Management of Sichuan Peatlands  Áreas de mejora PPF</vt:lpstr>
      <vt:lpstr> Sustainable Management of Sichuan Peatlands  Áreas de mejora PPF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Spensley</dc:creator>
  <cp:lastModifiedBy>Jacinto J. Buenfil</cp:lastModifiedBy>
  <cp:revision>54</cp:revision>
  <dcterms:created xsi:type="dcterms:W3CDTF">2018-01-23T00:01:04Z</dcterms:created>
  <dcterms:modified xsi:type="dcterms:W3CDTF">2018-03-08T13:00:01Z</dcterms:modified>
</cp:coreProperties>
</file>