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9" r:id="rId2"/>
  </p:sldMasterIdLst>
  <p:notesMasterIdLst>
    <p:notesMasterId r:id="rId12"/>
  </p:notesMasterIdLst>
  <p:handoutMasterIdLst>
    <p:handoutMasterId r:id="rId13"/>
  </p:handoutMasterIdLst>
  <p:sldIdLst>
    <p:sldId id="312" r:id="rId3"/>
    <p:sldId id="324" r:id="rId4"/>
    <p:sldId id="325" r:id="rId5"/>
    <p:sldId id="326" r:id="rId6"/>
    <p:sldId id="313" r:id="rId7"/>
    <p:sldId id="316" r:id="rId8"/>
    <p:sldId id="317" r:id="rId9"/>
    <p:sldId id="309" r:id="rId10"/>
    <p:sldId id="300" r:id="rId11"/>
  </p:sldIdLst>
  <p:sldSz cx="9144000" cy="5143500" type="screen16x9"/>
  <p:notesSz cx="6797675" cy="9928225"/>
  <p:custDataLst>
    <p:tags r:id="rId14"/>
  </p:custDataLst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salie Marsden" initials="RM" lastIdx="22" clrIdx="0">
    <p:extLst/>
  </p:cmAuthor>
  <p:cmAuthor id="2" name="Kate EunYoung Chang" initials="KEC" lastIdx="3" clrIdx="1">
    <p:extLst/>
  </p:cmAuthor>
  <p:cmAuthor id="3" name="PMU" initials="PMU" lastIdx="1" clrIdx="2">
    <p:extLst>
      <p:ext uri="{19B8F6BF-5375-455C-9EA6-DF929625EA0E}">
        <p15:presenceInfo xmlns:p15="http://schemas.microsoft.com/office/powerpoint/2012/main" userId="PMU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7281"/>
    <a:srgbClr val="0F596D"/>
    <a:srgbClr val="ADC756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87" autoAdjust="0"/>
    <p:restoredTop sz="93899" autoAdjust="0"/>
  </p:normalViewPr>
  <p:slideViewPr>
    <p:cSldViewPr snapToGrid="0" snapToObjects="1">
      <p:cViewPr varScale="1">
        <p:scale>
          <a:sx n="89" d="100"/>
          <a:sy n="89" d="100"/>
        </p:scale>
        <p:origin x="6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image" Target="../media/image18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image" Target="../media/image18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F99431-30BD-4B18-AFE9-E81DFD596127}" type="doc">
      <dgm:prSet loTypeId="urn:microsoft.com/office/officeart/2005/8/layout/vList4#2" loCatId="picture" qsTypeId="urn:microsoft.com/office/officeart/2005/8/quickstyle/simple1" qsCatId="simple" csTypeId="urn:microsoft.com/office/officeart/2005/8/colors/colorful1#11" csCatId="colorful" phldr="1"/>
      <dgm:spPr/>
      <dgm:t>
        <a:bodyPr/>
        <a:lstStyle/>
        <a:p>
          <a:endParaRPr lang="es-CR"/>
        </a:p>
      </dgm:t>
    </dgm:pt>
    <dgm:pt modelId="{F026B61A-9913-4161-8427-2515DF885BEA}">
      <dgm:prSet phldrT="[Texto]"/>
      <dgm:spPr/>
      <dgm:t>
        <a:bodyPr/>
        <a:lstStyle/>
        <a:p>
          <a:r>
            <a:rPr lang="es-CR" dirty="0"/>
            <a:t>REUBICACIÓN DE ACTIVIDADES AGRÍCOLAS</a:t>
          </a:r>
        </a:p>
      </dgm:t>
    </dgm:pt>
    <dgm:pt modelId="{5537FC64-1DEA-4682-A0EE-14A4F479F7C8}" type="parTrans" cxnId="{4DCC42F3-FA96-4E03-9396-3A80B90CEBFB}">
      <dgm:prSet/>
      <dgm:spPr/>
      <dgm:t>
        <a:bodyPr/>
        <a:lstStyle/>
        <a:p>
          <a:endParaRPr lang="es-CR"/>
        </a:p>
      </dgm:t>
    </dgm:pt>
    <dgm:pt modelId="{CA163D24-0B10-44F9-A372-BF0B4ABDAC38}" type="sibTrans" cxnId="{4DCC42F3-FA96-4E03-9396-3A80B90CEBFB}">
      <dgm:prSet/>
      <dgm:spPr/>
      <dgm:t>
        <a:bodyPr/>
        <a:lstStyle/>
        <a:p>
          <a:endParaRPr lang="es-CR"/>
        </a:p>
      </dgm:t>
    </dgm:pt>
    <dgm:pt modelId="{C72753A4-20B5-4BE1-AFB5-918A6A73AE0E}">
      <dgm:prSet phldrT="[Texto]"/>
      <dgm:spPr/>
      <dgm:t>
        <a:bodyPr/>
        <a:lstStyle/>
        <a:p>
          <a:r>
            <a:rPr lang="es-CR" dirty="0"/>
            <a:t>CAMBIOS EN ÁREAS IDÓNEAS PARA CULTIVOS Y PARIENTES SILVESTRES (ADAPTABILIDAD)</a:t>
          </a:r>
        </a:p>
      </dgm:t>
    </dgm:pt>
    <dgm:pt modelId="{0D439466-EDAB-4993-9961-E16B188A86C8}" type="parTrans" cxnId="{39EED7B3-2C94-48D7-A6AC-CE4E6730D737}">
      <dgm:prSet/>
      <dgm:spPr/>
      <dgm:t>
        <a:bodyPr/>
        <a:lstStyle/>
        <a:p>
          <a:endParaRPr lang="es-CR"/>
        </a:p>
      </dgm:t>
    </dgm:pt>
    <dgm:pt modelId="{807A4D25-8E51-4F98-9E59-0C3F62207C00}" type="sibTrans" cxnId="{39EED7B3-2C94-48D7-A6AC-CE4E6730D737}">
      <dgm:prSet/>
      <dgm:spPr/>
      <dgm:t>
        <a:bodyPr/>
        <a:lstStyle/>
        <a:p>
          <a:endParaRPr lang="es-CR"/>
        </a:p>
      </dgm:t>
    </dgm:pt>
    <dgm:pt modelId="{D2AE4280-0329-43C1-95DE-12C20EF13238}">
      <dgm:prSet phldrT="[Texto]"/>
      <dgm:spPr/>
      <dgm:t>
        <a:bodyPr/>
        <a:lstStyle/>
        <a:p>
          <a:r>
            <a:rPr lang="es-CR" dirty="0"/>
            <a:t>CAMBIOS EN LA DISTRIBUCIÓN, PRODUCTIVIDAD Y COMPOSICIÓN DE RECURSOS MARINOS</a:t>
          </a:r>
        </a:p>
      </dgm:t>
    </dgm:pt>
    <dgm:pt modelId="{4E899358-9D1E-4FE3-9460-5A69A06A75DA}" type="parTrans" cxnId="{47909EA7-23E8-49DE-AF0E-AC552F035FE7}">
      <dgm:prSet/>
      <dgm:spPr/>
      <dgm:t>
        <a:bodyPr/>
        <a:lstStyle/>
        <a:p>
          <a:endParaRPr lang="es-CR"/>
        </a:p>
      </dgm:t>
    </dgm:pt>
    <dgm:pt modelId="{C7F081DA-9C94-43FC-89BC-5D6A65BB0724}" type="sibTrans" cxnId="{47909EA7-23E8-49DE-AF0E-AC552F035FE7}">
      <dgm:prSet/>
      <dgm:spPr/>
      <dgm:t>
        <a:bodyPr/>
        <a:lstStyle/>
        <a:p>
          <a:endParaRPr lang="es-CR"/>
        </a:p>
      </dgm:t>
    </dgm:pt>
    <dgm:pt modelId="{1D09EA7C-DC1D-4D01-89E2-54382586F5A8}">
      <dgm:prSet phldrT="[Texto]"/>
      <dgm:spPr/>
      <dgm:t>
        <a:bodyPr/>
        <a:lstStyle/>
        <a:p>
          <a:r>
            <a:rPr lang="es-CR" dirty="0"/>
            <a:t>RIESGOS SANITARIOS Y DE MERCADO</a:t>
          </a:r>
        </a:p>
      </dgm:t>
    </dgm:pt>
    <dgm:pt modelId="{7FA10397-AFD5-4DEB-B0D3-211D2D02BEC8}" type="parTrans" cxnId="{EE1BCCA4-3ABE-47B9-A391-E454BACB67FE}">
      <dgm:prSet/>
      <dgm:spPr/>
      <dgm:t>
        <a:bodyPr/>
        <a:lstStyle/>
        <a:p>
          <a:endParaRPr lang="es-CR"/>
        </a:p>
      </dgm:t>
    </dgm:pt>
    <dgm:pt modelId="{B9E7A3B8-D658-450D-9E82-BC6FB69E7378}" type="sibTrans" cxnId="{EE1BCCA4-3ABE-47B9-A391-E454BACB67FE}">
      <dgm:prSet/>
      <dgm:spPr/>
      <dgm:t>
        <a:bodyPr/>
        <a:lstStyle/>
        <a:p>
          <a:endParaRPr lang="es-CR"/>
        </a:p>
      </dgm:t>
    </dgm:pt>
    <dgm:pt modelId="{1C1465DE-3C8A-4073-A6CB-030BA3F8877B}">
      <dgm:prSet phldrT="[Texto]"/>
      <dgm:spPr/>
      <dgm:t>
        <a:bodyPr/>
        <a:lstStyle/>
        <a:p>
          <a:r>
            <a:rPr lang="es-CR" dirty="0"/>
            <a:t>CAMBIOS EN INCIDENCIA DE PLAGAS Y ENFERMEDADES</a:t>
          </a:r>
        </a:p>
      </dgm:t>
    </dgm:pt>
    <dgm:pt modelId="{302D1F02-ADB5-40F9-9953-654C244DBD24}" type="parTrans" cxnId="{D967946E-792F-4AA2-8B12-E0376C04BB81}">
      <dgm:prSet/>
      <dgm:spPr/>
      <dgm:t>
        <a:bodyPr/>
        <a:lstStyle/>
        <a:p>
          <a:endParaRPr lang="es-CR"/>
        </a:p>
      </dgm:t>
    </dgm:pt>
    <dgm:pt modelId="{613F337B-70E3-4447-8E01-78520C2F3F2B}" type="sibTrans" cxnId="{D967946E-792F-4AA2-8B12-E0376C04BB81}">
      <dgm:prSet/>
      <dgm:spPr/>
      <dgm:t>
        <a:bodyPr/>
        <a:lstStyle/>
        <a:p>
          <a:endParaRPr lang="es-CR"/>
        </a:p>
      </dgm:t>
    </dgm:pt>
    <dgm:pt modelId="{B1BC7612-1AC4-4B24-B7E3-02C92DB8395C}">
      <dgm:prSet phldrT="[Texto]"/>
      <dgm:spPr/>
      <dgm:t>
        <a:bodyPr/>
        <a:lstStyle/>
        <a:p>
          <a:r>
            <a:rPr lang="es-CR" dirty="0"/>
            <a:t>CAMBIOS EN RECURSOS PRODUCTIVOS</a:t>
          </a:r>
        </a:p>
      </dgm:t>
    </dgm:pt>
    <dgm:pt modelId="{828AB8FB-53AA-4091-A789-AACFE2DE87FB}" type="parTrans" cxnId="{1C0BE1C5-9FD0-4E67-81D7-58DF694AAF95}">
      <dgm:prSet/>
      <dgm:spPr/>
      <dgm:t>
        <a:bodyPr/>
        <a:lstStyle/>
        <a:p>
          <a:endParaRPr lang="es-CR"/>
        </a:p>
      </dgm:t>
    </dgm:pt>
    <dgm:pt modelId="{BDA21D72-4A14-4CE3-8606-FEA373D8CE39}" type="sibTrans" cxnId="{1C0BE1C5-9FD0-4E67-81D7-58DF694AAF95}">
      <dgm:prSet/>
      <dgm:spPr/>
      <dgm:t>
        <a:bodyPr/>
        <a:lstStyle/>
        <a:p>
          <a:endParaRPr lang="es-CR"/>
        </a:p>
      </dgm:t>
    </dgm:pt>
    <dgm:pt modelId="{A672F5B0-2BC0-4106-8C83-2F4541C5DB8B}">
      <dgm:prSet phldrT="[Texto]"/>
      <dgm:spPr/>
      <dgm:t>
        <a:bodyPr/>
        <a:lstStyle/>
        <a:p>
          <a:r>
            <a:rPr lang="es-CR" dirty="0"/>
            <a:t>CAMBIOS EN DISTRIBUCIÓN GEOGRÁFICA Y TEMPORAL DEL AGUA</a:t>
          </a:r>
        </a:p>
      </dgm:t>
    </dgm:pt>
    <dgm:pt modelId="{3A3CEEF3-C98E-46D3-8E5D-167B72399831}" type="parTrans" cxnId="{F959039A-0B88-4F2B-B9F1-A9C4AB035270}">
      <dgm:prSet/>
      <dgm:spPr/>
      <dgm:t>
        <a:bodyPr/>
        <a:lstStyle/>
        <a:p>
          <a:endParaRPr lang="es-CR"/>
        </a:p>
      </dgm:t>
    </dgm:pt>
    <dgm:pt modelId="{9D906F7B-0CC9-4887-AD27-F3602A09C6C2}" type="sibTrans" cxnId="{F959039A-0B88-4F2B-B9F1-A9C4AB035270}">
      <dgm:prSet/>
      <dgm:spPr/>
      <dgm:t>
        <a:bodyPr/>
        <a:lstStyle/>
        <a:p>
          <a:endParaRPr lang="es-CR"/>
        </a:p>
      </dgm:t>
    </dgm:pt>
    <dgm:pt modelId="{B44800E2-0F31-44FF-AB15-022D974A59E3}">
      <dgm:prSet phldrT="[Texto]"/>
      <dgm:spPr/>
      <dgm:t>
        <a:bodyPr/>
        <a:lstStyle/>
        <a:p>
          <a:r>
            <a:rPr lang="es-CR" dirty="0"/>
            <a:t>PÉRDIDA DE TIERRAS ARABLES POR ARIDEZ Y SALINIDAD ASOCIADA</a:t>
          </a:r>
        </a:p>
      </dgm:t>
    </dgm:pt>
    <dgm:pt modelId="{D0AF3ABE-02DD-4EC7-88B2-9EA6A2FB70C8}" type="parTrans" cxnId="{9E71F0F5-FDE0-40D6-9FA3-4EFBAE131088}">
      <dgm:prSet/>
      <dgm:spPr/>
      <dgm:t>
        <a:bodyPr/>
        <a:lstStyle/>
        <a:p>
          <a:endParaRPr lang="es-CR"/>
        </a:p>
      </dgm:t>
    </dgm:pt>
    <dgm:pt modelId="{9BE74F0C-FA21-493F-8D91-C4EC15551C43}" type="sibTrans" cxnId="{9E71F0F5-FDE0-40D6-9FA3-4EFBAE131088}">
      <dgm:prSet/>
      <dgm:spPr/>
      <dgm:t>
        <a:bodyPr/>
        <a:lstStyle/>
        <a:p>
          <a:endParaRPr lang="es-CR"/>
        </a:p>
      </dgm:t>
    </dgm:pt>
    <dgm:pt modelId="{EB94F5C3-9571-4EFA-8E76-A503AA700D3B}">
      <dgm:prSet phldrT="[Texto]"/>
      <dgm:spPr/>
      <dgm:t>
        <a:bodyPr/>
        <a:lstStyle/>
        <a:p>
          <a:r>
            <a:rPr lang="es-CR" dirty="0"/>
            <a:t>CAMBIOS EN SALUD Y PRODUCTIVIDAD DE LOS BOSQUES</a:t>
          </a:r>
        </a:p>
      </dgm:t>
    </dgm:pt>
    <dgm:pt modelId="{D03951D2-ADD1-499F-9C07-A35BD69C49FD}" type="parTrans" cxnId="{B28A75BC-8925-4346-8A3B-F6C0B7DA8381}">
      <dgm:prSet/>
      <dgm:spPr/>
      <dgm:t>
        <a:bodyPr/>
        <a:lstStyle/>
        <a:p>
          <a:endParaRPr lang="es-CR"/>
        </a:p>
      </dgm:t>
    </dgm:pt>
    <dgm:pt modelId="{1E54BC84-6772-4136-B93B-0C91ACABA6E5}" type="sibTrans" cxnId="{B28A75BC-8925-4346-8A3B-F6C0B7DA8381}">
      <dgm:prSet/>
      <dgm:spPr/>
      <dgm:t>
        <a:bodyPr/>
        <a:lstStyle/>
        <a:p>
          <a:endParaRPr lang="es-CR"/>
        </a:p>
      </dgm:t>
    </dgm:pt>
    <dgm:pt modelId="{43BB93EA-8CBE-4A61-962D-DE5E61B6792A}">
      <dgm:prSet phldrT="[Texto]"/>
      <dgm:spPr/>
      <dgm:t>
        <a:bodyPr/>
        <a:lstStyle/>
        <a:p>
          <a:r>
            <a:rPr lang="es-CR" dirty="0"/>
            <a:t>REDUCCIÓN DE DIVERSIDAD DE CULTIVOS</a:t>
          </a:r>
        </a:p>
      </dgm:t>
    </dgm:pt>
    <dgm:pt modelId="{7849E2A4-885A-41CB-AD1E-0CA4085AC600}" type="parTrans" cxnId="{1240875E-6E65-477B-886A-1313ADC5B87C}">
      <dgm:prSet/>
      <dgm:spPr/>
      <dgm:t>
        <a:bodyPr/>
        <a:lstStyle/>
        <a:p>
          <a:endParaRPr lang="es-CR"/>
        </a:p>
      </dgm:t>
    </dgm:pt>
    <dgm:pt modelId="{F09170A0-2045-40A0-AAE0-1684A91E8C19}" type="sibTrans" cxnId="{1240875E-6E65-477B-886A-1313ADC5B87C}">
      <dgm:prSet/>
      <dgm:spPr/>
      <dgm:t>
        <a:bodyPr/>
        <a:lstStyle/>
        <a:p>
          <a:endParaRPr lang="es-CR"/>
        </a:p>
      </dgm:t>
    </dgm:pt>
    <dgm:pt modelId="{DDB61962-99CB-4EC5-83DB-131CC75C3325}">
      <dgm:prSet phldrT="[Texto]"/>
      <dgm:spPr/>
      <dgm:t>
        <a:bodyPr/>
        <a:lstStyle/>
        <a:p>
          <a:r>
            <a:rPr lang="es-CR" dirty="0"/>
            <a:t>VOLATILIDAD DE PRECIOS </a:t>
          </a:r>
        </a:p>
      </dgm:t>
    </dgm:pt>
    <dgm:pt modelId="{6F793425-C80F-401E-86A2-26DEE60D86DA}" type="parTrans" cxnId="{6A01C1A7-F4D6-41F5-9CB7-24A7445BC60F}">
      <dgm:prSet/>
      <dgm:spPr/>
      <dgm:t>
        <a:bodyPr/>
        <a:lstStyle/>
        <a:p>
          <a:endParaRPr lang="es-CR"/>
        </a:p>
      </dgm:t>
    </dgm:pt>
    <dgm:pt modelId="{F43C99B3-24F1-4C93-89DB-EC1C09D64DDF}" type="sibTrans" cxnId="{6A01C1A7-F4D6-41F5-9CB7-24A7445BC60F}">
      <dgm:prSet/>
      <dgm:spPr/>
      <dgm:t>
        <a:bodyPr/>
        <a:lstStyle/>
        <a:p>
          <a:endParaRPr lang="es-CR"/>
        </a:p>
      </dgm:t>
    </dgm:pt>
    <dgm:pt modelId="{D754589F-BFA3-4097-843F-529F508D3BF6}">
      <dgm:prSet phldrT="[Texto]"/>
      <dgm:spPr/>
      <dgm:t>
        <a:bodyPr/>
        <a:lstStyle/>
        <a:p>
          <a:r>
            <a:rPr lang="es-CR" dirty="0"/>
            <a:t>BIODIVERSIDAD DISMINUIDA</a:t>
          </a:r>
        </a:p>
      </dgm:t>
    </dgm:pt>
    <dgm:pt modelId="{030BDC07-9E59-456A-895E-210823C679B3}" type="parTrans" cxnId="{CC6E0B49-27B0-4654-9D5E-7B035653089B}">
      <dgm:prSet/>
      <dgm:spPr/>
      <dgm:t>
        <a:bodyPr/>
        <a:lstStyle/>
        <a:p>
          <a:endParaRPr lang="es-CR"/>
        </a:p>
      </dgm:t>
    </dgm:pt>
    <dgm:pt modelId="{F9F9EBD2-B4C8-4C4B-B549-9C912F438624}" type="sibTrans" cxnId="{CC6E0B49-27B0-4654-9D5E-7B035653089B}">
      <dgm:prSet/>
      <dgm:spPr/>
      <dgm:t>
        <a:bodyPr/>
        <a:lstStyle/>
        <a:p>
          <a:endParaRPr lang="es-CR"/>
        </a:p>
      </dgm:t>
    </dgm:pt>
    <dgm:pt modelId="{6396D088-C950-4D0A-8BFC-967C84892DC0}">
      <dgm:prSet phldrT="[Texto]"/>
      <dgm:spPr/>
      <dgm:t>
        <a:bodyPr/>
        <a:lstStyle/>
        <a:p>
          <a:r>
            <a:rPr lang="es-CR" dirty="0"/>
            <a:t>MAYORES EXIGENCIAS DE MERCADOS (HUELLAS DE CARBONO E HÍDRICA)</a:t>
          </a:r>
        </a:p>
      </dgm:t>
    </dgm:pt>
    <dgm:pt modelId="{60299B70-6E19-4F9E-BF93-9A4B524F7EBD}" type="parTrans" cxnId="{DF4B5CBC-9115-495F-BD7A-E6BB92E6DCA1}">
      <dgm:prSet/>
      <dgm:spPr/>
      <dgm:t>
        <a:bodyPr/>
        <a:lstStyle/>
        <a:p>
          <a:endParaRPr lang="es-CR"/>
        </a:p>
      </dgm:t>
    </dgm:pt>
    <dgm:pt modelId="{7D5723D1-08C1-4F04-8677-33ECB82F8057}" type="sibTrans" cxnId="{DF4B5CBC-9115-495F-BD7A-E6BB92E6DCA1}">
      <dgm:prSet/>
      <dgm:spPr/>
      <dgm:t>
        <a:bodyPr/>
        <a:lstStyle/>
        <a:p>
          <a:endParaRPr lang="es-CR"/>
        </a:p>
      </dgm:t>
    </dgm:pt>
    <dgm:pt modelId="{B4619F43-AFC9-4132-BBB5-175A6D0D7ED8}">
      <dgm:prSet phldrT="[Texto]"/>
      <dgm:spPr/>
      <dgm:t>
        <a:bodyPr/>
        <a:lstStyle/>
        <a:p>
          <a:r>
            <a:rPr lang="es-CR" dirty="0"/>
            <a:t>DESCAPITALIZACIÓN POR PÉRDIDAS PROVOCADAS POR DESASTRES</a:t>
          </a:r>
        </a:p>
      </dgm:t>
    </dgm:pt>
    <dgm:pt modelId="{D5424095-C071-456B-A41A-236941C65478}" type="parTrans" cxnId="{3E364AC2-DF72-4450-8CDF-07C7AF109836}">
      <dgm:prSet/>
      <dgm:spPr/>
      <dgm:t>
        <a:bodyPr/>
        <a:lstStyle/>
        <a:p>
          <a:endParaRPr lang="es-CR"/>
        </a:p>
      </dgm:t>
    </dgm:pt>
    <dgm:pt modelId="{246BB065-D23F-4B57-8EFB-4298487402F4}" type="sibTrans" cxnId="{3E364AC2-DF72-4450-8CDF-07C7AF109836}">
      <dgm:prSet/>
      <dgm:spPr/>
      <dgm:t>
        <a:bodyPr/>
        <a:lstStyle/>
        <a:p>
          <a:endParaRPr lang="es-CR"/>
        </a:p>
      </dgm:t>
    </dgm:pt>
    <dgm:pt modelId="{9DEF22FA-401D-4098-8E9B-964F88387F80}" type="pres">
      <dgm:prSet presAssocID="{E4F99431-30BD-4B18-AFE9-E81DFD596127}" presName="linear" presStyleCnt="0">
        <dgm:presLayoutVars>
          <dgm:dir/>
          <dgm:resizeHandles val="exact"/>
        </dgm:presLayoutVars>
      </dgm:prSet>
      <dgm:spPr/>
    </dgm:pt>
    <dgm:pt modelId="{755285D3-8EDF-4075-9E79-9A7153C8A17F}" type="pres">
      <dgm:prSet presAssocID="{F026B61A-9913-4161-8427-2515DF885BEA}" presName="comp" presStyleCnt="0"/>
      <dgm:spPr/>
    </dgm:pt>
    <dgm:pt modelId="{7A705674-AFF7-4025-99B1-62A3F5817823}" type="pres">
      <dgm:prSet presAssocID="{F026B61A-9913-4161-8427-2515DF885BEA}" presName="box" presStyleLbl="node1" presStyleIdx="0" presStyleCnt="3" custLinFactNeighborY="-4211"/>
      <dgm:spPr/>
    </dgm:pt>
    <dgm:pt modelId="{30C39AEE-F7AB-4F3C-B07A-56D031F3FC13}" type="pres">
      <dgm:prSet presAssocID="{F026B61A-9913-4161-8427-2515DF885BEA}" presName="img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682BBC4F-1C25-41AC-8312-3E19ACB0EA9E}" type="pres">
      <dgm:prSet presAssocID="{F026B61A-9913-4161-8427-2515DF885BEA}" presName="text" presStyleLbl="node1" presStyleIdx="0" presStyleCnt="3">
        <dgm:presLayoutVars>
          <dgm:bulletEnabled val="1"/>
        </dgm:presLayoutVars>
      </dgm:prSet>
      <dgm:spPr/>
    </dgm:pt>
    <dgm:pt modelId="{0018B937-AFA7-4EA8-AFEC-90E6272860B5}" type="pres">
      <dgm:prSet presAssocID="{CA163D24-0B10-44F9-A372-BF0B4ABDAC38}" presName="spacer" presStyleCnt="0"/>
      <dgm:spPr/>
    </dgm:pt>
    <dgm:pt modelId="{AEDA1784-BF1E-4A66-B1B6-66E7EDEBA3C3}" type="pres">
      <dgm:prSet presAssocID="{1D09EA7C-DC1D-4D01-89E2-54382586F5A8}" presName="comp" presStyleCnt="0"/>
      <dgm:spPr/>
    </dgm:pt>
    <dgm:pt modelId="{65BC8147-BD77-4BA4-B513-18F652C768C8}" type="pres">
      <dgm:prSet presAssocID="{1D09EA7C-DC1D-4D01-89E2-54382586F5A8}" presName="box" presStyleLbl="node1" presStyleIdx="1" presStyleCnt="3"/>
      <dgm:spPr/>
    </dgm:pt>
    <dgm:pt modelId="{05F90FEA-5878-488E-8465-8A48DDBECC1C}" type="pres">
      <dgm:prSet presAssocID="{1D09EA7C-DC1D-4D01-89E2-54382586F5A8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4676B66B-AEF6-4B3C-8ADE-26E833AFEA52}" type="pres">
      <dgm:prSet presAssocID="{1D09EA7C-DC1D-4D01-89E2-54382586F5A8}" presName="text" presStyleLbl="node1" presStyleIdx="1" presStyleCnt="3">
        <dgm:presLayoutVars>
          <dgm:bulletEnabled val="1"/>
        </dgm:presLayoutVars>
      </dgm:prSet>
      <dgm:spPr/>
    </dgm:pt>
    <dgm:pt modelId="{736AB970-7FA2-4E15-A03B-DDD8DA046DA6}" type="pres">
      <dgm:prSet presAssocID="{B9E7A3B8-D658-450D-9E82-BC6FB69E7378}" presName="spacer" presStyleCnt="0"/>
      <dgm:spPr/>
    </dgm:pt>
    <dgm:pt modelId="{B5305754-5816-49D7-BE9E-ED63B7F39D99}" type="pres">
      <dgm:prSet presAssocID="{B1BC7612-1AC4-4B24-B7E3-02C92DB8395C}" presName="comp" presStyleCnt="0"/>
      <dgm:spPr/>
    </dgm:pt>
    <dgm:pt modelId="{003A8324-142C-4479-A20D-A85A2A67684F}" type="pres">
      <dgm:prSet presAssocID="{B1BC7612-1AC4-4B24-B7E3-02C92DB8395C}" presName="box" presStyleLbl="node1" presStyleIdx="2" presStyleCnt="3"/>
      <dgm:spPr/>
    </dgm:pt>
    <dgm:pt modelId="{1B03E95C-03D2-459F-9AEA-E8B6CFDF2F68}" type="pres">
      <dgm:prSet presAssocID="{B1BC7612-1AC4-4B24-B7E3-02C92DB8395C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7A31E927-74DC-4AE1-8D26-9CBA08543A2A}" type="pres">
      <dgm:prSet presAssocID="{B1BC7612-1AC4-4B24-B7E3-02C92DB8395C}" presName="text" presStyleLbl="node1" presStyleIdx="2" presStyleCnt="3">
        <dgm:presLayoutVars>
          <dgm:bulletEnabled val="1"/>
        </dgm:presLayoutVars>
      </dgm:prSet>
      <dgm:spPr/>
    </dgm:pt>
  </dgm:ptLst>
  <dgm:cxnLst>
    <dgm:cxn modelId="{A2357706-CC6C-4F75-A41C-59ACB563C49A}" type="presOf" srcId="{D754589F-BFA3-4097-843F-529F508D3BF6}" destId="{7A31E927-74DC-4AE1-8D26-9CBA08543A2A}" srcOrd="1" destOrd="3" presId="urn:microsoft.com/office/officeart/2005/8/layout/vList4#2"/>
    <dgm:cxn modelId="{1DAD260A-B7A9-42D9-9864-50D7CF49D056}" type="presOf" srcId="{DDB61962-99CB-4EC5-83DB-131CC75C3325}" destId="{4676B66B-AEF6-4B3C-8ADE-26E833AFEA52}" srcOrd="1" destOrd="3" presId="urn:microsoft.com/office/officeart/2005/8/layout/vList4#2"/>
    <dgm:cxn modelId="{822EFA0C-A094-4D8B-B1DC-81A7C26B89E1}" type="presOf" srcId="{D2AE4280-0329-43C1-95DE-12C20EF13238}" destId="{7A705674-AFF7-4025-99B1-62A3F5817823}" srcOrd="0" destOrd="2" presId="urn:microsoft.com/office/officeart/2005/8/layout/vList4#2"/>
    <dgm:cxn modelId="{FD273E0E-9BDC-4661-B622-0724CE88EEC9}" type="presOf" srcId="{D2AE4280-0329-43C1-95DE-12C20EF13238}" destId="{682BBC4F-1C25-41AC-8312-3E19ACB0EA9E}" srcOrd="1" destOrd="2" presId="urn:microsoft.com/office/officeart/2005/8/layout/vList4#2"/>
    <dgm:cxn modelId="{41336815-F8C4-43FC-88C8-BA8803AC95E8}" type="presOf" srcId="{F026B61A-9913-4161-8427-2515DF885BEA}" destId="{682BBC4F-1C25-41AC-8312-3E19ACB0EA9E}" srcOrd="1" destOrd="0" presId="urn:microsoft.com/office/officeart/2005/8/layout/vList4#2"/>
    <dgm:cxn modelId="{AE6E5920-2B00-4DF8-B14E-BAD6C630D735}" type="presOf" srcId="{C72753A4-20B5-4BE1-AFB5-918A6A73AE0E}" destId="{682BBC4F-1C25-41AC-8312-3E19ACB0EA9E}" srcOrd="1" destOrd="1" presId="urn:microsoft.com/office/officeart/2005/8/layout/vList4#2"/>
    <dgm:cxn modelId="{1240875E-6E65-477B-886A-1313ADC5B87C}" srcId="{F026B61A-9913-4161-8427-2515DF885BEA}" destId="{43BB93EA-8CBE-4A61-962D-DE5E61B6792A}" srcOrd="2" destOrd="0" parTransId="{7849E2A4-885A-41CB-AD1E-0CA4085AC600}" sibTransId="{F09170A0-2045-40A0-AAE0-1684A91E8C19}"/>
    <dgm:cxn modelId="{57A83845-E2AC-4D9D-B21A-8C22BA04C12D}" type="presOf" srcId="{1D09EA7C-DC1D-4D01-89E2-54382586F5A8}" destId="{65BC8147-BD77-4BA4-B513-18F652C768C8}" srcOrd="0" destOrd="0" presId="urn:microsoft.com/office/officeart/2005/8/layout/vList4#2"/>
    <dgm:cxn modelId="{E0C75666-47BD-4343-9373-17E7EF6B763A}" type="presOf" srcId="{E4F99431-30BD-4B18-AFE9-E81DFD596127}" destId="{9DEF22FA-401D-4098-8E9B-964F88387F80}" srcOrd="0" destOrd="0" presId="urn:microsoft.com/office/officeart/2005/8/layout/vList4#2"/>
    <dgm:cxn modelId="{CC6E0B49-27B0-4654-9D5E-7B035653089B}" srcId="{B1BC7612-1AC4-4B24-B7E3-02C92DB8395C}" destId="{D754589F-BFA3-4097-843F-529F508D3BF6}" srcOrd="2" destOrd="0" parTransId="{030BDC07-9E59-456A-895E-210823C679B3}" sibTransId="{F9F9EBD2-B4C8-4C4B-B549-9C912F438624}"/>
    <dgm:cxn modelId="{D967946E-792F-4AA2-8B12-E0376C04BB81}" srcId="{1D09EA7C-DC1D-4D01-89E2-54382586F5A8}" destId="{1C1465DE-3C8A-4073-A6CB-030BA3F8877B}" srcOrd="0" destOrd="0" parTransId="{302D1F02-ADB5-40F9-9953-654C244DBD24}" sibTransId="{613F337B-70E3-4447-8E01-78520C2F3F2B}"/>
    <dgm:cxn modelId="{1BF9C74E-8F3E-498E-A0D2-935E7325C490}" type="presOf" srcId="{6396D088-C950-4D0A-8BFC-967C84892DC0}" destId="{65BC8147-BD77-4BA4-B513-18F652C768C8}" srcOrd="0" destOrd="4" presId="urn:microsoft.com/office/officeart/2005/8/layout/vList4#2"/>
    <dgm:cxn modelId="{B52FD553-2178-43B5-A419-9118B4637EF5}" type="presOf" srcId="{43BB93EA-8CBE-4A61-962D-DE5E61B6792A}" destId="{682BBC4F-1C25-41AC-8312-3E19ACB0EA9E}" srcOrd="1" destOrd="3" presId="urn:microsoft.com/office/officeart/2005/8/layout/vList4#2"/>
    <dgm:cxn modelId="{BCC0AE54-A7DA-4FEE-925B-0F37888F2C34}" type="presOf" srcId="{1D09EA7C-DC1D-4D01-89E2-54382586F5A8}" destId="{4676B66B-AEF6-4B3C-8ADE-26E833AFEA52}" srcOrd="1" destOrd="0" presId="urn:microsoft.com/office/officeart/2005/8/layout/vList4#2"/>
    <dgm:cxn modelId="{4A153B76-8663-41E6-B45E-2CBA3D955C55}" type="presOf" srcId="{EB94F5C3-9571-4EFA-8E76-A503AA700D3B}" destId="{65BC8147-BD77-4BA4-B513-18F652C768C8}" srcOrd="0" destOrd="2" presId="urn:microsoft.com/office/officeart/2005/8/layout/vList4#2"/>
    <dgm:cxn modelId="{B0529D85-7734-4F9A-9117-C2F75E203F73}" type="presOf" srcId="{D754589F-BFA3-4097-843F-529F508D3BF6}" destId="{003A8324-142C-4479-A20D-A85A2A67684F}" srcOrd="0" destOrd="3" presId="urn:microsoft.com/office/officeart/2005/8/layout/vList4#2"/>
    <dgm:cxn modelId="{25BFBE86-6185-4269-8A06-1C4355FD75AA}" type="presOf" srcId="{B44800E2-0F31-44FF-AB15-022D974A59E3}" destId="{003A8324-142C-4479-A20D-A85A2A67684F}" srcOrd="0" destOrd="2" presId="urn:microsoft.com/office/officeart/2005/8/layout/vList4#2"/>
    <dgm:cxn modelId="{B884F98F-B500-42A5-A573-B9733488CACB}" type="presOf" srcId="{A672F5B0-2BC0-4106-8C83-2F4541C5DB8B}" destId="{7A31E927-74DC-4AE1-8D26-9CBA08543A2A}" srcOrd="1" destOrd="1" presId="urn:microsoft.com/office/officeart/2005/8/layout/vList4#2"/>
    <dgm:cxn modelId="{F959039A-0B88-4F2B-B9F1-A9C4AB035270}" srcId="{B1BC7612-1AC4-4B24-B7E3-02C92DB8395C}" destId="{A672F5B0-2BC0-4106-8C83-2F4541C5DB8B}" srcOrd="0" destOrd="0" parTransId="{3A3CEEF3-C98E-46D3-8E5D-167B72399831}" sibTransId="{9D906F7B-0CC9-4887-AD27-F3602A09C6C2}"/>
    <dgm:cxn modelId="{CE61989B-64B6-4CE6-9425-40315FBA4696}" type="presOf" srcId="{F026B61A-9913-4161-8427-2515DF885BEA}" destId="{7A705674-AFF7-4025-99B1-62A3F5817823}" srcOrd="0" destOrd="0" presId="urn:microsoft.com/office/officeart/2005/8/layout/vList4#2"/>
    <dgm:cxn modelId="{BC11A09F-55E4-49C1-B331-1E9C1EBB2DBC}" type="presOf" srcId="{EB94F5C3-9571-4EFA-8E76-A503AA700D3B}" destId="{4676B66B-AEF6-4B3C-8ADE-26E833AFEA52}" srcOrd="1" destOrd="2" presId="urn:microsoft.com/office/officeart/2005/8/layout/vList4#2"/>
    <dgm:cxn modelId="{00E229A0-A433-4C38-A293-176DC641EACB}" type="presOf" srcId="{B1BC7612-1AC4-4B24-B7E3-02C92DB8395C}" destId="{003A8324-142C-4479-A20D-A85A2A67684F}" srcOrd="0" destOrd="0" presId="urn:microsoft.com/office/officeart/2005/8/layout/vList4#2"/>
    <dgm:cxn modelId="{EE1BCCA4-3ABE-47B9-A391-E454BACB67FE}" srcId="{E4F99431-30BD-4B18-AFE9-E81DFD596127}" destId="{1D09EA7C-DC1D-4D01-89E2-54382586F5A8}" srcOrd="1" destOrd="0" parTransId="{7FA10397-AFD5-4DEB-B0D3-211D2D02BEC8}" sibTransId="{B9E7A3B8-D658-450D-9E82-BC6FB69E7378}"/>
    <dgm:cxn modelId="{318B88A6-58CD-4C7C-8264-7497D37CE443}" type="presOf" srcId="{B4619F43-AFC9-4132-BBB5-175A6D0D7ED8}" destId="{003A8324-142C-4479-A20D-A85A2A67684F}" srcOrd="0" destOrd="4" presId="urn:microsoft.com/office/officeart/2005/8/layout/vList4#2"/>
    <dgm:cxn modelId="{47909EA7-23E8-49DE-AF0E-AC552F035FE7}" srcId="{F026B61A-9913-4161-8427-2515DF885BEA}" destId="{D2AE4280-0329-43C1-95DE-12C20EF13238}" srcOrd="1" destOrd="0" parTransId="{4E899358-9D1E-4FE3-9460-5A69A06A75DA}" sibTransId="{C7F081DA-9C94-43FC-89BC-5D6A65BB0724}"/>
    <dgm:cxn modelId="{6A01C1A7-F4D6-41F5-9CB7-24A7445BC60F}" srcId="{1D09EA7C-DC1D-4D01-89E2-54382586F5A8}" destId="{DDB61962-99CB-4EC5-83DB-131CC75C3325}" srcOrd="2" destOrd="0" parTransId="{6F793425-C80F-401E-86A2-26DEE60D86DA}" sibTransId="{F43C99B3-24F1-4C93-89DB-EC1C09D64DDF}"/>
    <dgm:cxn modelId="{39EED7B3-2C94-48D7-A6AC-CE4E6730D737}" srcId="{F026B61A-9913-4161-8427-2515DF885BEA}" destId="{C72753A4-20B5-4BE1-AFB5-918A6A73AE0E}" srcOrd="0" destOrd="0" parTransId="{0D439466-EDAB-4993-9961-E16B188A86C8}" sibTransId="{807A4D25-8E51-4F98-9E59-0C3F62207C00}"/>
    <dgm:cxn modelId="{DF4B5CBC-9115-495F-BD7A-E6BB92E6DCA1}" srcId="{1D09EA7C-DC1D-4D01-89E2-54382586F5A8}" destId="{6396D088-C950-4D0A-8BFC-967C84892DC0}" srcOrd="3" destOrd="0" parTransId="{60299B70-6E19-4F9E-BF93-9A4B524F7EBD}" sibTransId="{7D5723D1-08C1-4F04-8677-33ECB82F8057}"/>
    <dgm:cxn modelId="{B28A75BC-8925-4346-8A3B-F6C0B7DA8381}" srcId="{1D09EA7C-DC1D-4D01-89E2-54382586F5A8}" destId="{EB94F5C3-9571-4EFA-8E76-A503AA700D3B}" srcOrd="1" destOrd="0" parTransId="{D03951D2-ADD1-499F-9C07-A35BD69C49FD}" sibTransId="{1E54BC84-6772-4136-B93B-0C91ACABA6E5}"/>
    <dgm:cxn modelId="{53A648C1-7964-49CA-86D5-AC6938D782A7}" type="presOf" srcId="{B1BC7612-1AC4-4B24-B7E3-02C92DB8395C}" destId="{7A31E927-74DC-4AE1-8D26-9CBA08543A2A}" srcOrd="1" destOrd="0" presId="urn:microsoft.com/office/officeart/2005/8/layout/vList4#2"/>
    <dgm:cxn modelId="{CCA453C1-9CA0-45EC-B8A5-A53C59B229B6}" type="presOf" srcId="{B44800E2-0F31-44FF-AB15-022D974A59E3}" destId="{7A31E927-74DC-4AE1-8D26-9CBA08543A2A}" srcOrd="1" destOrd="2" presId="urn:microsoft.com/office/officeart/2005/8/layout/vList4#2"/>
    <dgm:cxn modelId="{3E364AC2-DF72-4450-8CDF-07C7AF109836}" srcId="{B1BC7612-1AC4-4B24-B7E3-02C92DB8395C}" destId="{B4619F43-AFC9-4132-BBB5-175A6D0D7ED8}" srcOrd="3" destOrd="0" parTransId="{D5424095-C071-456B-A41A-236941C65478}" sibTransId="{246BB065-D23F-4B57-8EFB-4298487402F4}"/>
    <dgm:cxn modelId="{3E6065C4-4ABA-43E8-87F2-60B07193F0FC}" type="presOf" srcId="{A672F5B0-2BC0-4106-8C83-2F4541C5DB8B}" destId="{003A8324-142C-4479-A20D-A85A2A67684F}" srcOrd="0" destOrd="1" presId="urn:microsoft.com/office/officeart/2005/8/layout/vList4#2"/>
    <dgm:cxn modelId="{1C0BE1C5-9FD0-4E67-81D7-58DF694AAF95}" srcId="{E4F99431-30BD-4B18-AFE9-E81DFD596127}" destId="{B1BC7612-1AC4-4B24-B7E3-02C92DB8395C}" srcOrd="2" destOrd="0" parTransId="{828AB8FB-53AA-4091-A789-AACFE2DE87FB}" sibTransId="{BDA21D72-4A14-4CE3-8606-FEA373D8CE39}"/>
    <dgm:cxn modelId="{9DD0ACDC-54B1-4509-9F43-D9F62C1ED0CC}" type="presOf" srcId="{1C1465DE-3C8A-4073-A6CB-030BA3F8877B}" destId="{65BC8147-BD77-4BA4-B513-18F652C768C8}" srcOrd="0" destOrd="1" presId="urn:microsoft.com/office/officeart/2005/8/layout/vList4#2"/>
    <dgm:cxn modelId="{E3D3C1DF-F38D-4462-B08D-6003419A0173}" type="presOf" srcId="{6396D088-C950-4D0A-8BFC-967C84892DC0}" destId="{4676B66B-AEF6-4B3C-8ADE-26E833AFEA52}" srcOrd="1" destOrd="4" presId="urn:microsoft.com/office/officeart/2005/8/layout/vList4#2"/>
    <dgm:cxn modelId="{3D5C9DEA-3D92-46ED-B649-DA9A7D09D1E7}" type="presOf" srcId="{1C1465DE-3C8A-4073-A6CB-030BA3F8877B}" destId="{4676B66B-AEF6-4B3C-8ADE-26E833AFEA52}" srcOrd="1" destOrd="1" presId="urn:microsoft.com/office/officeart/2005/8/layout/vList4#2"/>
    <dgm:cxn modelId="{D5DA02EC-20CC-4202-9929-0738B813F0A2}" type="presOf" srcId="{DDB61962-99CB-4EC5-83DB-131CC75C3325}" destId="{65BC8147-BD77-4BA4-B513-18F652C768C8}" srcOrd="0" destOrd="3" presId="urn:microsoft.com/office/officeart/2005/8/layout/vList4#2"/>
    <dgm:cxn modelId="{4DCC42F3-FA96-4E03-9396-3A80B90CEBFB}" srcId="{E4F99431-30BD-4B18-AFE9-E81DFD596127}" destId="{F026B61A-9913-4161-8427-2515DF885BEA}" srcOrd="0" destOrd="0" parTransId="{5537FC64-1DEA-4682-A0EE-14A4F479F7C8}" sibTransId="{CA163D24-0B10-44F9-A372-BF0B4ABDAC38}"/>
    <dgm:cxn modelId="{F31E09F4-2E15-4BC9-95E9-8D5996E4521F}" type="presOf" srcId="{43BB93EA-8CBE-4A61-962D-DE5E61B6792A}" destId="{7A705674-AFF7-4025-99B1-62A3F5817823}" srcOrd="0" destOrd="3" presId="urn:microsoft.com/office/officeart/2005/8/layout/vList4#2"/>
    <dgm:cxn modelId="{9E71F0F5-FDE0-40D6-9FA3-4EFBAE131088}" srcId="{B1BC7612-1AC4-4B24-B7E3-02C92DB8395C}" destId="{B44800E2-0F31-44FF-AB15-022D974A59E3}" srcOrd="1" destOrd="0" parTransId="{D0AF3ABE-02DD-4EC7-88B2-9EA6A2FB70C8}" sibTransId="{9BE74F0C-FA21-493F-8D91-C4EC15551C43}"/>
    <dgm:cxn modelId="{424DDAF8-137F-4BA7-A488-DF7B1E4834BE}" type="presOf" srcId="{C72753A4-20B5-4BE1-AFB5-918A6A73AE0E}" destId="{7A705674-AFF7-4025-99B1-62A3F5817823}" srcOrd="0" destOrd="1" presId="urn:microsoft.com/office/officeart/2005/8/layout/vList4#2"/>
    <dgm:cxn modelId="{91C729FF-E25E-4258-8810-B0E98D240E89}" type="presOf" srcId="{B4619F43-AFC9-4132-BBB5-175A6D0D7ED8}" destId="{7A31E927-74DC-4AE1-8D26-9CBA08543A2A}" srcOrd="1" destOrd="4" presId="urn:microsoft.com/office/officeart/2005/8/layout/vList4#2"/>
    <dgm:cxn modelId="{BDA29D94-1E05-4877-BD23-BECD91AB49E0}" type="presParOf" srcId="{9DEF22FA-401D-4098-8E9B-964F88387F80}" destId="{755285D3-8EDF-4075-9E79-9A7153C8A17F}" srcOrd="0" destOrd="0" presId="urn:microsoft.com/office/officeart/2005/8/layout/vList4#2"/>
    <dgm:cxn modelId="{91A2DBA0-8047-4B7E-B1C7-B35DA6ECD994}" type="presParOf" srcId="{755285D3-8EDF-4075-9E79-9A7153C8A17F}" destId="{7A705674-AFF7-4025-99B1-62A3F5817823}" srcOrd="0" destOrd="0" presId="urn:microsoft.com/office/officeart/2005/8/layout/vList4#2"/>
    <dgm:cxn modelId="{6D0831A8-9591-4A16-8203-0E98B7BFDC3E}" type="presParOf" srcId="{755285D3-8EDF-4075-9E79-9A7153C8A17F}" destId="{30C39AEE-F7AB-4F3C-B07A-56D031F3FC13}" srcOrd="1" destOrd="0" presId="urn:microsoft.com/office/officeart/2005/8/layout/vList4#2"/>
    <dgm:cxn modelId="{EB38520A-D5C1-48E9-9D26-5C9364C04123}" type="presParOf" srcId="{755285D3-8EDF-4075-9E79-9A7153C8A17F}" destId="{682BBC4F-1C25-41AC-8312-3E19ACB0EA9E}" srcOrd="2" destOrd="0" presId="urn:microsoft.com/office/officeart/2005/8/layout/vList4#2"/>
    <dgm:cxn modelId="{39FDF96C-EF0B-4DA5-B51C-6DEC320153D8}" type="presParOf" srcId="{9DEF22FA-401D-4098-8E9B-964F88387F80}" destId="{0018B937-AFA7-4EA8-AFEC-90E6272860B5}" srcOrd="1" destOrd="0" presId="urn:microsoft.com/office/officeart/2005/8/layout/vList4#2"/>
    <dgm:cxn modelId="{7D10C9C3-B3C1-4F85-9FC8-68CD68EDCECF}" type="presParOf" srcId="{9DEF22FA-401D-4098-8E9B-964F88387F80}" destId="{AEDA1784-BF1E-4A66-B1B6-66E7EDEBA3C3}" srcOrd="2" destOrd="0" presId="urn:microsoft.com/office/officeart/2005/8/layout/vList4#2"/>
    <dgm:cxn modelId="{4BE372E8-A84A-4504-9DC4-E06CC309B056}" type="presParOf" srcId="{AEDA1784-BF1E-4A66-B1B6-66E7EDEBA3C3}" destId="{65BC8147-BD77-4BA4-B513-18F652C768C8}" srcOrd="0" destOrd="0" presId="urn:microsoft.com/office/officeart/2005/8/layout/vList4#2"/>
    <dgm:cxn modelId="{649A7C5A-D24E-4D78-B729-8285DB870A6B}" type="presParOf" srcId="{AEDA1784-BF1E-4A66-B1B6-66E7EDEBA3C3}" destId="{05F90FEA-5878-488E-8465-8A48DDBECC1C}" srcOrd="1" destOrd="0" presId="urn:microsoft.com/office/officeart/2005/8/layout/vList4#2"/>
    <dgm:cxn modelId="{E2E88442-55B4-45A2-84C9-41ADA0BD4881}" type="presParOf" srcId="{AEDA1784-BF1E-4A66-B1B6-66E7EDEBA3C3}" destId="{4676B66B-AEF6-4B3C-8ADE-26E833AFEA52}" srcOrd="2" destOrd="0" presId="urn:microsoft.com/office/officeart/2005/8/layout/vList4#2"/>
    <dgm:cxn modelId="{8AE00724-5A61-4F74-9A7A-D786BDE66CC7}" type="presParOf" srcId="{9DEF22FA-401D-4098-8E9B-964F88387F80}" destId="{736AB970-7FA2-4E15-A03B-DDD8DA046DA6}" srcOrd="3" destOrd="0" presId="urn:microsoft.com/office/officeart/2005/8/layout/vList4#2"/>
    <dgm:cxn modelId="{BD9047C6-3F75-4A71-9742-B480F39EAB6D}" type="presParOf" srcId="{9DEF22FA-401D-4098-8E9B-964F88387F80}" destId="{B5305754-5816-49D7-BE9E-ED63B7F39D99}" srcOrd="4" destOrd="0" presId="urn:microsoft.com/office/officeart/2005/8/layout/vList4#2"/>
    <dgm:cxn modelId="{09B52959-13F0-43E7-BDF6-4FE81F2E1533}" type="presParOf" srcId="{B5305754-5816-49D7-BE9E-ED63B7F39D99}" destId="{003A8324-142C-4479-A20D-A85A2A67684F}" srcOrd="0" destOrd="0" presId="urn:microsoft.com/office/officeart/2005/8/layout/vList4#2"/>
    <dgm:cxn modelId="{67B3E400-68C6-4385-BD04-D34419FADAAC}" type="presParOf" srcId="{B5305754-5816-49D7-BE9E-ED63B7F39D99}" destId="{1B03E95C-03D2-459F-9AEA-E8B6CFDF2F68}" srcOrd="1" destOrd="0" presId="urn:microsoft.com/office/officeart/2005/8/layout/vList4#2"/>
    <dgm:cxn modelId="{F80ED883-9D9E-49E9-AA63-01796FF02DDC}" type="presParOf" srcId="{B5305754-5816-49D7-BE9E-ED63B7F39D99}" destId="{7A31E927-74DC-4AE1-8D26-9CBA08543A2A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705674-AFF7-4025-99B1-62A3F5817823}">
      <dsp:nvSpPr>
        <dsp:cNvPr id="0" name=""/>
        <dsp:cNvSpPr/>
      </dsp:nvSpPr>
      <dsp:spPr>
        <a:xfrm>
          <a:off x="0" y="0"/>
          <a:ext cx="6431280" cy="111363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300" kern="1200" dirty="0"/>
            <a:t>REUBICACIÓN DE ACTIVIDADES AGRÍCOLAS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R" sz="1000" kern="1200" dirty="0"/>
            <a:t>CAMBIOS EN ÁREAS IDÓNEAS PARA CULTIVOS Y PARIENTES SILVESTRES (ADAPTABILIDAD)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R" sz="1000" kern="1200" dirty="0"/>
            <a:t>CAMBIOS EN LA DISTRIBUCIÓN, PRODUCTIVIDAD Y COMPOSICIÓN DE RECURSOS MARINOS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R" sz="1000" kern="1200" dirty="0"/>
            <a:t>REDUCCIÓN DE DIVERSIDAD DE CULTIVOS</a:t>
          </a:r>
        </a:p>
      </dsp:txBody>
      <dsp:txXfrm>
        <a:off x="1397619" y="0"/>
        <a:ext cx="5033660" cy="1113631"/>
      </dsp:txXfrm>
    </dsp:sp>
    <dsp:sp modelId="{30C39AEE-F7AB-4F3C-B07A-56D031F3FC13}">
      <dsp:nvSpPr>
        <dsp:cNvPr id="0" name=""/>
        <dsp:cNvSpPr/>
      </dsp:nvSpPr>
      <dsp:spPr>
        <a:xfrm>
          <a:off x="111363" y="111363"/>
          <a:ext cx="1286256" cy="89090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BC8147-BD77-4BA4-B513-18F652C768C8}">
      <dsp:nvSpPr>
        <dsp:cNvPr id="0" name=""/>
        <dsp:cNvSpPr/>
      </dsp:nvSpPr>
      <dsp:spPr>
        <a:xfrm>
          <a:off x="0" y="1224994"/>
          <a:ext cx="6431280" cy="111363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300" kern="1200" dirty="0"/>
            <a:t>RIESGOS SANITARIOS Y DE MERCADO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R" sz="1000" kern="1200" dirty="0"/>
            <a:t>CAMBIOS EN INCIDENCIA DE PLAGAS Y ENFERMEDADES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R" sz="1000" kern="1200" dirty="0"/>
            <a:t>CAMBIOS EN SALUD Y PRODUCTIVIDAD DE LOS BOSQUES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R" sz="1000" kern="1200" dirty="0"/>
            <a:t>VOLATILIDAD DE PRECIOS 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R" sz="1000" kern="1200" dirty="0"/>
            <a:t>MAYORES EXIGENCIAS DE MERCADOS (HUELLAS DE CARBONO E HÍDRICA)</a:t>
          </a:r>
        </a:p>
      </dsp:txBody>
      <dsp:txXfrm>
        <a:off x="1397619" y="1224994"/>
        <a:ext cx="5033660" cy="1113631"/>
      </dsp:txXfrm>
    </dsp:sp>
    <dsp:sp modelId="{05F90FEA-5878-488E-8465-8A48DDBECC1C}">
      <dsp:nvSpPr>
        <dsp:cNvPr id="0" name=""/>
        <dsp:cNvSpPr/>
      </dsp:nvSpPr>
      <dsp:spPr>
        <a:xfrm>
          <a:off x="111363" y="1336357"/>
          <a:ext cx="1286256" cy="89090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3A8324-142C-4479-A20D-A85A2A67684F}">
      <dsp:nvSpPr>
        <dsp:cNvPr id="0" name=""/>
        <dsp:cNvSpPr/>
      </dsp:nvSpPr>
      <dsp:spPr>
        <a:xfrm>
          <a:off x="0" y="2449988"/>
          <a:ext cx="6431280" cy="111363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300" kern="1200" dirty="0"/>
            <a:t>CAMBIOS EN RECURSOS PRODUCTIVOS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R" sz="1000" kern="1200" dirty="0"/>
            <a:t>CAMBIOS EN DISTRIBUCIÓN GEOGRÁFICA Y TEMPORAL DEL AGUA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R" sz="1000" kern="1200" dirty="0"/>
            <a:t>PÉRDIDA DE TIERRAS ARABLES POR ARIDEZ Y SALINIDAD ASOCIADA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R" sz="1000" kern="1200" dirty="0"/>
            <a:t>BIODIVERSIDAD DISMINUIDA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R" sz="1000" kern="1200" dirty="0"/>
            <a:t>DESCAPITALIZACIÓN POR PÉRDIDAS PROVOCADAS POR DESASTRES</a:t>
          </a:r>
        </a:p>
      </dsp:txBody>
      <dsp:txXfrm>
        <a:off x="1397619" y="2449988"/>
        <a:ext cx="5033660" cy="1113631"/>
      </dsp:txXfrm>
    </dsp:sp>
    <dsp:sp modelId="{1B03E95C-03D2-459F-9AEA-E8B6CFDF2F68}">
      <dsp:nvSpPr>
        <dsp:cNvPr id="0" name=""/>
        <dsp:cNvSpPr/>
      </dsp:nvSpPr>
      <dsp:spPr>
        <a:xfrm>
          <a:off x="111363" y="2561351"/>
          <a:ext cx="1286256" cy="89090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AF8173-ED19-4139-886A-6E2EF0B86BEF}" type="datetimeFigureOut">
              <a:rPr lang="en-US" smtClean="0"/>
              <a:t>3/7/2018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42564-9BF6-4F7E-905D-D239E8EEC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689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556C14-FF34-EA41-A858-1D712733D7A4}" type="datetimeFigureOut">
              <a:rPr lang="en-US" smtClean="0"/>
              <a:t>3/7/2018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00BF2F-C8A0-5940-85A5-D1EEC88BBE8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569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5216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PAGE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2965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PAGE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73174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PAGE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5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5943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58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78032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164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479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/>
          <a:srcRect l="22514" r="4714"/>
          <a:stretch/>
        </p:blipFill>
        <p:spPr>
          <a:xfrm>
            <a:off x="3328987" y="0"/>
            <a:ext cx="5514975" cy="5143500"/>
          </a:xfrm>
          <a:prstGeom prst="parallelogram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534" y="2221537"/>
            <a:ext cx="3687708" cy="868012"/>
          </a:xfrm>
        </p:spPr>
        <p:txBody>
          <a:bodyPr anchor="t">
            <a:normAutofit/>
          </a:bodyPr>
          <a:lstStyle>
            <a:lvl1pPr algn="l">
              <a:defRPr sz="2800" b="0"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34" y="248648"/>
            <a:ext cx="2114783" cy="1333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626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829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6229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630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118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9454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28756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684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CFblgrnLogo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1202" y="237454"/>
            <a:ext cx="2172798" cy="153714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89570" y="2110085"/>
            <a:ext cx="22893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Futura Medium" charset="0"/>
                <a:ea typeface="Futura Medium" charset="0"/>
                <a:cs typeface="Futura Medium" charset="0"/>
              </a:rPr>
              <a:t>175, Art center-daero</a:t>
            </a:r>
          </a:p>
          <a:p>
            <a:r>
              <a:rPr lang="en-US" dirty="0">
                <a:latin typeface="Futura Medium" charset="0"/>
                <a:ea typeface="Futura Medium" charset="0"/>
                <a:cs typeface="Futura Medium" charset="0"/>
              </a:rPr>
              <a:t>Yeonsu-gu,</a:t>
            </a:r>
            <a:r>
              <a:rPr lang="en-US" baseline="0" dirty="0">
                <a:latin typeface="Futura Medium" charset="0"/>
                <a:ea typeface="Futura Medium" charset="0"/>
                <a:cs typeface="Futura Medium" charset="0"/>
              </a:rPr>
              <a:t> Incheon 22004</a:t>
            </a:r>
          </a:p>
          <a:p>
            <a:r>
              <a:rPr lang="en-US" baseline="0" dirty="0">
                <a:latin typeface="Futura Medium" charset="0"/>
                <a:ea typeface="Futura Medium" charset="0"/>
                <a:cs typeface="Futura Medium" charset="0"/>
              </a:rPr>
              <a:t>Republic of Korea</a:t>
            </a:r>
          </a:p>
          <a:p>
            <a:r>
              <a:rPr lang="en-US" baseline="0" dirty="0">
                <a:latin typeface="Futura Medium" charset="0"/>
                <a:ea typeface="Futura Medium" charset="0"/>
                <a:cs typeface="Futura Medium" charset="0"/>
              </a:rPr>
              <a:t>greenclimate.com</a:t>
            </a:r>
            <a:endParaRPr lang="en-US" dirty="0">
              <a:latin typeface="Futura Medium" charset="0"/>
              <a:ea typeface="Futura Medium" charset="0"/>
              <a:cs typeface="Futura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8902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CF - PPT BG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705" b="25977"/>
          <a:stretch/>
        </p:blipFill>
        <p:spPr>
          <a:xfrm>
            <a:off x="0" y="-3514"/>
            <a:ext cx="9143999" cy="514701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067" y="1513362"/>
            <a:ext cx="3355866" cy="211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5911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947" cy="5143500"/>
          </a:xfrm>
          <a:prstGeom prst="rect">
            <a:avLst/>
          </a:prstGeom>
        </p:spPr>
      </p:pic>
      <p:pic>
        <p:nvPicPr>
          <p:cNvPr id="3" name="Picture 2" descr="GCFblgrnLogoRGB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837" y="477482"/>
            <a:ext cx="2277914" cy="1611503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 userDrawn="1"/>
        </p:nvSpPr>
        <p:spPr>
          <a:xfrm>
            <a:off x="1772575" y="1911998"/>
            <a:ext cx="7126608" cy="30190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</a:pPr>
            <a:endParaRPr lang="en-US" sz="1500" dirty="0">
              <a:solidFill>
                <a:prstClr val="black"/>
              </a:solidFill>
              <a:latin typeface="Corbel"/>
              <a:cs typeface="Corbel"/>
            </a:endParaRPr>
          </a:p>
        </p:txBody>
      </p:sp>
      <p:sp>
        <p:nvSpPr>
          <p:cNvPr id="16" name="Title 15"/>
          <p:cNvSpPr>
            <a:spLocks noGrp="1"/>
          </p:cNvSpPr>
          <p:nvPr>
            <p:ph type="title" hasCustomPrompt="1"/>
          </p:nvPr>
        </p:nvSpPr>
        <p:spPr>
          <a:xfrm>
            <a:off x="1496403" y="2073479"/>
            <a:ext cx="6240113" cy="994172"/>
          </a:xfrm>
          <a:prstGeom prst="rect">
            <a:avLst/>
          </a:prstGeom>
        </p:spPr>
        <p:txBody>
          <a:bodyPr/>
          <a:lstStyle>
            <a:lvl1pPr algn="l">
              <a:lnSpc>
                <a:spcPct val="90000"/>
              </a:lnSpc>
              <a:defRPr sz="2400" b="1"/>
            </a:lvl1pPr>
          </a:lstStyle>
          <a:p>
            <a:pPr algn="l">
              <a:lnSpc>
                <a:spcPct val="90000"/>
              </a:lnSpc>
            </a:pPr>
            <a:r>
              <a:rPr lang="en-US" sz="2700" b="1" dirty="0">
                <a:solidFill>
                  <a:prstClr val="black"/>
                </a:solidFill>
                <a:latin typeface="+mj-lt"/>
                <a:cs typeface="Corbel"/>
              </a:rPr>
              <a:t>Title of </a:t>
            </a:r>
            <a:r>
              <a:rPr lang="en-US" sz="3000" b="1" dirty="0">
                <a:solidFill>
                  <a:prstClr val="black"/>
                </a:solidFill>
                <a:latin typeface="+mj-lt"/>
                <a:cs typeface="Corbel"/>
              </a:rPr>
              <a:t>Presentation</a:t>
            </a:r>
            <a:endParaRPr lang="en-US" sz="2700" b="1" i="1" dirty="0">
              <a:solidFill>
                <a:prstClr val="black"/>
              </a:solidFill>
              <a:latin typeface="+mj-lt"/>
              <a:cs typeface="Corbel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1496403" y="3394747"/>
            <a:ext cx="6240113" cy="33361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FontTx/>
              <a:buNone/>
              <a:defRPr sz="2100" b="0" i="0" u="none">
                <a:solidFill>
                  <a:srgbClr val="246B52"/>
                </a:solidFill>
                <a:latin typeface="Corbel" charset="0"/>
                <a:ea typeface="Corbel" charset="0"/>
                <a:cs typeface="Corbel" charset="0"/>
              </a:defRPr>
            </a:lvl1pPr>
          </a:lstStyle>
          <a:p>
            <a:pPr marL="0" indent="0">
              <a:lnSpc>
                <a:spcPct val="80000"/>
              </a:lnSpc>
              <a:buNone/>
            </a:pPr>
            <a:r>
              <a:rPr lang="en-US" sz="2100" b="1" dirty="0">
                <a:solidFill>
                  <a:srgbClr val="246B52"/>
                </a:solidFill>
                <a:latin typeface="+mn-lt"/>
                <a:ea typeface="Corbel"/>
                <a:cs typeface="Corbel"/>
              </a:rPr>
              <a:t>Name of Presenter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1" hasCustomPrompt="1"/>
          </p:nvPr>
        </p:nvSpPr>
        <p:spPr>
          <a:xfrm>
            <a:off x="1496403" y="3870681"/>
            <a:ext cx="6240113" cy="685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FontTx/>
              <a:buNone/>
              <a:defRPr sz="1500">
                <a:solidFill>
                  <a:srgbClr val="246B52"/>
                </a:solidFill>
              </a:defRPr>
            </a:lvl1pPr>
          </a:lstStyle>
          <a:p>
            <a:pPr marL="0" indent="0">
              <a:lnSpc>
                <a:spcPct val="80000"/>
              </a:lnSpc>
              <a:buNone/>
            </a:pPr>
            <a:r>
              <a:rPr lang="en-US" sz="1500" dirty="0">
                <a:solidFill>
                  <a:srgbClr val="246B52"/>
                </a:solidFill>
                <a:latin typeface="+mn-lt"/>
                <a:ea typeface="Corbel"/>
                <a:cs typeface="Corbel"/>
              </a:rPr>
              <a:t>Event Name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1500" dirty="0">
                <a:solidFill>
                  <a:srgbClr val="246B52"/>
                </a:solidFill>
                <a:latin typeface="+mn-lt"/>
                <a:ea typeface="Corbel"/>
                <a:cs typeface="Corbel"/>
              </a:rPr>
              <a:t>Month Year | Location</a:t>
            </a:r>
          </a:p>
        </p:txBody>
      </p:sp>
    </p:spTree>
    <p:extLst>
      <p:ext uri="{BB962C8B-B14F-4D97-AF65-F5344CB8AC3E}">
        <p14:creationId xmlns:p14="http://schemas.microsoft.com/office/powerpoint/2010/main" val="1131627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71" b="1079"/>
          <a:stretch/>
        </p:blipFill>
        <p:spPr>
          <a:xfrm>
            <a:off x="0" y="1"/>
            <a:ext cx="9245600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0" y="3841848"/>
            <a:ext cx="1836079" cy="1158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123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83080" y="762238"/>
            <a:ext cx="6563995" cy="424974"/>
          </a:xfrm>
          <a:prstGeom prst="rect">
            <a:avLst/>
          </a:prstGeom>
        </p:spPr>
        <p:txBody>
          <a:bodyPr vert="horz"/>
          <a:lstStyle>
            <a:lvl1pPr algn="r">
              <a:defRPr sz="3000" b="1" i="0">
                <a:latin typeface="Corbel"/>
                <a:cs typeface="Corbel"/>
              </a:defRPr>
            </a:lvl1pPr>
          </a:lstStyle>
          <a:p>
            <a:r>
              <a:rPr lang="en-CA" dirty="0"/>
              <a:t>Title of Slide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22325" y="1595437"/>
            <a:ext cx="7524750" cy="2958704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100">
                <a:latin typeface="Corbel"/>
                <a:cs typeface="Corbel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914400" y="548640"/>
            <a:ext cx="685800" cy="685800"/>
          </a:xfrm>
          <a:prstGeom prst="rect">
            <a:avLst/>
          </a:prstGeom>
        </p:spPr>
        <p:txBody>
          <a:bodyPr vert="horz" wrap="none" lIns="68580" tIns="34290" rIns="68580" bIns="34290" rtlCol="0">
            <a:noAutofit/>
          </a:bodyPr>
          <a:lstStyle/>
          <a:p>
            <a:pPr algn="l">
              <a:lnSpc>
                <a:spcPct val="90000"/>
              </a:lnSpc>
            </a:pPr>
            <a:endParaRPr lang="en-US" sz="1500" dirty="0">
              <a:solidFill>
                <a:prstClr val="black"/>
              </a:solidFill>
              <a:latin typeface="Corbel"/>
              <a:cs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9293247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Li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22325" y="1595437"/>
            <a:ext cx="7524750" cy="2958704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24634F"/>
              </a:buClr>
              <a:buFont typeface="Arial"/>
              <a:buChar char="•"/>
              <a:defRPr sz="2100">
                <a:latin typeface="Corbel"/>
                <a:cs typeface="Corbel"/>
              </a:defRPr>
            </a:lvl1pPr>
          </a:lstStyle>
          <a:p>
            <a:pPr lvl="0"/>
            <a:r>
              <a:rPr lang="en-US" dirty="0"/>
              <a:t>Bulleted List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1783080" y="762238"/>
            <a:ext cx="6563995" cy="424974"/>
          </a:xfrm>
          <a:prstGeom prst="rect">
            <a:avLst/>
          </a:prstGeom>
        </p:spPr>
        <p:txBody>
          <a:bodyPr vert="horz"/>
          <a:lstStyle>
            <a:lvl1pPr algn="r">
              <a:defRPr sz="3000" b="1" i="0">
                <a:latin typeface="Corbel"/>
                <a:cs typeface="Corbel"/>
              </a:defRPr>
            </a:lvl1pPr>
          </a:lstStyle>
          <a:p>
            <a:r>
              <a:rPr lang="en-CA" dirty="0"/>
              <a:t>Title of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0669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ed Li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22325" y="1595437"/>
            <a:ext cx="7524750" cy="2958704"/>
          </a:xfrm>
          <a:prstGeom prst="rect">
            <a:avLst/>
          </a:prstGeom>
        </p:spPr>
        <p:txBody>
          <a:bodyPr vert="horz"/>
          <a:lstStyle>
            <a:lvl1pPr marL="385763" indent="-385763">
              <a:buClr>
                <a:srgbClr val="24634F"/>
              </a:buClr>
              <a:buFont typeface="+mj-lt"/>
              <a:buAutoNum type="arabicPeriod"/>
              <a:defRPr sz="2100">
                <a:latin typeface="Corbel"/>
                <a:cs typeface="Corbel"/>
              </a:defRPr>
            </a:lvl1pPr>
          </a:lstStyle>
          <a:p>
            <a:pPr lvl="0"/>
            <a:r>
              <a:rPr lang="en-US" dirty="0"/>
              <a:t>Numbered List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1783080" y="762238"/>
            <a:ext cx="6563995" cy="424974"/>
          </a:xfrm>
          <a:prstGeom prst="rect">
            <a:avLst/>
          </a:prstGeom>
        </p:spPr>
        <p:txBody>
          <a:bodyPr vert="horz"/>
          <a:lstStyle>
            <a:lvl1pPr algn="r">
              <a:defRPr sz="3000" b="1" i="0">
                <a:latin typeface="Corbel"/>
                <a:cs typeface="Corbel"/>
              </a:defRPr>
            </a:lvl1pPr>
          </a:lstStyle>
          <a:p>
            <a:r>
              <a:rPr lang="en-CA" dirty="0"/>
              <a:t>Title of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0486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95439"/>
            <a:ext cx="9144000" cy="3548062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>
                <a:latin typeface="Corbel"/>
                <a:cs typeface="Corbel"/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1783080" y="762238"/>
            <a:ext cx="6563995" cy="424974"/>
          </a:xfrm>
          <a:prstGeom prst="rect">
            <a:avLst/>
          </a:prstGeom>
        </p:spPr>
        <p:txBody>
          <a:bodyPr vert="horz"/>
          <a:lstStyle>
            <a:lvl1pPr algn="r">
              <a:defRPr sz="3000" b="1" i="0">
                <a:latin typeface="Corbel"/>
                <a:cs typeface="Corbel"/>
              </a:defRPr>
            </a:lvl1pPr>
          </a:lstStyle>
          <a:p>
            <a:r>
              <a:rPr lang="en-CA" dirty="0"/>
              <a:t>Title of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655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25129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967" y="-35712"/>
            <a:ext cx="9271936" cy="521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7919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967" y="-35712"/>
            <a:ext cx="9271936" cy="5214924"/>
          </a:xfrm>
          <a:prstGeom prst="rect">
            <a:avLst/>
          </a:prstGeom>
        </p:spPr>
      </p:pic>
      <p:pic>
        <p:nvPicPr>
          <p:cNvPr id="6" name="Picture 5" descr="GCFblgrnLogoRGB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8406" y="1882855"/>
            <a:ext cx="2686050" cy="190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51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850900"/>
          </a:xfrm>
          <a:prstGeom prst="rect">
            <a:avLst/>
          </a:prstGeom>
          <a:solidFill>
            <a:schemeClr val="tx1">
              <a:lumMod val="75000"/>
              <a:lumOff val="25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200" y="165100"/>
            <a:ext cx="520700" cy="520700"/>
          </a:xfrm>
          <a:prstGeom prst="rect">
            <a:avLst/>
          </a:prstGeom>
        </p:spPr>
      </p:pic>
      <p:sp>
        <p:nvSpPr>
          <p:cNvPr id="8" name="Manual Input 7"/>
          <p:cNvSpPr>
            <a:spLocks noChangeAspect="1"/>
          </p:cNvSpPr>
          <p:nvPr userDrawn="1"/>
        </p:nvSpPr>
        <p:spPr>
          <a:xfrm rot="5400000">
            <a:off x="1988821" y="-1366521"/>
            <a:ext cx="457200" cy="4434843"/>
          </a:xfrm>
          <a:prstGeom prst="flowChartManualInput">
            <a:avLst/>
          </a:prstGeom>
          <a:solidFill>
            <a:srgbClr val="0F5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sz="1600" dirty="0">
              <a:ea typeface="Corbel" charset="0"/>
              <a:cs typeface="Corbel" charset="0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90500" y="1333501"/>
            <a:ext cx="4622800" cy="3454399"/>
          </a:xfrm>
        </p:spPr>
        <p:txBody>
          <a:bodyPr anchor="ctr"/>
          <a:lstStyle>
            <a:lvl1pPr>
              <a:lnSpc>
                <a:spcPct val="100000"/>
              </a:lnSpc>
              <a:spcAft>
                <a:spcPts val="600"/>
              </a:spcAft>
              <a:buClr>
                <a:srgbClr val="317281"/>
              </a:buClr>
              <a:defRPr sz="2400">
                <a:latin typeface="+mn-lt"/>
                <a:ea typeface="Corbel" charset="0"/>
                <a:cs typeface="Corbel" charset="0"/>
              </a:defRPr>
            </a:lvl1pPr>
            <a:lvl2pPr marL="514350" indent="-171450">
              <a:lnSpc>
                <a:spcPct val="100000"/>
              </a:lnSpc>
              <a:spcAft>
                <a:spcPts val="600"/>
              </a:spcAft>
              <a:buClr>
                <a:srgbClr val="ADC756"/>
              </a:buClr>
              <a:buFont typeface="AppleSymbols" charset="0"/>
              <a:buChar char="⎼"/>
              <a:defRPr sz="2000">
                <a:latin typeface="+mn-lt"/>
                <a:ea typeface="Corbel" charset="0"/>
                <a:cs typeface="Corbel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4pPr>
            <a:lvl5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0" y="622299"/>
            <a:ext cx="3520440" cy="457201"/>
          </a:xfrm>
          <a:ln>
            <a:noFill/>
          </a:ln>
        </p:spPr>
        <p:txBody>
          <a:bodyPr anchor="ctr"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5003800" y="1333500"/>
            <a:ext cx="3848100" cy="3454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319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850900"/>
          </a:xfrm>
          <a:prstGeom prst="rect">
            <a:avLst/>
          </a:prstGeom>
          <a:solidFill>
            <a:schemeClr val="tx1">
              <a:lumMod val="75000"/>
              <a:lumOff val="25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Manual Input 6"/>
          <p:cNvSpPr>
            <a:spLocks noChangeAspect="1"/>
          </p:cNvSpPr>
          <p:nvPr userDrawn="1"/>
        </p:nvSpPr>
        <p:spPr>
          <a:xfrm rot="5400000">
            <a:off x="1988821" y="-1366521"/>
            <a:ext cx="457200" cy="4434843"/>
          </a:xfrm>
          <a:prstGeom prst="flowChartManualInput">
            <a:avLst/>
          </a:prstGeom>
          <a:solidFill>
            <a:srgbClr val="0F5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sz="1600" dirty="0">
              <a:ea typeface="Corbel" charset="0"/>
              <a:cs typeface="Corbel" charset="0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229100" y="1333500"/>
            <a:ext cx="4622800" cy="3454399"/>
          </a:xfrm>
        </p:spPr>
        <p:txBody>
          <a:bodyPr anchor="ctr"/>
          <a:lstStyle>
            <a:lvl1pPr>
              <a:lnSpc>
                <a:spcPct val="100000"/>
              </a:lnSpc>
              <a:spcAft>
                <a:spcPts val="600"/>
              </a:spcAft>
              <a:buClr>
                <a:srgbClr val="317281"/>
              </a:buClr>
              <a:defRPr sz="2400">
                <a:latin typeface="+mn-lt"/>
                <a:ea typeface="Corbel" charset="0"/>
                <a:cs typeface="Corbel" charset="0"/>
              </a:defRPr>
            </a:lvl1pPr>
            <a:lvl2pPr marL="514350" indent="-171450">
              <a:lnSpc>
                <a:spcPct val="100000"/>
              </a:lnSpc>
              <a:spcAft>
                <a:spcPts val="600"/>
              </a:spcAft>
              <a:buClr>
                <a:srgbClr val="ADC756"/>
              </a:buClr>
              <a:buFont typeface="AppleSymbols" charset="0"/>
              <a:buChar char="⎼"/>
              <a:defRPr sz="2000">
                <a:latin typeface="+mn-lt"/>
                <a:ea typeface="Corbel" charset="0"/>
                <a:cs typeface="Corbel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4pPr>
            <a:lvl5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0" y="622299"/>
            <a:ext cx="3543300" cy="457201"/>
          </a:xfrm>
          <a:ln>
            <a:noFill/>
          </a:ln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190500" y="1333500"/>
            <a:ext cx="3848100" cy="34544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200" y="165100"/>
            <a:ext cx="520700" cy="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651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850900"/>
          </a:xfrm>
          <a:prstGeom prst="rect">
            <a:avLst/>
          </a:prstGeom>
          <a:solidFill>
            <a:schemeClr val="tx1">
              <a:lumMod val="75000"/>
              <a:lumOff val="25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229100" y="1333500"/>
            <a:ext cx="4622800" cy="3454399"/>
          </a:xfrm>
        </p:spPr>
        <p:txBody>
          <a:bodyPr anchor="ctr"/>
          <a:lstStyle>
            <a:lvl1pPr>
              <a:lnSpc>
                <a:spcPct val="100000"/>
              </a:lnSpc>
              <a:spcAft>
                <a:spcPts val="600"/>
              </a:spcAft>
              <a:buClr>
                <a:srgbClr val="317281"/>
              </a:buClr>
              <a:defRPr sz="2400">
                <a:latin typeface="+mn-lt"/>
                <a:ea typeface="Corbel" charset="0"/>
                <a:cs typeface="Corbel" charset="0"/>
              </a:defRPr>
            </a:lvl1pPr>
            <a:lvl2pPr marL="514350" indent="-171450">
              <a:lnSpc>
                <a:spcPct val="100000"/>
              </a:lnSpc>
              <a:spcAft>
                <a:spcPts val="600"/>
              </a:spcAft>
              <a:buClr>
                <a:srgbClr val="ADC756"/>
              </a:buClr>
              <a:buFont typeface="AppleSymbols" charset="0"/>
              <a:buChar char="⎼"/>
              <a:defRPr sz="2000">
                <a:latin typeface="+mn-lt"/>
                <a:ea typeface="Corbel" charset="0"/>
                <a:cs typeface="Corbel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4pPr>
            <a:lvl5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Manual Input 8"/>
          <p:cNvSpPr>
            <a:spLocks noChangeAspect="1"/>
          </p:cNvSpPr>
          <p:nvPr userDrawn="1"/>
        </p:nvSpPr>
        <p:spPr>
          <a:xfrm rot="5400000">
            <a:off x="1885950" y="-1263650"/>
            <a:ext cx="457200" cy="4229100"/>
          </a:xfrm>
          <a:prstGeom prst="flowChartManualInput">
            <a:avLst/>
          </a:prstGeom>
          <a:solidFill>
            <a:srgbClr val="ADC7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sz="1600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0" y="622299"/>
            <a:ext cx="3406140" cy="457201"/>
          </a:xfrm>
          <a:ln>
            <a:noFill/>
          </a:ln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190500" y="1333500"/>
            <a:ext cx="3848100" cy="34544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200" y="165100"/>
            <a:ext cx="520700" cy="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621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850900"/>
          </a:xfrm>
          <a:prstGeom prst="rect">
            <a:avLst/>
          </a:prstGeom>
          <a:solidFill>
            <a:schemeClr val="tx1">
              <a:lumMod val="75000"/>
              <a:lumOff val="25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200" y="165100"/>
            <a:ext cx="520700" cy="520700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90500" y="1333501"/>
            <a:ext cx="4622800" cy="3454399"/>
          </a:xfrm>
        </p:spPr>
        <p:txBody>
          <a:bodyPr anchor="ctr"/>
          <a:lstStyle>
            <a:lvl1pPr>
              <a:lnSpc>
                <a:spcPct val="100000"/>
              </a:lnSpc>
              <a:spcAft>
                <a:spcPts val="600"/>
              </a:spcAft>
              <a:buClr>
                <a:srgbClr val="317281"/>
              </a:buClr>
              <a:defRPr sz="2000">
                <a:latin typeface="+mn-lt"/>
                <a:ea typeface="Corbel" charset="0"/>
                <a:cs typeface="Corbel" charset="0"/>
              </a:defRPr>
            </a:lvl1pPr>
            <a:lvl2pPr marL="514350" indent="-171450">
              <a:lnSpc>
                <a:spcPct val="100000"/>
              </a:lnSpc>
              <a:spcAft>
                <a:spcPts val="600"/>
              </a:spcAft>
              <a:buClr>
                <a:srgbClr val="ADC756"/>
              </a:buClr>
              <a:buFont typeface="AppleSymbols" charset="0"/>
              <a:buChar char="⎼"/>
              <a:defRPr>
                <a:latin typeface="+mn-lt"/>
                <a:ea typeface="Corbel" charset="0"/>
                <a:cs typeface="Corbel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4pPr>
            <a:lvl5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5003800" y="1333500"/>
            <a:ext cx="3848100" cy="3454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54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1662" y="273844"/>
            <a:ext cx="6643687" cy="994172"/>
          </a:xfrm>
        </p:spPr>
        <p:txBody>
          <a:bodyPr/>
          <a:lstStyle>
            <a:lvl1pPr algn="r">
              <a:defRPr b="1">
                <a:latin typeface="Corbel" charset="0"/>
                <a:ea typeface="Corbel" charset="0"/>
                <a:cs typeface="Corbel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18103"/>
            <a:ext cx="7886700" cy="3282497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 sz="2400">
                <a:latin typeface="Corbel" charset="0"/>
                <a:ea typeface="Corbel" charset="0"/>
                <a:cs typeface="Corbel" charset="0"/>
              </a:defRPr>
            </a:lvl1pPr>
            <a:lvl2pPr>
              <a:defRPr>
                <a:latin typeface="Corbel" charset="0"/>
                <a:ea typeface="Corbel" charset="0"/>
                <a:cs typeface="Corbel" charset="0"/>
              </a:defRPr>
            </a:lvl2pPr>
            <a:lvl3pPr>
              <a:defRPr>
                <a:latin typeface="Corbel" charset="0"/>
                <a:ea typeface="Corbel" charset="0"/>
                <a:cs typeface="Corbel" charset="0"/>
              </a:defRPr>
            </a:lvl3pPr>
            <a:lvl4pPr>
              <a:defRPr>
                <a:latin typeface="Corbel" charset="0"/>
                <a:ea typeface="Corbel" charset="0"/>
                <a:cs typeface="Corbel" charset="0"/>
              </a:defRPr>
            </a:lvl4pPr>
            <a:lvl5pPr>
              <a:defRPr>
                <a:latin typeface="Corbel" charset="0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34" y="248648"/>
            <a:ext cx="1616071" cy="1019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945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89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71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10" Type="http://schemas.openxmlformats.org/officeDocument/2006/relationships/image" Target="../media/image8.emf"/><Relationship Id="rId4" Type="http://schemas.openxmlformats.org/officeDocument/2006/relationships/slideLayout" Target="../slideLayouts/slideLayout22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727EE-E4D6-524F-A54A-406997034C08}" type="datetimeFigureOut">
              <a:rPr lang="en-US" smtClean="0"/>
              <a:t>3/7/2018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34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5" r:id="rId2"/>
    <p:sldLayoutId id="2147483674" r:id="rId3"/>
    <p:sldLayoutId id="2147483678" r:id="rId4"/>
    <p:sldLayoutId id="2147483676" r:id="rId5"/>
    <p:sldLayoutId id="2147483677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  <p:sldLayoutId id="2147483673" r:id="rId17"/>
    <p:sldLayoutId id="2147483672" r:id="rId1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GCFlogoCMYKbrochCover.eps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016" y="279613"/>
            <a:ext cx="1210720" cy="832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528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</p:sldLayoutIdLst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fgallopin@gcfund.org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1496403" y="2073479"/>
            <a:ext cx="6990892" cy="994172"/>
          </a:xfrm>
        </p:spPr>
        <p:txBody>
          <a:bodyPr/>
          <a:lstStyle/>
          <a:p>
            <a:r>
              <a:rPr lang="es-ES" u="sng" dirty="0"/>
              <a:t>Alimentos - Agricultura: </a:t>
            </a:r>
            <a:r>
              <a:rPr lang="es-VE" dirty="0"/>
              <a:t>Impacto del cambio climático </a:t>
            </a:r>
            <a:r>
              <a:rPr lang="es-VE"/>
              <a:t>en Agricultura y Producción </a:t>
            </a:r>
            <a:r>
              <a:rPr lang="es-VE" dirty="0"/>
              <a:t>de alimentos</a:t>
            </a:r>
            <a:r>
              <a:rPr lang="es-ES" u="sng" dirty="0"/>
              <a:t> </a:t>
            </a:r>
            <a:br>
              <a:rPr lang="en-US" dirty="0"/>
            </a:br>
            <a:br>
              <a:rPr lang="en-US" sz="1600" dirty="0"/>
            </a:br>
            <a:r>
              <a:rPr lang="en-US" dirty="0" err="1"/>
              <a:t>Diálogo</a:t>
            </a:r>
            <a:r>
              <a:rPr lang="en-US" dirty="0"/>
              <a:t> </a:t>
            </a:r>
            <a:r>
              <a:rPr lang="en-US" dirty="0" err="1"/>
              <a:t>Estructurado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LAC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1496403" y="3627503"/>
            <a:ext cx="6240113" cy="333611"/>
          </a:xfrm>
        </p:spPr>
        <p:txBody>
          <a:bodyPr/>
          <a:lstStyle/>
          <a:p>
            <a:r>
              <a:rPr lang="en-US" b="1" dirty="0"/>
              <a:t>Federico Gallopin</a:t>
            </a:r>
          </a:p>
          <a:p>
            <a:r>
              <a:rPr lang="en-US" sz="1400" b="1" dirty="0"/>
              <a:t>Consultor </a:t>
            </a:r>
            <a:r>
              <a:rPr lang="en-US" sz="1400" b="1" dirty="0" err="1"/>
              <a:t>Agricoltura</a:t>
            </a:r>
            <a:r>
              <a:rPr lang="en-US" sz="1400" b="1" dirty="0"/>
              <a:t> y </a:t>
            </a:r>
            <a:r>
              <a:rPr lang="en-US" sz="1400" b="1" dirty="0" err="1"/>
              <a:t>Bioenergia</a:t>
            </a:r>
            <a:endParaRPr lang="en-US" sz="1400" b="1" dirty="0"/>
          </a:p>
          <a:p>
            <a:r>
              <a:rPr lang="en-US" sz="1400" b="1" dirty="0"/>
              <a:t>Ventana del Sector </a:t>
            </a:r>
            <a:r>
              <a:rPr lang="en-US" sz="1400" b="1" dirty="0" err="1"/>
              <a:t>Privado</a:t>
            </a:r>
            <a:r>
              <a:rPr lang="en-US" sz="1400" b="1" dirty="0"/>
              <a:t> del </a:t>
            </a:r>
            <a:r>
              <a:rPr lang="en-US" sz="1400" b="1" dirty="0" err="1"/>
              <a:t>Fondo</a:t>
            </a:r>
            <a:r>
              <a:rPr lang="en-US" sz="1400" b="1" dirty="0"/>
              <a:t> Verde para el </a:t>
            </a:r>
            <a:r>
              <a:rPr lang="en-US" sz="1400" b="1" dirty="0" err="1"/>
              <a:t>Clima</a:t>
            </a:r>
            <a:endParaRPr lang="en-US" sz="1400" b="1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1496403" y="4520966"/>
            <a:ext cx="6240113" cy="534278"/>
          </a:xfrm>
        </p:spPr>
        <p:txBody>
          <a:bodyPr/>
          <a:lstStyle/>
          <a:p>
            <a:r>
              <a:rPr lang="en-US" dirty="0"/>
              <a:t>Bogota, Colombia </a:t>
            </a:r>
          </a:p>
        </p:txBody>
      </p:sp>
    </p:spTree>
    <p:extLst>
      <p:ext uri="{BB962C8B-B14F-4D97-AF65-F5344CB8AC3E}">
        <p14:creationId xmlns:p14="http://schemas.microsoft.com/office/powerpoint/2010/main" val="15496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0" y="622299"/>
            <a:ext cx="4322618" cy="457201"/>
          </a:xfrm>
        </p:spPr>
        <p:txBody>
          <a:bodyPr/>
          <a:lstStyle/>
          <a:p>
            <a:pPr algn="l"/>
            <a:r>
              <a:rPr lang="en-US" dirty="0"/>
              <a:t>GCF </a:t>
            </a:r>
            <a:r>
              <a:rPr lang="en-US" dirty="0" err="1"/>
              <a:t>Áreas</a:t>
            </a:r>
            <a:r>
              <a:rPr lang="en-US" dirty="0"/>
              <a:t> de </a:t>
            </a:r>
            <a:r>
              <a:rPr lang="en-US" dirty="0" err="1"/>
              <a:t>Resultados</a:t>
            </a:r>
            <a:r>
              <a:rPr lang="en-US" dirty="0"/>
              <a:t> </a:t>
            </a:r>
            <a:r>
              <a:rPr lang="en-US" dirty="0" err="1"/>
              <a:t>Estratégicos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1900" y="1079500"/>
            <a:ext cx="5372100" cy="4032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Content Placeholder 8"/>
          <p:cNvSpPr txBox="1">
            <a:spLocks/>
          </p:cNvSpPr>
          <p:nvPr/>
        </p:nvSpPr>
        <p:spPr>
          <a:xfrm>
            <a:off x="34871" y="1150144"/>
            <a:ext cx="3702158" cy="21859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spcAft>
                <a:spcPts val="600"/>
              </a:spcAft>
              <a:buClr>
                <a:srgbClr val="31728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Corbel" charset="0"/>
                <a:cs typeface="Corbel" charset="0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600"/>
              </a:spcAft>
              <a:buClr>
                <a:srgbClr val="ADC756"/>
              </a:buClr>
              <a:buFont typeface="AppleSymbols" charset="0"/>
              <a:buChar char="⎼"/>
              <a:defRPr sz="2000" kern="1200">
                <a:solidFill>
                  <a:schemeClr val="tx1"/>
                </a:solidFill>
                <a:latin typeface="+mn-lt"/>
                <a:ea typeface="Corbel" charset="0"/>
                <a:cs typeface="Corbel" charset="0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Corbel" charset="0"/>
                <a:cs typeface="Corbel" charset="0"/>
              </a:defRPr>
            </a:lvl3pPr>
            <a:lvl4pPr marL="12001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Corbel" charset="0"/>
                <a:cs typeface="Corbel" charset="0"/>
              </a:defRPr>
            </a:lvl4pPr>
            <a:lvl5pPr marL="15430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Corbel" charset="0"/>
                <a:cs typeface="Corbel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Courier New" panose="02070309020205020404" pitchFamily="49" charset="0"/>
              <a:buChar char="o"/>
            </a:pPr>
            <a:r>
              <a:rPr lang="es-ES" sz="1700" dirty="0"/>
              <a:t>GCF tiene el mandato de invertir en el financiamiento de reducción de emisiones en ‘Forest and </a:t>
            </a:r>
            <a:r>
              <a:rPr lang="es-ES" sz="1700" dirty="0" err="1"/>
              <a:t>land</a:t>
            </a:r>
            <a:r>
              <a:rPr lang="es-ES" sz="1700" dirty="0"/>
              <a:t> use’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s-ES" sz="1700" dirty="0"/>
              <a:t>GCF tiene el mandato de invertir en el financiamiento de proyectos de </a:t>
            </a:r>
            <a:r>
              <a:rPr lang="es-ES" sz="1700" dirty="0" err="1"/>
              <a:t>adaptation</a:t>
            </a:r>
            <a:r>
              <a:rPr lang="es-ES" sz="1700" dirty="0"/>
              <a:t> en ‘</a:t>
            </a:r>
            <a:r>
              <a:rPr lang="es-ES" sz="1700" dirty="0" err="1"/>
              <a:t>Health</a:t>
            </a:r>
            <a:r>
              <a:rPr lang="es-ES" sz="1700" dirty="0"/>
              <a:t>, </a:t>
            </a:r>
            <a:r>
              <a:rPr lang="es-ES" sz="1700" b="1" dirty="0" err="1"/>
              <a:t>food</a:t>
            </a:r>
            <a:r>
              <a:rPr lang="es-ES" sz="1700" dirty="0"/>
              <a:t> and </a:t>
            </a:r>
            <a:r>
              <a:rPr lang="es-ES" sz="1700" dirty="0" err="1"/>
              <a:t>water</a:t>
            </a:r>
            <a:r>
              <a:rPr lang="es-ES" sz="1700" dirty="0"/>
              <a:t> </a:t>
            </a:r>
            <a:r>
              <a:rPr lang="es-ES" sz="1700" dirty="0" err="1"/>
              <a:t>security</a:t>
            </a:r>
            <a:r>
              <a:rPr lang="es-ES" sz="1700" dirty="0"/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1705041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90500" y="1333501"/>
            <a:ext cx="5486400" cy="3454399"/>
          </a:xfrm>
        </p:spPr>
        <p:txBody>
          <a:bodyPr>
            <a:noAutofit/>
          </a:bodyPr>
          <a:lstStyle/>
          <a:p>
            <a:pPr lvl="0">
              <a:buFont typeface="Courier New" panose="02070309020205020404" pitchFamily="49" charset="0"/>
              <a:buChar char="o"/>
            </a:pPr>
            <a:r>
              <a:rPr lang="es-ES" sz="1800" dirty="0"/>
              <a:t>Entendemos a nuestros clientes y tenemos conocimiento técnico y capital para apoyarlos</a:t>
            </a:r>
          </a:p>
          <a:p>
            <a:pPr lvl="0">
              <a:buFont typeface="Courier New" panose="02070309020205020404" pitchFamily="49" charset="0"/>
              <a:buChar char="o"/>
            </a:pPr>
            <a:r>
              <a:rPr lang="es-ES" sz="1800" dirty="0"/>
              <a:t>Multiplicamos nuestros recursos mediante la movilización de capital privado en apoyo a enfrentar el cambio climático</a:t>
            </a:r>
          </a:p>
          <a:p>
            <a:pPr lvl="0">
              <a:buFont typeface="Courier New" panose="02070309020205020404" pitchFamily="49" charset="0"/>
              <a:buChar char="o"/>
            </a:pPr>
            <a:r>
              <a:rPr lang="es-ES" sz="1800" dirty="0"/>
              <a:t>Proporcionamos el apoyo y la credibilidad a proyectos del sector privado en países en vías de desarrollo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-1" y="622299"/>
            <a:ext cx="4254285" cy="457201"/>
          </a:xfrm>
        </p:spPr>
        <p:txBody>
          <a:bodyPr/>
          <a:lstStyle/>
          <a:p>
            <a:pPr algn="l"/>
            <a:r>
              <a:rPr lang="en-US" dirty="0"/>
              <a:t>¿Por </a:t>
            </a:r>
            <a:r>
              <a:rPr lang="en-US" dirty="0" err="1"/>
              <a:t>qué</a:t>
            </a:r>
            <a:r>
              <a:rPr lang="en-US" dirty="0"/>
              <a:t> </a:t>
            </a:r>
            <a:r>
              <a:rPr lang="en-US" dirty="0" err="1"/>
              <a:t>trabajar</a:t>
            </a:r>
            <a:r>
              <a:rPr lang="en-US" dirty="0"/>
              <a:t> con PSF?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3728" y="1290320"/>
            <a:ext cx="3081511" cy="349758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554364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-1" y="622299"/>
            <a:ext cx="4254285" cy="457201"/>
          </a:xfrm>
        </p:spPr>
        <p:txBody>
          <a:bodyPr/>
          <a:lstStyle/>
          <a:p>
            <a:pPr algn="l"/>
            <a:r>
              <a:rPr lang="en-US" dirty="0"/>
              <a:t>GCF Financial Instruments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AE387E-C69E-422B-8F1B-9E95BDC79ACC}"/>
              </a:ext>
            </a:extLst>
          </p:cNvPr>
          <p:cNvSpPr/>
          <p:nvPr/>
        </p:nvSpPr>
        <p:spPr>
          <a:xfrm>
            <a:off x="234504" y="1276277"/>
            <a:ext cx="38429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510" lvl="1" indent="-257175" defTabSz="514350">
              <a:spcBef>
                <a:spcPts val="281"/>
              </a:spcBef>
              <a:spcAft>
                <a:spcPts val="450"/>
              </a:spcAft>
              <a:buClr>
                <a:srgbClr val="3A9489"/>
              </a:buClr>
              <a:buFont typeface="Wingdings" panose="05000000000000000000" pitchFamily="2" charset="2"/>
              <a:buChar char="§"/>
              <a:defRPr/>
            </a:pPr>
            <a:endParaRPr lang="es-ES" sz="2000" dirty="0">
              <a:solidFill>
                <a:sysClr val="windowText" lastClr="000000"/>
              </a:solidFill>
              <a:latin typeface="Corbel" panose="020B0503020204020204" pitchFamily="34" charset="0"/>
            </a:endParaRPr>
          </a:p>
          <a:p>
            <a:pPr marL="265510" lvl="1" indent="-257175" defTabSz="514350">
              <a:spcBef>
                <a:spcPts val="281"/>
              </a:spcBef>
              <a:spcAft>
                <a:spcPts val="450"/>
              </a:spcAft>
              <a:buClr>
                <a:srgbClr val="3A9489"/>
              </a:buClr>
              <a:buFont typeface="Wingdings" panose="05000000000000000000" pitchFamily="2" charset="2"/>
              <a:buChar char="§"/>
              <a:defRPr/>
            </a:pPr>
            <a:r>
              <a:rPr lang="es-ES" sz="2000" dirty="0">
                <a:solidFill>
                  <a:sysClr val="windowText" lastClr="000000"/>
                </a:solidFill>
                <a:latin typeface="Corbel" panose="020B0503020204020204" pitchFamily="34" charset="0"/>
              </a:rPr>
              <a:t>El GCF puede invertir a través de una variedad de instrumentos financieros, que incluyen </a:t>
            </a:r>
            <a:r>
              <a:rPr lang="es-ES" sz="2000" dirty="0" err="1">
                <a:solidFill>
                  <a:sysClr val="windowText" lastClr="000000"/>
                </a:solidFill>
                <a:latin typeface="Corbel" panose="020B0503020204020204" pitchFamily="34" charset="0"/>
              </a:rPr>
              <a:t>equity</a:t>
            </a:r>
            <a:r>
              <a:rPr lang="es-ES" sz="2000" dirty="0">
                <a:solidFill>
                  <a:sysClr val="windowText" lastClr="000000"/>
                </a:solidFill>
                <a:latin typeface="Corbel" panose="020B0503020204020204" pitchFamily="34" charset="0"/>
              </a:rPr>
              <a:t>, deuda, garantías y donaciones</a:t>
            </a:r>
            <a:endParaRPr lang="en-US" sz="2000" dirty="0">
              <a:solidFill>
                <a:sysClr val="windowText" lastClr="000000"/>
              </a:solidFill>
              <a:latin typeface="Corbel" panose="020B0503020204020204" pitchFamily="34" charset="0"/>
            </a:endParaRPr>
          </a:p>
          <a:p>
            <a:pPr marL="265510" lvl="1" indent="-257175" defTabSz="514350">
              <a:spcBef>
                <a:spcPts val="281"/>
              </a:spcBef>
              <a:spcAft>
                <a:spcPts val="450"/>
              </a:spcAft>
              <a:buClr>
                <a:srgbClr val="3A9489"/>
              </a:buClr>
              <a:buFont typeface="Wingdings" panose="05000000000000000000" pitchFamily="2" charset="2"/>
              <a:buChar char="§"/>
              <a:defRPr/>
            </a:pPr>
            <a:endParaRPr lang="en-US" sz="2000" dirty="0">
              <a:solidFill>
                <a:sysClr val="windowText" lastClr="000000"/>
              </a:solidFill>
              <a:latin typeface="Corbel" panose="020B0503020204020204" pitchFamily="34" charset="0"/>
            </a:endParaRPr>
          </a:p>
          <a:p>
            <a:pPr marL="265510" lvl="1" indent="-257175" defTabSz="514350">
              <a:spcBef>
                <a:spcPts val="281"/>
              </a:spcBef>
              <a:spcAft>
                <a:spcPts val="450"/>
              </a:spcAft>
              <a:buClr>
                <a:srgbClr val="3A9489"/>
              </a:buClr>
              <a:buFont typeface="Wingdings" panose="05000000000000000000" pitchFamily="2" charset="2"/>
              <a:buChar char="§"/>
              <a:defRPr/>
            </a:pPr>
            <a:r>
              <a:rPr lang="es-ES" sz="2000" dirty="0">
                <a:solidFill>
                  <a:sysClr val="windowText" lastClr="000000"/>
                </a:solidFill>
                <a:latin typeface="Corbel" panose="020B0503020204020204" pitchFamily="34" charset="0"/>
              </a:rPr>
              <a:t>Estos se pueden combinar en diferentes estructuras financieras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106CD43-F966-4D92-A8AE-97DFD79E9DF8}"/>
              </a:ext>
            </a:extLst>
          </p:cNvPr>
          <p:cNvGrpSpPr/>
          <p:nvPr/>
        </p:nvGrpSpPr>
        <p:grpSpPr>
          <a:xfrm>
            <a:off x="3790221" y="1658304"/>
            <a:ext cx="5544530" cy="2747605"/>
            <a:chOff x="851596" y="1505166"/>
            <a:chExt cx="7392706" cy="3663473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2A494050-BC93-4434-A59D-E6194927163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70397" y="3518477"/>
              <a:ext cx="1862951" cy="1650162"/>
              <a:chOff x="3825307" y="3664714"/>
              <a:chExt cx="3053288" cy="2704537"/>
            </a:xfrm>
          </p:grpSpPr>
          <p:sp>
            <p:nvSpPr>
              <p:cNvPr id="28" name="Freeform 88">
                <a:extLst>
                  <a:ext uri="{FF2B5EF4-FFF2-40B4-BE49-F238E27FC236}">
                    <a16:creationId xmlns:a16="http://schemas.microsoft.com/office/drawing/2014/main" id="{B07B92F0-A125-49CD-9A5E-E22F3FB73D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61113" y="3664714"/>
                <a:ext cx="2717482" cy="2704537"/>
              </a:xfrm>
              <a:custGeom>
                <a:avLst/>
                <a:gdLst>
                  <a:gd name="T0" fmla="*/ 379 w 386"/>
                  <a:gd name="T1" fmla="*/ 217 h 386"/>
                  <a:gd name="T2" fmla="*/ 359 w 386"/>
                  <a:gd name="T3" fmla="*/ 212 h 386"/>
                  <a:gd name="T4" fmla="*/ 351 w 386"/>
                  <a:gd name="T5" fmla="*/ 140 h 386"/>
                  <a:gd name="T6" fmla="*/ 369 w 386"/>
                  <a:gd name="T7" fmla="*/ 130 h 386"/>
                  <a:gd name="T8" fmla="*/ 373 w 386"/>
                  <a:gd name="T9" fmla="*/ 118 h 386"/>
                  <a:gd name="T10" fmla="*/ 353 w 386"/>
                  <a:gd name="T11" fmla="*/ 82 h 386"/>
                  <a:gd name="T12" fmla="*/ 341 w 386"/>
                  <a:gd name="T13" fmla="*/ 79 h 386"/>
                  <a:gd name="T14" fmla="*/ 322 w 386"/>
                  <a:gd name="T15" fmla="*/ 90 h 386"/>
                  <a:gd name="T16" fmla="*/ 266 w 386"/>
                  <a:gd name="T17" fmla="*/ 45 h 386"/>
                  <a:gd name="T18" fmla="*/ 272 w 386"/>
                  <a:gd name="T19" fmla="*/ 23 h 386"/>
                  <a:gd name="T20" fmla="*/ 266 w 386"/>
                  <a:gd name="T21" fmla="*/ 13 h 386"/>
                  <a:gd name="T22" fmla="*/ 227 w 386"/>
                  <a:gd name="T23" fmla="*/ 2 h 386"/>
                  <a:gd name="T24" fmla="*/ 217 w 386"/>
                  <a:gd name="T25" fmla="*/ 7 h 386"/>
                  <a:gd name="T26" fmla="*/ 210 w 386"/>
                  <a:gd name="T27" fmla="*/ 30 h 386"/>
                  <a:gd name="T28" fmla="*/ 140 w 386"/>
                  <a:gd name="T29" fmla="*/ 39 h 386"/>
                  <a:gd name="T30" fmla="*/ 128 w 386"/>
                  <a:gd name="T31" fmla="*/ 19 h 386"/>
                  <a:gd name="T32" fmla="*/ 123 w 386"/>
                  <a:gd name="T33" fmla="*/ 14 h 386"/>
                  <a:gd name="T34" fmla="*/ 117 w 386"/>
                  <a:gd name="T35" fmla="*/ 15 h 386"/>
                  <a:gd name="T36" fmla="*/ 81 w 386"/>
                  <a:gd name="T37" fmla="*/ 35 h 386"/>
                  <a:gd name="T38" fmla="*/ 78 w 386"/>
                  <a:gd name="T39" fmla="*/ 46 h 386"/>
                  <a:gd name="T40" fmla="*/ 89 w 386"/>
                  <a:gd name="T41" fmla="*/ 67 h 386"/>
                  <a:gd name="T42" fmla="*/ 47 w 386"/>
                  <a:gd name="T43" fmla="*/ 122 h 386"/>
                  <a:gd name="T44" fmla="*/ 23 w 386"/>
                  <a:gd name="T45" fmla="*/ 115 h 386"/>
                  <a:gd name="T46" fmla="*/ 13 w 386"/>
                  <a:gd name="T47" fmla="*/ 121 h 386"/>
                  <a:gd name="T48" fmla="*/ 2 w 386"/>
                  <a:gd name="T49" fmla="*/ 160 h 386"/>
                  <a:gd name="T50" fmla="*/ 7 w 386"/>
                  <a:gd name="T51" fmla="*/ 171 h 386"/>
                  <a:gd name="T52" fmla="*/ 31 w 386"/>
                  <a:gd name="T53" fmla="*/ 177 h 386"/>
                  <a:gd name="T54" fmla="*/ 38 w 386"/>
                  <a:gd name="T55" fmla="*/ 247 h 386"/>
                  <a:gd name="T56" fmla="*/ 18 w 386"/>
                  <a:gd name="T57" fmla="*/ 258 h 386"/>
                  <a:gd name="T58" fmla="*/ 14 w 386"/>
                  <a:gd name="T59" fmla="*/ 270 h 386"/>
                  <a:gd name="T60" fmla="*/ 34 w 386"/>
                  <a:gd name="T61" fmla="*/ 305 h 386"/>
                  <a:gd name="T62" fmla="*/ 39 w 386"/>
                  <a:gd name="T63" fmla="*/ 309 h 386"/>
                  <a:gd name="T64" fmla="*/ 46 w 386"/>
                  <a:gd name="T65" fmla="*/ 308 h 386"/>
                  <a:gd name="T66" fmla="*/ 66 w 386"/>
                  <a:gd name="T67" fmla="*/ 297 h 386"/>
                  <a:gd name="T68" fmla="*/ 120 w 386"/>
                  <a:gd name="T69" fmla="*/ 342 h 386"/>
                  <a:gd name="T70" fmla="*/ 114 w 386"/>
                  <a:gd name="T71" fmla="*/ 363 h 386"/>
                  <a:gd name="T72" fmla="*/ 120 w 386"/>
                  <a:gd name="T73" fmla="*/ 373 h 386"/>
                  <a:gd name="T74" fmla="*/ 159 w 386"/>
                  <a:gd name="T75" fmla="*/ 384 h 386"/>
                  <a:gd name="T76" fmla="*/ 170 w 386"/>
                  <a:gd name="T77" fmla="*/ 379 h 386"/>
                  <a:gd name="T78" fmla="*/ 176 w 386"/>
                  <a:gd name="T79" fmla="*/ 359 h 386"/>
                  <a:gd name="T80" fmla="*/ 246 w 386"/>
                  <a:gd name="T81" fmla="*/ 351 h 386"/>
                  <a:gd name="T82" fmla="*/ 257 w 386"/>
                  <a:gd name="T83" fmla="*/ 370 h 386"/>
                  <a:gd name="T84" fmla="*/ 268 w 386"/>
                  <a:gd name="T85" fmla="*/ 373 h 386"/>
                  <a:gd name="T86" fmla="*/ 304 w 386"/>
                  <a:gd name="T87" fmla="*/ 354 h 386"/>
                  <a:gd name="T88" fmla="*/ 308 w 386"/>
                  <a:gd name="T89" fmla="*/ 349 h 386"/>
                  <a:gd name="T90" fmla="*/ 307 w 386"/>
                  <a:gd name="T91" fmla="*/ 342 h 386"/>
                  <a:gd name="T92" fmla="*/ 297 w 386"/>
                  <a:gd name="T93" fmla="*/ 324 h 386"/>
                  <a:gd name="T94" fmla="*/ 343 w 386"/>
                  <a:gd name="T95" fmla="*/ 267 h 386"/>
                  <a:gd name="T96" fmla="*/ 363 w 386"/>
                  <a:gd name="T97" fmla="*/ 273 h 386"/>
                  <a:gd name="T98" fmla="*/ 373 w 386"/>
                  <a:gd name="T99" fmla="*/ 267 h 386"/>
                  <a:gd name="T100" fmla="*/ 384 w 386"/>
                  <a:gd name="T101" fmla="*/ 228 h 386"/>
                  <a:gd name="T102" fmla="*/ 379 w 386"/>
                  <a:gd name="T103" fmla="*/ 217 h 386"/>
                  <a:gd name="T104" fmla="*/ 280 w 386"/>
                  <a:gd name="T105" fmla="*/ 218 h 386"/>
                  <a:gd name="T106" fmla="*/ 168 w 386"/>
                  <a:gd name="T107" fmla="*/ 280 h 386"/>
                  <a:gd name="T108" fmla="*/ 107 w 386"/>
                  <a:gd name="T109" fmla="*/ 168 h 386"/>
                  <a:gd name="T110" fmla="*/ 218 w 386"/>
                  <a:gd name="T111" fmla="*/ 106 h 386"/>
                  <a:gd name="T112" fmla="*/ 280 w 386"/>
                  <a:gd name="T113" fmla="*/ 218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86" h="386">
                    <a:moveTo>
                      <a:pt x="379" y="217"/>
                    </a:moveTo>
                    <a:cubicBezTo>
                      <a:pt x="359" y="212"/>
                      <a:pt x="359" y="212"/>
                      <a:pt x="359" y="212"/>
                    </a:cubicBezTo>
                    <a:cubicBezTo>
                      <a:pt x="362" y="188"/>
                      <a:pt x="359" y="163"/>
                      <a:pt x="351" y="140"/>
                    </a:cubicBezTo>
                    <a:cubicBezTo>
                      <a:pt x="369" y="130"/>
                      <a:pt x="369" y="130"/>
                      <a:pt x="369" y="130"/>
                    </a:cubicBezTo>
                    <a:cubicBezTo>
                      <a:pt x="373" y="127"/>
                      <a:pt x="375" y="122"/>
                      <a:pt x="373" y="118"/>
                    </a:cubicBezTo>
                    <a:cubicBezTo>
                      <a:pt x="353" y="82"/>
                      <a:pt x="353" y="82"/>
                      <a:pt x="353" y="82"/>
                    </a:cubicBezTo>
                    <a:cubicBezTo>
                      <a:pt x="351" y="78"/>
                      <a:pt x="345" y="77"/>
                      <a:pt x="341" y="79"/>
                    </a:cubicBezTo>
                    <a:cubicBezTo>
                      <a:pt x="322" y="90"/>
                      <a:pt x="322" y="90"/>
                      <a:pt x="322" y="90"/>
                    </a:cubicBezTo>
                    <a:cubicBezTo>
                      <a:pt x="307" y="71"/>
                      <a:pt x="288" y="56"/>
                      <a:pt x="266" y="45"/>
                    </a:cubicBezTo>
                    <a:cubicBezTo>
                      <a:pt x="272" y="23"/>
                      <a:pt x="272" y="23"/>
                      <a:pt x="272" y="23"/>
                    </a:cubicBezTo>
                    <a:cubicBezTo>
                      <a:pt x="273" y="19"/>
                      <a:pt x="271" y="14"/>
                      <a:pt x="266" y="13"/>
                    </a:cubicBezTo>
                    <a:cubicBezTo>
                      <a:pt x="227" y="2"/>
                      <a:pt x="227" y="2"/>
                      <a:pt x="227" y="2"/>
                    </a:cubicBezTo>
                    <a:cubicBezTo>
                      <a:pt x="223" y="0"/>
                      <a:pt x="218" y="3"/>
                      <a:pt x="217" y="7"/>
                    </a:cubicBezTo>
                    <a:cubicBezTo>
                      <a:pt x="210" y="30"/>
                      <a:pt x="210" y="30"/>
                      <a:pt x="210" y="30"/>
                    </a:cubicBezTo>
                    <a:cubicBezTo>
                      <a:pt x="186" y="28"/>
                      <a:pt x="162" y="31"/>
                      <a:pt x="140" y="39"/>
                    </a:cubicBezTo>
                    <a:cubicBezTo>
                      <a:pt x="128" y="19"/>
                      <a:pt x="128" y="19"/>
                      <a:pt x="128" y="19"/>
                    </a:cubicBezTo>
                    <a:cubicBezTo>
                      <a:pt x="127" y="17"/>
                      <a:pt x="125" y="15"/>
                      <a:pt x="123" y="14"/>
                    </a:cubicBezTo>
                    <a:cubicBezTo>
                      <a:pt x="121" y="14"/>
                      <a:pt x="119" y="14"/>
                      <a:pt x="117" y="1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77" y="37"/>
                      <a:pt x="76" y="42"/>
                      <a:pt x="78" y="46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71" y="82"/>
                      <a:pt x="57" y="101"/>
                      <a:pt x="47" y="122"/>
                    </a:cubicBezTo>
                    <a:cubicBezTo>
                      <a:pt x="23" y="115"/>
                      <a:pt x="23" y="115"/>
                      <a:pt x="23" y="115"/>
                    </a:cubicBezTo>
                    <a:cubicBezTo>
                      <a:pt x="19" y="114"/>
                      <a:pt x="14" y="116"/>
                      <a:pt x="13" y="121"/>
                    </a:cubicBezTo>
                    <a:cubicBezTo>
                      <a:pt x="2" y="160"/>
                      <a:pt x="2" y="160"/>
                      <a:pt x="2" y="160"/>
                    </a:cubicBezTo>
                    <a:cubicBezTo>
                      <a:pt x="0" y="165"/>
                      <a:pt x="3" y="169"/>
                      <a:pt x="7" y="171"/>
                    </a:cubicBezTo>
                    <a:cubicBezTo>
                      <a:pt x="31" y="177"/>
                      <a:pt x="31" y="177"/>
                      <a:pt x="31" y="177"/>
                    </a:cubicBezTo>
                    <a:cubicBezTo>
                      <a:pt x="28" y="201"/>
                      <a:pt x="31" y="224"/>
                      <a:pt x="38" y="247"/>
                    </a:cubicBezTo>
                    <a:cubicBezTo>
                      <a:pt x="18" y="258"/>
                      <a:pt x="18" y="258"/>
                      <a:pt x="18" y="258"/>
                    </a:cubicBezTo>
                    <a:cubicBezTo>
                      <a:pt x="14" y="260"/>
                      <a:pt x="12" y="265"/>
                      <a:pt x="14" y="270"/>
                    </a:cubicBezTo>
                    <a:cubicBezTo>
                      <a:pt x="34" y="305"/>
                      <a:pt x="34" y="305"/>
                      <a:pt x="34" y="305"/>
                    </a:cubicBezTo>
                    <a:cubicBezTo>
                      <a:pt x="35" y="307"/>
                      <a:pt x="37" y="309"/>
                      <a:pt x="39" y="309"/>
                    </a:cubicBezTo>
                    <a:cubicBezTo>
                      <a:pt x="41" y="310"/>
                      <a:pt x="44" y="310"/>
                      <a:pt x="46" y="308"/>
                    </a:cubicBezTo>
                    <a:cubicBezTo>
                      <a:pt x="66" y="297"/>
                      <a:pt x="66" y="297"/>
                      <a:pt x="66" y="297"/>
                    </a:cubicBezTo>
                    <a:cubicBezTo>
                      <a:pt x="81" y="316"/>
                      <a:pt x="99" y="331"/>
                      <a:pt x="120" y="342"/>
                    </a:cubicBezTo>
                    <a:cubicBezTo>
                      <a:pt x="114" y="363"/>
                      <a:pt x="114" y="363"/>
                      <a:pt x="114" y="363"/>
                    </a:cubicBezTo>
                    <a:cubicBezTo>
                      <a:pt x="113" y="367"/>
                      <a:pt x="116" y="372"/>
                      <a:pt x="120" y="373"/>
                    </a:cubicBezTo>
                    <a:cubicBezTo>
                      <a:pt x="159" y="384"/>
                      <a:pt x="159" y="384"/>
                      <a:pt x="159" y="384"/>
                    </a:cubicBezTo>
                    <a:cubicBezTo>
                      <a:pt x="164" y="386"/>
                      <a:pt x="169" y="383"/>
                      <a:pt x="170" y="379"/>
                    </a:cubicBezTo>
                    <a:cubicBezTo>
                      <a:pt x="176" y="359"/>
                      <a:pt x="176" y="359"/>
                      <a:pt x="176" y="359"/>
                    </a:cubicBezTo>
                    <a:cubicBezTo>
                      <a:pt x="199" y="361"/>
                      <a:pt x="224" y="359"/>
                      <a:pt x="246" y="351"/>
                    </a:cubicBezTo>
                    <a:cubicBezTo>
                      <a:pt x="257" y="370"/>
                      <a:pt x="257" y="370"/>
                      <a:pt x="257" y="370"/>
                    </a:cubicBezTo>
                    <a:cubicBezTo>
                      <a:pt x="259" y="374"/>
                      <a:pt x="264" y="376"/>
                      <a:pt x="268" y="373"/>
                    </a:cubicBezTo>
                    <a:cubicBezTo>
                      <a:pt x="304" y="354"/>
                      <a:pt x="304" y="354"/>
                      <a:pt x="304" y="354"/>
                    </a:cubicBezTo>
                    <a:cubicBezTo>
                      <a:pt x="306" y="353"/>
                      <a:pt x="307" y="351"/>
                      <a:pt x="308" y="349"/>
                    </a:cubicBezTo>
                    <a:cubicBezTo>
                      <a:pt x="309" y="346"/>
                      <a:pt x="308" y="344"/>
                      <a:pt x="307" y="342"/>
                    </a:cubicBezTo>
                    <a:cubicBezTo>
                      <a:pt x="297" y="324"/>
                      <a:pt x="297" y="324"/>
                      <a:pt x="297" y="324"/>
                    </a:cubicBezTo>
                    <a:cubicBezTo>
                      <a:pt x="317" y="309"/>
                      <a:pt x="332" y="289"/>
                      <a:pt x="343" y="267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67" y="274"/>
                      <a:pt x="372" y="272"/>
                      <a:pt x="373" y="267"/>
                    </a:cubicBezTo>
                    <a:cubicBezTo>
                      <a:pt x="384" y="228"/>
                      <a:pt x="384" y="228"/>
                      <a:pt x="384" y="228"/>
                    </a:cubicBezTo>
                    <a:cubicBezTo>
                      <a:pt x="386" y="223"/>
                      <a:pt x="383" y="219"/>
                      <a:pt x="379" y="217"/>
                    </a:cubicBezTo>
                    <a:moveTo>
                      <a:pt x="280" y="218"/>
                    </a:moveTo>
                    <a:cubicBezTo>
                      <a:pt x="266" y="266"/>
                      <a:pt x="216" y="293"/>
                      <a:pt x="168" y="280"/>
                    </a:cubicBezTo>
                    <a:cubicBezTo>
                      <a:pt x="121" y="266"/>
                      <a:pt x="93" y="216"/>
                      <a:pt x="107" y="168"/>
                    </a:cubicBezTo>
                    <a:cubicBezTo>
                      <a:pt x="121" y="120"/>
                      <a:pt x="170" y="93"/>
                      <a:pt x="218" y="106"/>
                    </a:cubicBezTo>
                    <a:cubicBezTo>
                      <a:pt x="266" y="120"/>
                      <a:pt x="294" y="170"/>
                      <a:pt x="280" y="218"/>
                    </a:cubicBezTo>
                  </a:path>
                </a:pathLst>
              </a:custGeom>
              <a:solidFill>
                <a:srgbClr val="4AA9A7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vert="horz" wrap="square" lIns="51435" tIns="25718" rIns="51435" bIns="25718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en-US" sz="760" kern="0">
                  <a:solidFill>
                    <a:prstClr val="black"/>
                  </a:solidFill>
                  <a:latin typeface="Corbel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555A12C0-ECC4-475C-9DC1-5D316D5BEAB8}"/>
                  </a:ext>
                </a:extLst>
              </p:cNvPr>
              <p:cNvSpPr/>
              <p:nvPr/>
            </p:nvSpPr>
            <p:spPr>
              <a:xfrm>
                <a:off x="3825307" y="4004987"/>
                <a:ext cx="955208" cy="955208"/>
              </a:xfrm>
              <a:prstGeom prst="ellipse">
                <a:avLst/>
              </a:prstGeom>
              <a:solidFill>
                <a:srgbClr val="90CECD"/>
              </a:solidFill>
              <a:ln w="762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342900">
                  <a:defRPr/>
                </a:pPr>
                <a:r>
                  <a:rPr lang="en-US" sz="1575" kern="0" dirty="0">
                    <a:solidFill>
                      <a:prstClr val="white"/>
                    </a:solidFill>
                    <a:latin typeface="Corbel"/>
                    <a:ea typeface="Open Sans" panose="020B0606030504020204" pitchFamily="34" charset="0"/>
                    <a:cs typeface="Open Sans" panose="020B0606030504020204" pitchFamily="34" charset="0"/>
                  </a:rPr>
                  <a:t>4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2D1F0F4D-4520-4DF2-93A9-7CC58FF3C84B}"/>
                  </a:ext>
                </a:extLst>
              </p:cNvPr>
              <p:cNvSpPr/>
              <p:nvPr/>
            </p:nvSpPr>
            <p:spPr>
              <a:xfrm>
                <a:off x="3893905" y="4302850"/>
                <a:ext cx="854692" cy="5800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900">
                  <a:defRPr/>
                </a:pPr>
                <a:endParaRPr lang="en-US" sz="1125" b="1" kern="0" dirty="0">
                  <a:solidFill>
                    <a:prstClr val="white"/>
                  </a:solidFill>
                  <a:latin typeface="Corbel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547C3FD-10EE-49CB-A49A-4A4CA7068963}"/>
                </a:ext>
              </a:extLst>
            </p:cNvPr>
            <p:cNvGrpSpPr/>
            <p:nvPr/>
          </p:nvGrpSpPr>
          <p:grpSpPr>
            <a:xfrm>
              <a:off x="4599208" y="2532868"/>
              <a:ext cx="1816952" cy="1589890"/>
              <a:chOff x="6433073" y="2350576"/>
              <a:chExt cx="2422603" cy="2119853"/>
            </a:xfrm>
          </p:grpSpPr>
          <p:sp>
            <p:nvSpPr>
              <p:cNvPr id="25" name="Freeform 88">
                <a:extLst>
                  <a:ext uri="{FF2B5EF4-FFF2-40B4-BE49-F238E27FC236}">
                    <a16:creationId xmlns:a16="http://schemas.microsoft.com/office/drawing/2014/main" id="{82096E1B-8645-4D44-B7DE-3381BB795C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33073" y="2350576"/>
                <a:ext cx="2130000" cy="2119853"/>
              </a:xfrm>
              <a:custGeom>
                <a:avLst/>
                <a:gdLst>
                  <a:gd name="T0" fmla="*/ 379 w 386"/>
                  <a:gd name="T1" fmla="*/ 217 h 386"/>
                  <a:gd name="T2" fmla="*/ 359 w 386"/>
                  <a:gd name="T3" fmla="*/ 212 h 386"/>
                  <a:gd name="T4" fmla="*/ 351 w 386"/>
                  <a:gd name="T5" fmla="*/ 140 h 386"/>
                  <a:gd name="T6" fmla="*/ 369 w 386"/>
                  <a:gd name="T7" fmla="*/ 130 h 386"/>
                  <a:gd name="T8" fmla="*/ 373 w 386"/>
                  <a:gd name="T9" fmla="*/ 118 h 386"/>
                  <a:gd name="T10" fmla="*/ 353 w 386"/>
                  <a:gd name="T11" fmla="*/ 82 h 386"/>
                  <a:gd name="T12" fmla="*/ 341 w 386"/>
                  <a:gd name="T13" fmla="*/ 79 h 386"/>
                  <a:gd name="T14" fmla="*/ 322 w 386"/>
                  <a:gd name="T15" fmla="*/ 90 h 386"/>
                  <a:gd name="T16" fmla="*/ 266 w 386"/>
                  <a:gd name="T17" fmla="*/ 45 h 386"/>
                  <a:gd name="T18" fmla="*/ 272 w 386"/>
                  <a:gd name="T19" fmla="*/ 23 h 386"/>
                  <a:gd name="T20" fmla="*/ 266 w 386"/>
                  <a:gd name="T21" fmla="*/ 13 h 386"/>
                  <a:gd name="T22" fmla="*/ 227 w 386"/>
                  <a:gd name="T23" fmla="*/ 2 h 386"/>
                  <a:gd name="T24" fmla="*/ 217 w 386"/>
                  <a:gd name="T25" fmla="*/ 7 h 386"/>
                  <a:gd name="T26" fmla="*/ 210 w 386"/>
                  <a:gd name="T27" fmla="*/ 30 h 386"/>
                  <a:gd name="T28" fmla="*/ 140 w 386"/>
                  <a:gd name="T29" fmla="*/ 39 h 386"/>
                  <a:gd name="T30" fmla="*/ 128 w 386"/>
                  <a:gd name="T31" fmla="*/ 19 h 386"/>
                  <a:gd name="T32" fmla="*/ 123 w 386"/>
                  <a:gd name="T33" fmla="*/ 14 h 386"/>
                  <a:gd name="T34" fmla="*/ 117 w 386"/>
                  <a:gd name="T35" fmla="*/ 15 h 386"/>
                  <a:gd name="T36" fmla="*/ 81 w 386"/>
                  <a:gd name="T37" fmla="*/ 35 h 386"/>
                  <a:gd name="T38" fmla="*/ 78 w 386"/>
                  <a:gd name="T39" fmla="*/ 46 h 386"/>
                  <a:gd name="T40" fmla="*/ 89 w 386"/>
                  <a:gd name="T41" fmla="*/ 67 h 386"/>
                  <a:gd name="T42" fmla="*/ 47 w 386"/>
                  <a:gd name="T43" fmla="*/ 122 h 386"/>
                  <a:gd name="T44" fmla="*/ 23 w 386"/>
                  <a:gd name="T45" fmla="*/ 115 h 386"/>
                  <a:gd name="T46" fmla="*/ 13 w 386"/>
                  <a:gd name="T47" fmla="*/ 121 h 386"/>
                  <a:gd name="T48" fmla="*/ 2 w 386"/>
                  <a:gd name="T49" fmla="*/ 160 h 386"/>
                  <a:gd name="T50" fmla="*/ 7 w 386"/>
                  <a:gd name="T51" fmla="*/ 171 h 386"/>
                  <a:gd name="T52" fmla="*/ 31 w 386"/>
                  <a:gd name="T53" fmla="*/ 177 h 386"/>
                  <a:gd name="T54" fmla="*/ 38 w 386"/>
                  <a:gd name="T55" fmla="*/ 247 h 386"/>
                  <a:gd name="T56" fmla="*/ 18 w 386"/>
                  <a:gd name="T57" fmla="*/ 258 h 386"/>
                  <a:gd name="T58" fmla="*/ 14 w 386"/>
                  <a:gd name="T59" fmla="*/ 270 h 386"/>
                  <a:gd name="T60" fmla="*/ 34 w 386"/>
                  <a:gd name="T61" fmla="*/ 305 h 386"/>
                  <a:gd name="T62" fmla="*/ 39 w 386"/>
                  <a:gd name="T63" fmla="*/ 309 h 386"/>
                  <a:gd name="T64" fmla="*/ 46 w 386"/>
                  <a:gd name="T65" fmla="*/ 308 h 386"/>
                  <a:gd name="T66" fmla="*/ 66 w 386"/>
                  <a:gd name="T67" fmla="*/ 297 h 386"/>
                  <a:gd name="T68" fmla="*/ 120 w 386"/>
                  <a:gd name="T69" fmla="*/ 342 h 386"/>
                  <a:gd name="T70" fmla="*/ 114 w 386"/>
                  <a:gd name="T71" fmla="*/ 363 h 386"/>
                  <a:gd name="T72" fmla="*/ 120 w 386"/>
                  <a:gd name="T73" fmla="*/ 373 h 386"/>
                  <a:gd name="T74" fmla="*/ 159 w 386"/>
                  <a:gd name="T75" fmla="*/ 384 h 386"/>
                  <a:gd name="T76" fmla="*/ 170 w 386"/>
                  <a:gd name="T77" fmla="*/ 379 h 386"/>
                  <a:gd name="T78" fmla="*/ 176 w 386"/>
                  <a:gd name="T79" fmla="*/ 359 h 386"/>
                  <a:gd name="T80" fmla="*/ 246 w 386"/>
                  <a:gd name="T81" fmla="*/ 351 h 386"/>
                  <a:gd name="T82" fmla="*/ 257 w 386"/>
                  <a:gd name="T83" fmla="*/ 370 h 386"/>
                  <a:gd name="T84" fmla="*/ 268 w 386"/>
                  <a:gd name="T85" fmla="*/ 373 h 386"/>
                  <a:gd name="T86" fmla="*/ 304 w 386"/>
                  <a:gd name="T87" fmla="*/ 354 h 386"/>
                  <a:gd name="T88" fmla="*/ 308 w 386"/>
                  <a:gd name="T89" fmla="*/ 349 h 386"/>
                  <a:gd name="T90" fmla="*/ 307 w 386"/>
                  <a:gd name="T91" fmla="*/ 342 h 386"/>
                  <a:gd name="T92" fmla="*/ 297 w 386"/>
                  <a:gd name="T93" fmla="*/ 324 h 386"/>
                  <a:gd name="T94" fmla="*/ 343 w 386"/>
                  <a:gd name="T95" fmla="*/ 267 h 386"/>
                  <a:gd name="T96" fmla="*/ 363 w 386"/>
                  <a:gd name="T97" fmla="*/ 273 h 386"/>
                  <a:gd name="T98" fmla="*/ 373 w 386"/>
                  <a:gd name="T99" fmla="*/ 267 h 386"/>
                  <a:gd name="T100" fmla="*/ 384 w 386"/>
                  <a:gd name="T101" fmla="*/ 228 h 386"/>
                  <a:gd name="T102" fmla="*/ 379 w 386"/>
                  <a:gd name="T103" fmla="*/ 217 h 386"/>
                  <a:gd name="T104" fmla="*/ 280 w 386"/>
                  <a:gd name="T105" fmla="*/ 218 h 386"/>
                  <a:gd name="T106" fmla="*/ 168 w 386"/>
                  <a:gd name="T107" fmla="*/ 280 h 386"/>
                  <a:gd name="T108" fmla="*/ 107 w 386"/>
                  <a:gd name="T109" fmla="*/ 168 h 386"/>
                  <a:gd name="T110" fmla="*/ 218 w 386"/>
                  <a:gd name="T111" fmla="*/ 106 h 386"/>
                  <a:gd name="T112" fmla="*/ 280 w 386"/>
                  <a:gd name="T113" fmla="*/ 218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86" h="386">
                    <a:moveTo>
                      <a:pt x="379" y="217"/>
                    </a:moveTo>
                    <a:cubicBezTo>
                      <a:pt x="359" y="212"/>
                      <a:pt x="359" y="212"/>
                      <a:pt x="359" y="212"/>
                    </a:cubicBezTo>
                    <a:cubicBezTo>
                      <a:pt x="362" y="188"/>
                      <a:pt x="359" y="163"/>
                      <a:pt x="351" y="140"/>
                    </a:cubicBezTo>
                    <a:cubicBezTo>
                      <a:pt x="369" y="130"/>
                      <a:pt x="369" y="130"/>
                      <a:pt x="369" y="130"/>
                    </a:cubicBezTo>
                    <a:cubicBezTo>
                      <a:pt x="373" y="127"/>
                      <a:pt x="375" y="122"/>
                      <a:pt x="373" y="118"/>
                    </a:cubicBezTo>
                    <a:cubicBezTo>
                      <a:pt x="353" y="82"/>
                      <a:pt x="353" y="82"/>
                      <a:pt x="353" y="82"/>
                    </a:cubicBezTo>
                    <a:cubicBezTo>
                      <a:pt x="351" y="78"/>
                      <a:pt x="345" y="77"/>
                      <a:pt x="341" y="79"/>
                    </a:cubicBezTo>
                    <a:cubicBezTo>
                      <a:pt x="322" y="90"/>
                      <a:pt x="322" y="90"/>
                      <a:pt x="322" y="90"/>
                    </a:cubicBezTo>
                    <a:cubicBezTo>
                      <a:pt x="307" y="71"/>
                      <a:pt x="288" y="56"/>
                      <a:pt x="266" y="45"/>
                    </a:cubicBezTo>
                    <a:cubicBezTo>
                      <a:pt x="272" y="23"/>
                      <a:pt x="272" y="23"/>
                      <a:pt x="272" y="23"/>
                    </a:cubicBezTo>
                    <a:cubicBezTo>
                      <a:pt x="273" y="19"/>
                      <a:pt x="271" y="14"/>
                      <a:pt x="266" y="13"/>
                    </a:cubicBezTo>
                    <a:cubicBezTo>
                      <a:pt x="227" y="2"/>
                      <a:pt x="227" y="2"/>
                      <a:pt x="227" y="2"/>
                    </a:cubicBezTo>
                    <a:cubicBezTo>
                      <a:pt x="223" y="0"/>
                      <a:pt x="218" y="3"/>
                      <a:pt x="217" y="7"/>
                    </a:cubicBezTo>
                    <a:cubicBezTo>
                      <a:pt x="210" y="30"/>
                      <a:pt x="210" y="30"/>
                      <a:pt x="210" y="30"/>
                    </a:cubicBezTo>
                    <a:cubicBezTo>
                      <a:pt x="186" y="28"/>
                      <a:pt x="162" y="31"/>
                      <a:pt x="140" y="39"/>
                    </a:cubicBezTo>
                    <a:cubicBezTo>
                      <a:pt x="128" y="19"/>
                      <a:pt x="128" y="19"/>
                      <a:pt x="128" y="19"/>
                    </a:cubicBezTo>
                    <a:cubicBezTo>
                      <a:pt x="127" y="17"/>
                      <a:pt x="125" y="15"/>
                      <a:pt x="123" y="14"/>
                    </a:cubicBezTo>
                    <a:cubicBezTo>
                      <a:pt x="121" y="14"/>
                      <a:pt x="119" y="14"/>
                      <a:pt x="117" y="1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77" y="37"/>
                      <a:pt x="76" y="42"/>
                      <a:pt x="78" y="46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71" y="82"/>
                      <a:pt x="57" y="101"/>
                      <a:pt x="47" y="122"/>
                    </a:cubicBezTo>
                    <a:cubicBezTo>
                      <a:pt x="23" y="115"/>
                      <a:pt x="23" y="115"/>
                      <a:pt x="23" y="115"/>
                    </a:cubicBezTo>
                    <a:cubicBezTo>
                      <a:pt x="19" y="114"/>
                      <a:pt x="14" y="116"/>
                      <a:pt x="13" y="121"/>
                    </a:cubicBezTo>
                    <a:cubicBezTo>
                      <a:pt x="2" y="160"/>
                      <a:pt x="2" y="160"/>
                      <a:pt x="2" y="160"/>
                    </a:cubicBezTo>
                    <a:cubicBezTo>
                      <a:pt x="0" y="165"/>
                      <a:pt x="3" y="169"/>
                      <a:pt x="7" y="171"/>
                    </a:cubicBezTo>
                    <a:cubicBezTo>
                      <a:pt x="31" y="177"/>
                      <a:pt x="31" y="177"/>
                      <a:pt x="31" y="177"/>
                    </a:cubicBezTo>
                    <a:cubicBezTo>
                      <a:pt x="28" y="201"/>
                      <a:pt x="31" y="224"/>
                      <a:pt x="38" y="247"/>
                    </a:cubicBezTo>
                    <a:cubicBezTo>
                      <a:pt x="18" y="258"/>
                      <a:pt x="18" y="258"/>
                      <a:pt x="18" y="258"/>
                    </a:cubicBezTo>
                    <a:cubicBezTo>
                      <a:pt x="14" y="260"/>
                      <a:pt x="12" y="265"/>
                      <a:pt x="14" y="270"/>
                    </a:cubicBezTo>
                    <a:cubicBezTo>
                      <a:pt x="34" y="305"/>
                      <a:pt x="34" y="305"/>
                      <a:pt x="34" y="305"/>
                    </a:cubicBezTo>
                    <a:cubicBezTo>
                      <a:pt x="35" y="307"/>
                      <a:pt x="37" y="309"/>
                      <a:pt x="39" y="309"/>
                    </a:cubicBezTo>
                    <a:cubicBezTo>
                      <a:pt x="41" y="310"/>
                      <a:pt x="44" y="310"/>
                      <a:pt x="46" y="308"/>
                    </a:cubicBezTo>
                    <a:cubicBezTo>
                      <a:pt x="66" y="297"/>
                      <a:pt x="66" y="297"/>
                      <a:pt x="66" y="297"/>
                    </a:cubicBezTo>
                    <a:cubicBezTo>
                      <a:pt x="81" y="316"/>
                      <a:pt x="99" y="331"/>
                      <a:pt x="120" y="342"/>
                    </a:cubicBezTo>
                    <a:cubicBezTo>
                      <a:pt x="114" y="363"/>
                      <a:pt x="114" y="363"/>
                      <a:pt x="114" y="363"/>
                    </a:cubicBezTo>
                    <a:cubicBezTo>
                      <a:pt x="113" y="367"/>
                      <a:pt x="116" y="372"/>
                      <a:pt x="120" y="373"/>
                    </a:cubicBezTo>
                    <a:cubicBezTo>
                      <a:pt x="159" y="384"/>
                      <a:pt x="159" y="384"/>
                      <a:pt x="159" y="384"/>
                    </a:cubicBezTo>
                    <a:cubicBezTo>
                      <a:pt x="164" y="386"/>
                      <a:pt x="169" y="383"/>
                      <a:pt x="170" y="379"/>
                    </a:cubicBezTo>
                    <a:cubicBezTo>
                      <a:pt x="176" y="359"/>
                      <a:pt x="176" y="359"/>
                      <a:pt x="176" y="359"/>
                    </a:cubicBezTo>
                    <a:cubicBezTo>
                      <a:pt x="199" y="361"/>
                      <a:pt x="224" y="359"/>
                      <a:pt x="246" y="351"/>
                    </a:cubicBezTo>
                    <a:cubicBezTo>
                      <a:pt x="257" y="370"/>
                      <a:pt x="257" y="370"/>
                      <a:pt x="257" y="370"/>
                    </a:cubicBezTo>
                    <a:cubicBezTo>
                      <a:pt x="259" y="374"/>
                      <a:pt x="264" y="376"/>
                      <a:pt x="268" y="373"/>
                    </a:cubicBezTo>
                    <a:cubicBezTo>
                      <a:pt x="304" y="354"/>
                      <a:pt x="304" y="354"/>
                      <a:pt x="304" y="354"/>
                    </a:cubicBezTo>
                    <a:cubicBezTo>
                      <a:pt x="306" y="353"/>
                      <a:pt x="307" y="351"/>
                      <a:pt x="308" y="349"/>
                    </a:cubicBezTo>
                    <a:cubicBezTo>
                      <a:pt x="309" y="346"/>
                      <a:pt x="308" y="344"/>
                      <a:pt x="307" y="342"/>
                    </a:cubicBezTo>
                    <a:cubicBezTo>
                      <a:pt x="297" y="324"/>
                      <a:pt x="297" y="324"/>
                      <a:pt x="297" y="324"/>
                    </a:cubicBezTo>
                    <a:cubicBezTo>
                      <a:pt x="317" y="309"/>
                      <a:pt x="332" y="289"/>
                      <a:pt x="343" y="267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67" y="274"/>
                      <a:pt x="372" y="272"/>
                      <a:pt x="373" y="267"/>
                    </a:cubicBezTo>
                    <a:cubicBezTo>
                      <a:pt x="384" y="228"/>
                      <a:pt x="384" y="228"/>
                      <a:pt x="384" y="228"/>
                    </a:cubicBezTo>
                    <a:cubicBezTo>
                      <a:pt x="386" y="223"/>
                      <a:pt x="383" y="219"/>
                      <a:pt x="379" y="217"/>
                    </a:cubicBezTo>
                    <a:moveTo>
                      <a:pt x="280" y="218"/>
                    </a:moveTo>
                    <a:cubicBezTo>
                      <a:pt x="266" y="266"/>
                      <a:pt x="216" y="293"/>
                      <a:pt x="168" y="280"/>
                    </a:cubicBezTo>
                    <a:cubicBezTo>
                      <a:pt x="121" y="266"/>
                      <a:pt x="93" y="216"/>
                      <a:pt x="107" y="168"/>
                    </a:cubicBezTo>
                    <a:cubicBezTo>
                      <a:pt x="121" y="120"/>
                      <a:pt x="170" y="93"/>
                      <a:pt x="218" y="106"/>
                    </a:cubicBezTo>
                    <a:cubicBezTo>
                      <a:pt x="266" y="120"/>
                      <a:pt x="294" y="170"/>
                      <a:pt x="280" y="218"/>
                    </a:cubicBezTo>
                  </a:path>
                </a:pathLst>
              </a:custGeom>
              <a:solidFill>
                <a:srgbClr val="5FAEB2"/>
              </a:solidFill>
              <a:ln>
                <a:noFill/>
              </a:ln>
            </p:spPr>
            <p:txBody>
              <a:bodyPr vert="horz" wrap="square" lIns="51435" tIns="25718" rIns="51435" bIns="25718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en-US" sz="760" kern="0">
                  <a:solidFill>
                    <a:prstClr val="black"/>
                  </a:solidFill>
                  <a:latin typeface="Corbel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EAC46526-BDE0-4DB4-A192-0F8983A0BDDB}"/>
                  </a:ext>
                </a:extLst>
              </p:cNvPr>
              <p:cNvSpPr/>
              <p:nvPr/>
            </p:nvSpPr>
            <p:spPr>
              <a:xfrm>
                <a:off x="8106971" y="3439393"/>
                <a:ext cx="748705" cy="748705"/>
              </a:xfrm>
              <a:prstGeom prst="ellipse">
                <a:avLst/>
              </a:prstGeom>
              <a:solidFill>
                <a:srgbClr val="5FAEB2"/>
              </a:solidFill>
              <a:ln w="762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342900">
                  <a:defRPr/>
                </a:pPr>
                <a:r>
                  <a:rPr lang="en-US" sz="1575" kern="0" dirty="0">
                    <a:solidFill>
                      <a:prstClr val="white"/>
                    </a:solidFill>
                    <a:latin typeface="Corbel"/>
                    <a:ea typeface="Open Sans" panose="020B0606030504020204" pitchFamily="34" charset="0"/>
                    <a:cs typeface="Open Sans" panose="020B0606030504020204" pitchFamily="34" charset="0"/>
                  </a:rPr>
                  <a:t>3</a:t>
                </a: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6DA8FEEA-EB33-4534-A8E9-7A647CFAEC0F}"/>
                  </a:ext>
                </a:extLst>
              </p:cNvPr>
              <p:cNvSpPr/>
              <p:nvPr/>
            </p:nvSpPr>
            <p:spPr>
              <a:xfrm>
                <a:off x="8171503" y="3675194"/>
                <a:ext cx="659460" cy="3797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900">
                  <a:defRPr/>
                </a:pPr>
                <a:endParaRPr lang="en-US" sz="788" b="1" kern="0" dirty="0">
                  <a:solidFill>
                    <a:prstClr val="white"/>
                  </a:solidFill>
                  <a:latin typeface="Corbel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50FEF12-4851-4E66-93D7-B21B9E395E23}"/>
                </a:ext>
              </a:extLst>
            </p:cNvPr>
            <p:cNvGrpSpPr/>
            <p:nvPr/>
          </p:nvGrpSpPr>
          <p:grpSpPr>
            <a:xfrm>
              <a:off x="3070398" y="2129032"/>
              <a:ext cx="1517620" cy="1345795"/>
              <a:chOff x="4394658" y="1812122"/>
              <a:chExt cx="2023493" cy="1794393"/>
            </a:xfrm>
          </p:grpSpPr>
          <p:sp>
            <p:nvSpPr>
              <p:cNvPr id="22" name="Freeform 88">
                <a:extLst>
                  <a:ext uri="{FF2B5EF4-FFF2-40B4-BE49-F238E27FC236}">
                    <a16:creationId xmlns:a16="http://schemas.microsoft.com/office/drawing/2014/main" id="{889048C8-7022-406B-9CF1-BE338BACD4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15169" y="1812122"/>
                <a:ext cx="1802982" cy="1794393"/>
              </a:xfrm>
              <a:custGeom>
                <a:avLst/>
                <a:gdLst>
                  <a:gd name="T0" fmla="*/ 379 w 386"/>
                  <a:gd name="T1" fmla="*/ 217 h 386"/>
                  <a:gd name="T2" fmla="*/ 359 w 386"/>
                  <a:gd name="T3" fmla="*/ 212 h 386"/>
                  <a:gd name="T4" fmla="*/ 351 w 386"/>
                  <a:gd name="T5" fmla="*/ 140 h 386"/>
                  <a:gd name="T6" fmla="*/ 369 w 386"/>
                  <a:gd name="T7" fmla="*/ 130 h 386"/>
                  <a:gd name="T8" fmla="*/ 373 w 386"/>
                  <a:gd name="T9" fmla="*/ 118 h 386"/>
                  <a:gd name="T10" fmla="*/ 353 w 386"/>
                  <a:gd name="T11" fmla="*/ 82 h 386"/>
                  <a:gd name="T12" fmla="*/ 341 w 386"/>
                  <a:gd name="T13" fmla="*/ 79 h 386"/>
                  <a:gd name="T14" fmla="*/ 322 w 386"/>
                  <a:gd name="T15" fmla="*/ 90 h 386"/>
                  <a:gd name="T16" fmla="*/ 266 w 386"/>
                  <a:gd name="T17" fmla="*/ 45 h 386"/>
                  <a:gd name="T18" fmla="*/ 272 w 386"/>
                  <a:gd name="T19" fmla="*/ 23 h 386"/>
                  <a:gd name="T20" fmla="*/ 266 w 386"/>
                  <a:gd name="T21" fmla="*/ 13 h 386"/>
                  <a:gd name="T22" fmla="*/ 227 w 386"/>
                  <a:gd name="T23" fmla="*/ 2 h 386"/>
                  <a:gd name="T24" fmla="*/ 217 w 386"/>
                  <a:gd name="T25" fmla="*/ 7 h 386"/>
                  <a:gd name="T26" fmla="*/ 210 w 386"/>
                  <a:gd name="T27" fmla="*/ 30 h 386"/>
                  <a:gd name="T28" fmla="*/ 140 w 386"/>
                  <a:gd name="T29" fmla="*/ 39 h 386"/>
                  <a:gd name="T30" fmla="*/ 128 w 386"/>
                  <a:gd name="T31" fmla="*/ 19 h 386"/>
                  <a:gd name="T32" fmla="*/ 123 w 386"/>
                  <a:gd name="T33" fmla="*/ 14 h 386"/>
                  <a:gd name="T34" fmla="*/ 117 w 386"/>
                  <a:gd name="T35" fmla="*/ 15 h 386"/>
                  <a:gd name="T36" fmla="*/ 81 w 386"/>
                  <a:gd name="T37" fmla="*/ 35 h 386"/>
                  <a:gd name="T38" fmla="*/ 78 w 386"/>
                  <a:gd name="T39" fmla="*/ 46 h 386"/>
                  <a:gd name="T40" fmla="*/ 89 w 386"/>
                  <a:gd name="T41" fmla="*/ 67 h 386"/>
                  <a:gd name="T42" fmla="*/ 47 w 386"/>
                  <a:gd name="T43" fmla="*/ 122 h 386"/>
                  <a:gd name="T44" fmla="*/ 23 w 386"/>
                  <a:gd name="T45" fmla="*/ 115 h 386"/>
                  <a:gd name="T46" fmla="*/ 13 w 386"/>
                  <a:gd name="T47" fmla="*/ 121 h 386"/>
                  <a:gd name="T48" fmla="*/ 2 w 386"/>
                  <a:gd name="T49" fmla="*/ 160 h 386"/>
                  <a:gd name="T50" fmla="*/ 7 w 386"/>
                  <a:gd name="T51" fmla="*/ 171 h 386"/>
                  <a:gd name="T52" fmla="*/ 31 w 386"/>
                  <a:gd name="T53" fmla="*/ 177 h 386"/>
                  <a:gd name="T54" fmla="*/ 38 w 386"/>
                  <a:gd name="T55" fmla="*/ 247 h 386"/>
                  <a:gd name="T56" fmla="*/ 18 w 386"/>
                  <a:gd name="T57" fmla="*/ 258 h 386"/>
                  <a:gd name="T58" fmla="*/ 14 w 386"/>
                  <a:gd name="T59" fmla="*/ 270 h 386"/>
                  <a:gd name="T60" fmla="*/ 34 w 386"/>
                  <a:gd name="T61" fmla="*/ 305 h 386"/>
                  <a:gd name="T62" fmla="*/ 39 w 386"/>
                  <a:gd name="T63" fmla="*/ 309 h 386"/>
                  <a:gd name="T64" fmla="*/ 46 w 386"/>
                  <a:gd name="T65" fmla="*/ 308 h 386"/>
                  <a:gd name="T66" fmla="*/ 66 w 386"/>
                  <a:gd name="T67" fmla="*/ 297 h 386"/>
                  <a:gd name="T68" fmla="*/ 120 w 386"/>
                  <a:gd name="T69" fmla="*/ 342 h 386"/>
                  <a:gd name="T70" fmla="*/ 114 w 386"/>
                  <a:gd name="T71" fmla="*/ 363 h 386"/>
                  <a:gd name="T72" fmla="*/ 120 w 386"/>
                  <a:gd name="T73" fmla="*/ 373 h 386"/>
                  <a:gd name="T74" fmla="*/ 159 w 386"/>
                  <a:gd name="T75" fmla="*/ 384 h 386"/>
                  <a:gd name="T76" fmla="*/ 170 w 386"/>
                  <a:gd name="T77" fmla="*/ 379 h 386"/>
                  <a:gd name="T78" fmla="*/ 176 w 386"/>
                  <a:gd name="T79" fmla="*/ 359 h 386"/>
                  <a:gd name="T80" fmla="*/ 246 w 386"/>
                  <a:gd name="T81" fmla="*/ 351 h 386"/>
                  <a:gd name="T82" fmla="*/ 257 w 386"/>
                  <a:gd name="T83" fmla="*/ 370 h 386"/>
                  <a:gd name="T84" fmla="*/ 268 w 386"/>
                  <a:gd name="T85" fmla="*/ 373 h 386"/>
                  <a:gd name="T86" fmla="*/ 304 w 386"/>
                  <a:gd name="T87" fmla="*/ 354 h 386"/>
                  <a:gd name="T88" fmla="*/ 308 w 386"/>
                  <a:gd name="T89" fmla="*/ 349 h 386"/>
                  <a:gd name="T90" fmla="*/ 307 w 386"/>
                  <a:gd name="T91" fmla="*/ 342 h 386"/>
                  <a:gd name="T92" fmla="*/ 297 w 386"/>
                  <a:gd name="T93" fmla="*/ 324 h 386"/>
                  <a:gd name="T94" fmla="*/ 343 w 386"/>
                  <a:gd name="T95" fmla="*/ 267 h 386"/>
                  <a:gd name="T96" fmla="*/ 363 w 386"/>
                  <a:gd name="T97" fmla="*/ 273 h 386"/>
                  <a:gd name="T98" fmla="*/ 373 w 386"/>
                  <a:gd name="T99" fmla="*/ 267 h 386"/>
                  <a:gd name="T100" fmla="*/ 384 w 386"/>
                  <a:gd name="T101" fmla="*/ 228 h 386"/>
                  <a:gd name="T102" fmla="*/ 379 w 386"/>
                  <a:gd name="T103" fmla="*/ 217 h 386"/>
                  <a:gd name="T104" fmla="*/ 280 w 386"/>
                  <a:gd name="T105" fmla="*/ 218 h 386"/>
                  <a:gd name="T106" fmla="*/ 168 w 386"/>
                  <a:gd name="T107" fmla="*/ 280 h 386"/>
                  <a:gd name="T108" fmla="*/ 107 w 386"/>
                  <a:gd name="T109" fmla="*/ 168 h 386"/>
                  <a:gd name="T110" fmla="*/ 218 w 386"/>
                  <a:gd name="T111" fmla="*/ 106 h 386"/>
                  <a:gd name="T112" fmla="*/ 280 w 386"/>
                  <a:gd name="T113" fmla="*/ 218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86" h="386">
                    <a:moveTo>
                      <a:pt x="379" y="217"/>
                    </a:moveTo>
                    <a:cubicBezTo>
                      <a:pt x="359" y="212"/>
                      <a:pt x="359" y="212"/>
                      <a:pt x="359" y="212"/>
                    </a:cubicBezTo>
                    <a:cubicBezTo>
                      <a:pt x="362" y="188"/>
                      <a:pt x="359" y="163"/>
                      <a:pt x="351" y="140"/>
                    </a:cubicBezTo>
                    <a:cubicBezTo>
                      <a:pt x="369" y="130"/>
                      <a:pt x="369" y="130"/>
                      <a:pt x="369" y="130"/>
                    </a:cubicBezTo>
                    <a:cubicBezTo>
                      <a:pt x="373" y="127"/>
                      <a:pt x="375" y="122"/>
                      <a:pt x="373" y="118"/>
                    </a:cubicBezTo>
                    <a:cubicBezTo>
                      <a:pt x="353" y="82"/>
                      <a:pt x="353" y="82"/>
                      <a:pt x="353" y="82"/>
                    </a:cubicBezTo>
                    <a:cubicBezTo>
                      <a:pt x="351" y="78"/>
                      <a:pt x="345" y="77"/>
                      <a:pt x="341" y="79"/>
                    </a:cubicBezTo>
                    <a:cubicBezTo>
                      <a:pt x="322" y="90"/>
                      <a:pt x="322" y="90"/>
                      <a:pt x="322" y="90"/>
                    </a:cubicBezTo>
                    <a:cubicBezTo>
                      <a:pt x="307" y="71"/>
                      <a:pt x="288" y="56"/>
                      <a:pt x="266" y="45"/>
                    </a:cubicBezTo>
                    <a:cubicBezTo>
                      <a:pt x="272" y="23"/>
                      <a:pt x="272" y="23"/>
                      <a:pt x="272" y="23"/>
                    </a:cubicBezTo>
                    <a:cubicBezTo>
                      <a:pt x="273" y="19"/>
                      <a:pt x="271" y="14"/>
                      <a:pt x="266" y="13"/>
                    </a:cubicBezTo>
                    <a:cubicBezTo>
                      <a:pt x="227" y="2"/>
                      <a:pt x="227" y="2"/>
                      <a:pt x="227" y="2"/>
                    </a:cubicBezTo>
                    <a:cubicBezTo>
                      <a:pt x="223" y="0"/>
                      <a:pt x="218" y="3"/>
                      <a:pt x="217" y="7"/>
                    </a:cubicBezTo>
                    <a:cubicBezTo>
                      <a:pt x="210" y="30"/>
                      <a:pt x="210" y="30"/>
                      <a:pt x="210" y="30"/>
                    </a:cubicBezTo>
                    <a:cubicBezTo>
                      <a:pt x="186" y="28"/>
                      <a:pt x="162" y="31"/>
                      <a:pt x="140" y="39"/>
                    </a:cubicBezTo>
                    <a:cubicBezTo>
                      <a:pt x="128" y="19"/>
                      <a:pt x="128" y="19"/>
                      <a:pt x="128" y="19"/>
                    </a:cubicBezTo>
                    <a:cubicBezTo>
                      <a:pt x="127" y="17"/>
                      <a:pt x="125" y="15"/>
                      <a:pt x="123" y="14"/>
                    </a:cubicBezTo>
                    <a:cubicBezTo>
                      <a:pt x="121" y="14"/>
                      <a:pt x="119" y="14"/>
                      <a:pt x="117" y="1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77" y="37"/>
                      <a:pt x="76" y="42"/>
                      <a:pt x="78" y="46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71" y="82"/>
                      <a:pt x="57" y="101"/>
                      <a:pt x="47" y="122"/>
                    </a:cubicBezTo>
                    <a:cubicBezTo>
                      <a:pt x="23" y="115"/>
                      <a:pt x="23" y="115"/>
                      <a:pt x="23" y="115"/>
                    </a:cubicBezTo>
                    <a:cubicBezTo>
                      <a:pt x="19" y="114"/>
                      <a:pt x="14" y="116"/>
                      <a:pt x="13" y="121"/>
                    </a:cubicBezTo>
                    <a:cubicBezTo>
                      <a:pt x="2" y="160"/>
                      <a:pt x="2" y="160"/>
                      <a:pt x="2" y="160"/>
                    </a:cubicBezTo>
                    <a:cubicBezTo>
                      <a:pt x="0" y="165"/>
                      <a:pt x="3" y="169"/>
                      <a:pt x="7" y="171"/>
                    </a:cubicBezTo>
                    <a:cubicBezTo>
                      <a:pt x="31" y="177"/>
                      <a:pt x="31" y="177"/>
                      <a:pt x="31" y="177"/>
                    </a:cubicBezTo>
                    <a:cubicBezTo>
                      <a:pt x="28" y="201"/>
                      <a:pt x="31" y="224"/>
                      <a:pt x="38" y="247"/>
                    </a:cubicBezTo>
                    <a:cubicBezTo>
                      <a:pt x="18" y="258"/>
                      <a:pt x="18" y="258"/>
                      <a:pt x="18" y="258"/>
                    </a:cubicBezTo>
                    <a:cubicBezTo>
                      <a:pt x="14" y="260"/>
                      <a:pt x="12" y="265"/>
                      <a:pt x="14" y="270"/>
                    </a:cubicBezTo>
                    <a:cubicBezTo>
                      <a:pt x="34" y="305"/>
                      <a:pt x="34" y="305"/>
                      <a:pt x="34" y="305"/>
                    </a:cubicBezTo>
                    <a:cubicBezTo>
                      <a:pt x="35" y="307"/>
                      <a:pt x="37" y="309"/>
                      <a:pt x="39" y="309"/>
                    </a:cubicBezTo>
                    <a:cubicBezTo>
                      <a:pt x="41" y="310"/>
                      <a:pt x="44" y="310"/>
                      <a:pt x="46" y="308"/>
                    </a:cubicBezTo>
                    <a:cubicBezTo>
                      <a:pt x="66" y="297"/>
                      <a:pt x="66" y="297"/>
                      <a:pt x="66" y="297"/>
                    </a:cubicBezTo>
                    <a:cubicBezTo>
                      <a:pt x="81" y="316"/>
                      <a:pt x="99" y="331"/>
                      <a:pt x="120" y="342"/>
                    </a:cubicBezTo>
                    <a:cubicBezTo>
                      <a:pt x="114" y="363"/>
                      <a:pt x="114" y="363"/>
                      <a:pt x="114" y="363"/>
                    </a:cubicBezTo>
                    <a:cubicBezTo>
                      <a:pt x="113" y="367"/>
                      <a:pt x="116" y="372"/>
                      <a:pt x="120" y="373"/>
                    </a:cubicBezTo>
                    <a:cubicBezTo>
                      <a:pt x="159" y="384"/>
                      <a:pt x="159" y="384"/>
                      <a:pt x="159" y="384"/>
                    </a:cubicBezTo>
                    <a:cubicBezTo>
                      <a:pt x="164" y="386"/>
                      <a:pt x="169" y="383"/>
                      <a:pt x="170" y="379"/>
                    </a:cubicBezTo>
                    <a:cubicBezTo>
                      <a:pt x="176" y="359"/>
                      <a:pt x="176" y="359"/>
                      <a:pt x="176" y="359"/>
                    </a:cubicBezTo>
                    <a:cubicBezTo>
                      <a:pt x="199" y="361"/>
                      <a:pt x="224" y="359"/>
                      <a:pt x="246" y="351"/>
                    </a:cubicBezTo>
                    <a:cubicBezTo>
                      <a:pt x="257" y="370"/>
                      <a:pt x="257" y="370"/>
                      <a:pt x="257" y="370"/>
                    </a:cubicBezTo>
                    <a:cubicBezTo>
                      <a:pt x="259" y="374"/>
                      <a:pt x="264" y="376"/>
                      <a:pt x="268" y="373"/>
                    </a:cubicBezTo>
                    <a:cubicBezTo>
                      <a:pt x="304" y="354"/>
                      <a:pt x="304" y="354"/>
                      <a:pt x="304" y="354"/>
                    </a:cubicBezTo>
                    <a:cubicBezTo>
                      <a:pt x="306" y="353"/>
                      <a:pt x="307" y="351"/>
                      <a:pt x="308" y="349"/>
                    </a:cubicBezTo>
                    <a:cubicBezTo>
                      <a:pt x="309" y="346"/>
                      <a:pt x="308" y="344"/>
                      <a:pt x="307" y="342"/>
                    </a:cubicBezTo>
                    <a:cubicBezTo>
                      <a:pt x="297" y="324"/>
                      <a:pt x="297" y="324"/>
                      <a:pt x="297" y="324"/>
                    </a:cubicBezTo>
                    <a:cubicBezTo>
                      <a:pt x="317" y="309"/>
                      <a:pt x="332" y="289"/>
                      <a:pt x="343" y="267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67" y="274"/>
                      <a:pt x="372" y="272"/>
                      <a:pt x="373" y="267"/>
                    </a:cubicBezTo>
                    <a:cubicBezTo>
                      <a:pt x="384" y="228"/>
                      <a:pt x="384" y="228"/>
                      <a:pt x="384" y="228"/>
                    </a:cubicBezTo>
                    <a:cubicBezTo>
                      <a:pt x="386" y="223"/>
                      <a:pt x="383" y="219"/>
                      <a:pt x="379" y="217"/>
                    </a:cubicBezTo>
                    <a:moveTo>
                      <a:pt x="280" y="218"/>
                    </a:moveTo>
                    <a:cubicBezTo>
                      <a:pt x="266" y="266"/>
                      <a:pt x="216" y="293"/>
                      <a:pt x="168" y="280"/>
                    </a:cubicBezTo>
                    <a:cubicBezTo>
                      <a:pt x="121" y="266"/>
                      <a:pt x="93" y="216"/>
                      <a:pt x="107" y="168"/>
                    </a:cubicBezTo>
                    <a:cubicBezTo>
                      <a:pt x="121" y="120"/>
                      <a:pt x="170" y="93"/>
                      <a:pt x="218" y="106"/>
                    </a:cubicBezTo>
                    <a:cubicBezTo>
                      <a:pt x="266" y="120"/>
                      <a:pt x="294" y="170"/>
                      <a:pt x="280" y="218"/>
                    </a:cubicBezTo>
                  </a:path>
                </a:pathLst>
              </a:custGeom>
              <a:solidFill>
                <a:srgbClr val="0B5B6B"/>
              </a:solidFill>
              <a:ln>
                <a:noFill/>
              </a:ln>
            </p:spPr>
            <p:txBody>
              <a:bodyPr vert="horz" wrap="square" lIns="51435" tIns="25718" rIns="51435" bIns="25718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en-US" sz="760" kern="0">
                  <a:solidFill>
                    <a:prstClr val="black"/>
                  </a:solidFill>
                  <a:latin typeface="Corbel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836F665F-CB12-4DB5-BEB9-E92318419454}"/>
                  </a:ext>
                </a:extLst>
              </p:cNvPr>
              <p:cNvSpPr/>
              <p:nvPr/>
            </p:nvSpPr>
            <p:spPr>
              <a:xfrm>
                <a:off x="4394658" y="1978942"/>
                <a:ext cx="633757" cy="633757"/>
              </a:xfrm>
              <a:prstGeom prst="ellipse">
                <a:avLst/>
              </a:prstGeom>
              <a:solidFill>
                <a:srgbClr val="0B5B6B"/>
              </a:solidFill>
              <a:ln w="762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342900">
                  <a:defRPr/>
                </a:pPr>
                <a:r>
                  <a:rPr lang="en-US" sz="1575" kern="0" dirty="0">
                    <a:solidFill>
                      <a:prstClr val="white"/>
                    </a:solidFill>
                    <a:latin typeface="Corbel"/>
                    <a:ea typeface="Open Sans" panose="020B0606030504020204" pitchFamily="34" charset="0"/>
                    <a:cs typeface="Open Sans" panose="020B0606030504020204" pitchFamily="34" charset="0"/>
                  </a:rPr>
                  <a:t>2</a:t>
                </a: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46A3558B-49DB-4670-A3F0-7C598EF523A6}"/>
                  </a:ext>
                </a:extLst>
              </p:cNvPr>
              <p:cNvSpPr/>
              <p:nvPr/>
            </p:nvSpPr>
            <p:spPr>
              <a:xfrm>
                <a:off x="4394658" y="2172582"/>
                <a:ext cx="625182" cy="3797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900">
                  <a:defRPr/>
                </a:pPr>
                <a:endParaRPr lang="en-US" sz="788" b="1" kern="0" dirty="0">
                  <a:solidFill>
                    <a:prstClr val="white"/>
                  </a:solidFill>
                  <a:latin typeface="Corbel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07F6318-055E-47FF-9BBC-6B0223310647}"/>
                </a:ext>
              </a:extLst>
            </p:cNvPr>
            <p:cNvGrpSpPr/>
            <p:nvPr/>
          </p:nvGrpSpPr>
          <p:grpSpPr>
            <a:xfrm>
              <a:off x="5559842" y="1505166"/>
              <a:ext cx="1430906" cy="1224298"/>
              <a:chOff x="7713917" y="980303"/>
              <a:chExt cx="1907875" cy="1632396"/>
            </a:xfrm>
          </p:grpSpPr>
          <p:sp>
            <p:nvSpPr>
              <p:cNvPr id="19" name="Freeform 88">
                <a:extLst>
                  <a:ext uri="{FF2B5EF4-FFF2-40B4-BE49-F238E27FC236}">
                    <a16:creationId xmlns:a16="http://schemas.microsoft.com/office/drawing/2014/main" id="{04EDE5B6-BEB8-44D1-9F77-D27410FE52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13917" y="980303"/>
                <a:ext cx="1640209" cy="1632396"/>
              </a:xfrm>
              <a:custGeom>
                <a:avLst/>
                <a:gdLst>
                  <a:gd name="T0" fmla="*/ 379 w 386"/>
                  <a:gd name="T1" fmla="*/ 217 h 386"/>
                  <a:gd name="T2" fmla="*/ 359 w 386"/>
                  <a:gd name="T3" fmla="*/ 212 h 386"/>
                  <a:gd name="T4" fmla="*/ 351 w 386"/>
                  <a:gd name="T5" fmla="*/ 140 h 386"/>
                  <a:gd name="T6" fmla="*/ 369 w 386"/>
                  <a:gd name="T7" fmla="*/ 130 h 386"/>
                  <a:gd name="T8" fmla="*/ 373 w 386"/>
                  <a:gd name="T9" fmla="*/ 118 h 386"/>
                  <a:gd name="T10" fmla="*/ 353 w 386"/>
                  <a:gd name="T11" fmla="*/ 82 h 386"/>
                  <a:gd name="T12" fmla="*/ 341 w 386"/>
                  <a:gd name="T13" fmla="*/ 79 h 386"/>
                  <a:gd name="T14" fmla="*/ 322 w 386"/>
                  <a:gd name="T15" fmla="*/ 90 h 386"/>
                  <a:gd name="T16" fmla="*/ 266 w 386"/>
                  <a:gd name="T17" fmla="*/ 45 h 386"/>
                  <a:gd name="T18" fmla="*/ 272 w 386"/>
                  <a:gd name="T19" fmla="*/ 23 h 386"/>
                  <a:gd name="T20" fmla="*/ 266 w 386"/>
                  <a:gd name="T21" fmla="*/ 13 h 386"/>
                  <a:gd name="T22" fmla="*/ 227 w 386"/>
                  <a:gd name="T23" fmla="*/ 2 h 386"/>
                  <a:gd name="T24" fmla="*/ 217 w 386"/>
                  <a:gd name="T25" fmla="*/ 7 h 386"/>
                  <a:gd name="T26" fmla="*/ 210 w 386"/>
                  <a:gd name="T27" fmla="*/ 30 h 386"/>
                  <a:gd name="T28" fmla="*/ 140 w 386"/>
                  <a:gd name="T29" fmla="*/ 39 h 386"/>
                  <a:gd name="T30" fmla="*/ 128 w 386"/>
                  <a:gd name="T31" fmla="*/ 19 h 386"/>
                  <a:gd name="T32" fmla="*/ 123 w 386"/>
                  <a:gd name="T33" fmla="*/ 14 h 386"/>
                  <a:gd name="T34" fmla="*/ 117 w 386"/>
                  <a:gd name="T35" fmla="*/ 15 h 386"/>
                  <a:gd name="T36" fmla="*/ 81 w 386"/>
                  <a:gd name="T37" fmla="*/ 35 h 386"/>
                  <a:gd name="T38" fmla="*/ 78 w 386"/>
                  <a:gd name="T39" fmla="*/ 46 h 386"/>
                  <a:gd name="T40" fmla="*/ 89 w 386"/>
                  <a:gd name="T41" fmla="*/ 67 h 386"/>
                  <a:gd name="T42" fmla="*/ 47 w 386"/>
                  <a:gd name="T43" fmla="*/ 122 h 386"/>
                  <a:gd name="T44" fmla="*/ 23 w 386"/>
                  <a:gd name="T45" fmla="*/ 115 h 386"/>
                  <a:gd name="T46" fmla="*/ 13 w 386"/>
                  <a:gd name="T47" fmla="*/ 121 h 386"/>
                  <a:gd name="T48" fmla="*/ 2 w 386"/>
                  <a:gd name="T49" fmla="*/ 160 h 386"/>
                  <a:gd name="T50" fmla="*/ 7 w 386"/>
                  <a:gd name="T51" fmla="*/ 171 h 386"/>
                  <a:gd name="T52" fmla="*/ 31 w 386"/>
                  <a:gd name="T53" fmla="*/ 177 h 386"/>
                  <a:gd name="T54" fmla="*/ 38 w 386"/>
                  <a:gd name="T55" fmla="*/ 247 h 386"/>
                  <a:gd name="T56" fmla="*/ 18 w 386"/>
                  <a:gd name="T57" fmla="*/ 258 h 386"/>
                  <a:gd name="T58" fmla="*/ 14 w 386"/>
                  <a:gd name="T59" fmla="*/ 270 h 386"/>
                  <a:gd name="T60" fmla="*/ 34 w 386"/>
                  <a:gd name="T61" fmla="*/ 305 h 386"/>
                  <a:gd name="T62" fmla="*/ 39 w 386"/>
                  <a:gd name="T63" fmla="*/ 309 h 386"/>
                  <a:gd name="T64" fmla="*/ 46 w 386"/>
                  <a:gd name="T65" fmla="*/ 308 h 386"/>
                  <a:gd name="T66" fmla="*/ 66 w 386"/>
                  <a:gd name="T67" fmla="*/ 297 h 386"/>
                  <a:gd name="T68" fmla="*/ 120 w 386"/>
                  <a:gd name="T69" fmla="*/ 342 h 386"/>
                  <a:gd name="T70" fmla="*/ 114 w 386"/>
                  <a:gd name="T71" fmla="*/ 363 h 386"/>
                  <a:gd name="T72" fmla="*/ 120 w 386"/>
                  <a:gd name="T73" fmla="*/ 373 h 386"/>
                  <a:gd name="T74" fmla="*/ 159 w 386"/>
                  <a:gd name="T75" fmla="*/ 384 h 386"/>
                  <a:gd name="T76" fmla="*/ 170 w 386"/>
                  <a:gd name="T77" fmla="*/ 379 h 386"/>
                  <a:gd name="T78" fmla="*/ 176 w 386"/>
                  <a:gd name="T79" fmla="*/ 359 h 386"/>
                  <a:gd name="T80" fmla="*/ 246 w 386"/>
                  <a:gd name="T81" fmla="*/ 351 h 386"/>
                  <a:gd name="T82" fmla="*/ 257 w 386"/>
                  <a:gd name="T83" fmla="*/ 370 h 386"/>
                  <a:gd name="T84" fmla="*/ 268 w 386"/>
                  <a:gd name="T85" fmla="*/ 373 h 386"/>
                  <a:gd name="T86" fmla="*/ 304 w 386"/>
                  <a:gd name="T87" fmla="*/ 354 h 386"/>
                  <a:gd name="T88" fmla="*/ 308 w 386"/>
                  <a:gd name="T89" fmla="*/ 349 h 386"/>
                  <a:gd name="T90" fmla="*/ 307 w 386"/>
                  <a:gd name="T91" fmla="*/ 342 h 386"/>
                  <a:gd name="T92" fmla="*/ 297 w 386"/>
                  <a:gd name="T93" fmla="*/ 324 h 386"/>
                  <a:gd name="T94" fmla="*/ 343 w 386"/>
                  <a:gd name="T95" fmla="*/ 267 h 386"/>
                  <a:gd name="T96" fmla="*/ 363 w 386"/>
                  <a:gd name="T97" fmla="*/ 273 h 386"/>
                  <a:gd name="T98" fmla="*/ 373 w 386"/>
                  <a:gd name="T99" fmla="*/ 267 h 386"/>
                  <a:gd name="T100" fmla="*/ 384 w 386"/>
                  <a:gd name="T101" fmla="*/ 228 h 386"/>
                  <a:gd name="T102" fmla="*/ 379 w 386"/>
                  <a:gd name="T103" fmla="*/ 217 h 386"/>
                  <a:gd name="T104" fmla="*/ 280 w 386"/>
                  <a:gd name="T105" fmla="*/ 218 h 386"/>
                  <a:gd name="T106" fmla="*/ 168 w 386"/>
                  <a:gd name="T107" fmla="*/ 280 h 386"/>
                  <a:gd name="T108" fmla="*/ 107 w 386"/>
                  <a:gd name="T109" fmla="*/ 168 h 386"/>
                  <a:gd name="T110" fmla="*/ 218 w 386"/>
                  <a:gd name="T111" fmla="*/ 106 h 386"/>
                  <a:gd name="T112" fmla="*/ 280 w 386"/>
                  <a:gd name="T113" fmla="*/ 218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86" h="386">
                    <a:moveTo>
                      <a:pt x="379" y="217"/>
                    </a:moveTo>
                    <a:cubicBezTo>
                      <a:pt x="359" y="212"/>
                      <a:pt x="359" y="212"/>
                      <a:pt x="359" y="212"/>
                    </a:cubicBezTo>
                    <a:cubicBezTo>
                      <a:pt x="362" y="188"/>
                      <a:pt x="359" y="163"/>
                      <a:pt x="351" y="140"/>
                    </a:cubicBezTo>
                    <a:cubicBezTo>
                      <a:pt x="369" y="130"/>
                      <a:pt x="369" y="130"/>
                      <a:pt x="369" y="130"/>
                    </a:cubicBezTo>
                    <a:cubicBezTo>
                      <a:pt x="373" y="127"/>
                      <a:pt x="375" y="122"/>
                      <a:pt x="373" y="118"/>
                    </a:cubicBezTo>
                    <a:cubicBezTo>
                      <a:pt x="353" y="82"/>
                      <a:pt x="353" y="82"/>
                      <a:pt x="353" y="82"/>
                    </a:cubicBezTo>
                    <a:cubicBezTo>
                      <a:pt x="351" y="78"/>
                      <a:pt x="345" y="77"/>
                      <a:pt x="341" y="79"/>
                    </a:cubicBezTo>
                    <a:cubicBezTo>
                      <a:pt x="322" y="90"/>
                      <a:pt x="322" y="90"/>
                      <a:pt x="322" y="90"/>
                    </a:cubicBezTo>
                    <a:cubicBezTo>
                      <a:pt x="307" y="71"/>
                      <a:pt x="288" y="56"/>
                      <a:pt x="266" y="45"/>
                    </a:cubicBezTo>
                    <a:cubicBezTo>
                      <a:pt x="272" y="23"/>
                      <a:pt x="272" y="23"/>
                      <a:pt x="272" y="23"/>
                    </a:cubicBezTo>
                    <a:cubicBezTo>
                      <a:pt x="273" y="19"/>
                      <a:pt x="271" y="14"/>
                      <a:pt x="266" y="13"/>
                    </a:cubicBezTo>
                    <a:cubicBezTo>
                      <a:pt x="227" y="2"/>
                      <a:pt x="227" y="2"/>
                      <a:pt x="227" y="2"/>
                    </a:cubicBezTo>
                    <a:cubicBezTo>
                      <a:pt x="223" y="0"/>
                      <a:pt x="218" y="3"/>
                      <a:pt x="217" y="7"/>
                    </a:cubicBezTo>
                    <a:cubicBezTo>
                      <a:pt x="210" y="30"/>
                      <a:pt x="210" y="30"/>
                      <a:pt x="210" y="30"/>
                    </a:cubicBezTo>
                    <a:cubicBezTo>
                      <a:pt x="186" y="28"/>
                      <a:pt x="162" y="31"/>
                      <a:pt x="140" y="39"/>
                    </a:cubicBezTo>
                    <a:cubicBezTo>
                      <a:pt x="128" y="19"/>
                      <a:pt x="128" y="19"/>
                      <a:pt x="128" y="19"/>
                    </a:cubicBezTo>
                    <a:cubicBezTo>
                      <a:pt x="127" y="17"/>
                      <a:pt x="125" y="15"/>
                      <a:pt x="123" y="14"/>
                    </a:cubicBezTo>
                    <a:cubicBezTo>
                      <a:pt x="121" y="14"/>
                      <a:pt x="119" y="14"/>
                      <a:pt x="117" y="1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77" y="37"/>
                      <a:pt x="76" y="42"/>
                      <a:pt x="78" y="46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71" y="82"/>
                      <a:pt x="57" y="101"/>
                      <a:pt x="47" y="122"/>
                    </a:cubicBezTo>
                    <a:cubicBezTo>
                      <a:pt x="23" y="115"/>
                      <a:pt x="23" y="115"/>
                      <a:pt x="23" y="115"/>
                    </a:cubicBezTo>
                    <a:cubicBezTo>
                      <a:pt x="19" y="114"/>
                      <a:pt x="14" y="116"/>
                      <a:pt x="13" y="121"/>
                    </a:cubicBezTo>
                    <a:cubicBezTo>
                      <a:pt x="2" y="160"/>
                      <a:pt x="2" y="160"/>
                      <a:pt x="2" y="160"/>
                    </a:cubicBezTo>
                    <a:cubicBezTo>
                      <a:pt x="0" y="165"/>
                      <a:pt x="3" y="169"/>
                      <a:pt x="7" y="171"/>
                    </a:cubicBezTo>
                    <a:cubicBezTo>
                      <a:pt x="31" y="177"/>
                      <a:pt x="31" y="177"/>
                      <a:pt x="31" y="177"/>
                    </a:cubicBezTo>
                    <a:cubicBezTo>
                      <a:pt x="28" y="201"/>
                      <a:pt x="31" y="224"/>
                      <a:pt x="38" y="247"/>
                    </a:cubicBezTo>
                    <a:cubicBezTo>
                      <a:pt x="18" y="258"/>
                      <a:pt x="18" y="258"/>
                      <a:pt x="18" y="258"/>
                    </a:cubicBezTo>
                    <a:cubicBezTo>
                      <a:pt x="14" y="260"/>
                      <a:pt x="12" y="265"/>
                      <a:pt x="14" y="270"/>
                    </a:cubicBezTo>
                    <a:cubicBezTo>
                      <a:pt x="34" y="305"/>
                      <a:pt x="34" y="305"/>
                      <a:pt x="34" y="305"/>
                    </a:cubicBezTo>
                    <a:cubicBezTo>
                      <a:pt x="35" y="307"/>
                      <a:pt x="37" y="309"/>
                      <a:pt x="39" y="309"/>
                    </a:cubicBezTo>
                    <a:cubicBezTo>
                      <a:pt x="41" y="310"/>
                      <a:pt x="44" y="310"/>
                      <a:pt x="46" y="308"/>
                    </a:cubicBezTo>
                    <a:cubicBezTo>
                      <a:pt x="66" y="297"/>
                      <a:pt x="66" y="297"/>
                      <a:pt x="66" y="297"/>
                    </a:cubicBezTo>
                    <a:cubicBezTo>
                      <a:pt x="81" y="316"/>
                      <a:pt x="99" y="331"/>
                      <a:pt x="120" y="342"/>
                    </a:cubicBezTo>
                    <a:cubicBezTo>
                      <a:pt x="114" y="363"/>
                      <a:pt x="114" y="363"/>
                      <a:pt x="114" y="363"/>
                    </a:cubicBezTo>
                    <a:cubicBezTo>
                      <a:pt x="113" y="367"/>
                      <a:pt x="116" y="372"/>
                      <a:pt x="120" y="373"/>
                    </a:cubicBezTo>
                    <a:cubicBezTo>
                      <a:pt x="159" y="384"/>
                      <a:pt x="159" y="384"/>
                      <a:pt x="159" y="384"/>
                    </a:cubicBezTo>
                    <a:cubicBezTo>
                      <a:pt x="164" y="386"/>
                      <a:pt x="169" y="383"/>
                      <a:pt x="170" y="379"/>
                    </a:cubicBezTo>
                    <a:cubicBezTo>
                      <a:pt x="176" y="359"/>
                      <a:pt x="176" y="359"/>
                      <a:pt x="176" y="359"/>
                    </a:cubicBezTo>
                    <a:cubicBezTo>
                      <a:pt x="199" y="361"/>
                      <a:pt x="224" y="359"/>
                      <a:pt x="246" y="351"/>
                    </a:cubicBezTo>
                    <a:cubicBezTo>
                      <a:pt x="257" y="370"/>
                      <a:pt x="257" y="370"/>
                      <a:pt x="257" y="370"/>
                    </a:cubicBezTo>
                    <a:cubicBezTo>
                      <a:pt x="259" y="374"/>
                      <a:pt x="264" y="376"/>
                      <a:pt x="268" y="373"/>
                    </a:cubicBezTo>
                    <a:cubicBezTo>
                      <a:pt x="304" y="354"/>
                      <a:pt x="304" y="354"/>
                      <a:pt x="304" y="354"/>
                    </a:cubicBezTo>
                    <a:cubicBezTo>
                      <a:pt x="306" y="353"/>
                      <a:pt x="307" y="351"/>
                      <a:pt x="308" y="349"/>
                    </a:cubicBezTo>
                    <a:cubicBezTo>
                      <a:pt x="309" y="346"/>
                      <a:pt x="308" y="344"/>
                      <a:pt x="307" y="342"/>
                    </a:cubicBezTo>
                    <a:cubicBezTo>
                      <a:pt x="297" y="324"/>
                      <a:pt x="297" y="324"/>
                      <a:pt x="297" y="324"/>
                    </a:cubicBezTo>
                    <a:cubicBezTo>
                      <a:pt x="317" y="309"/>
                      <a:pt x="332" y="289"/>
                      <a:pt x="343" y="267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67" y="274"/>
                      <a:pt x="372" y="272"/>
                      <a:pt x="373" y="267"/>
                    </a:cubicBezTo>
                    <a:cubicBezTo>
                      <a:pt x="384" y="228"/>
                      <a:pt x="384" y="228"/>
                      <a:pt x="384" y="228"/>
                    </a:cubicBezTo>
                    <a:cubicBezTo>
                      <a:pt x="386" y="223"/>
                      <a:pt x="383" y="219"/>
                      <a:pt x="379" y="217"/>
                    </a:cubicBezTo>
                    <a:moveTo>
                      <a:pt x="280" y="218"/>
                    </a:moveTo>
                    <a:cubicBezTo>
                      <a:pt x="266" y="266"/>
                      <a:pt x="216" y="293"/>
                      <a:pt x="168" y="280"/>
                    </a:cubicBezTo>
                    <a:cubicBezTo>
                      <a:pt x="121" y="266"/>
                      <a:pt x="93" y="216"/>
                      <a:pt x="107" y="168"/>
                    </a:cubicBezTo>
                    <a:cubicBezTo>
                      <a:pt x="121" y="120"/>
                      <a:pt x="170" y="93"/>
                      <a:pt x="218" y="106"/>
                    </a:cubicBezTo>
                    <a:cubicBezTo>
                      <a:pt x="266" y="120"/>
                      <a:pt x="294" y="170"/>
                      <a:pt x="280" y="218"/>
                    </a:cubicBezTo>
                  </a:path>
                </a:pathLst>
              </a:custGeom>
              <a:solidFill>
                <a:srgbClr val="073F4A"/>
              </a:solidFill>
              <a:ln>
                <a:noFill/>
              </a:ln>
            </p:spPr>
            <p:txBody>
              <a:bodyPr vert="horz" wrap="square" lIns="51435" tIns="25718" rIns="51435" bIns="25718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en-US" sz="760" kern="0">
                  <a:solidFill>
                    <a:prstClr val="black"/>
                  </a:solidFill>
                  <a:latin typeface="Corbel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45B32773-5766-436E-8F42-7A4C367A9523}"/>
                  </a:ext>
                </a:extLst>
              </p:cNvPr>
              <p:cNvSpPr/>
              <p:nvPr/>
            </p:nvSpPr>
            <p:spPr>
              <a:xfrm>
                <a:off x="9002904" y="1818748"/>
                <a:ext cx="576542" cy="576541"/>
              </a:xfrm>
              <a:prstGeom prst="ellipse">
                <a:avLst/>
              </a:prstGeom>
              <a:solidFill>
                <a:srgbClr val="073F4A"/>
              </a:solidFill>
              <a:ln w="762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342900">
                  <a:defRPr/>
                </a:pPr>
                <a:r>
                  <a:rPr lang="en-US" sz="1575" kern="0" dirty="0">
                    <a:solidFill>
                      <a:prstClr val="white"/>
                    </a:solidFill>
                    <a:latin typeface="Corbel"/>
                    <a:ea typeface="Open Sans" panose="020B0606030504020204" pitchFamily="34" charset="0"/>
                    <a:cs typeface="Open Sans" panose="020B0606030504020204" pitchFamily="34" charset="0"/>
                  </a:rPr>
                  <a:t>1</a:t>
                </a: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C2D055B0-1971-4485-A34A-7B178E312FD9}"/>
                  </a:ext>
                </a:extLst>
              </p:cNvPr>
              <p:cNvSpPr/>
              <p:nvPr/>
            </p:nvSpPr>
            <p:spPr>
              <a:xfrm>
                <a:off x="8989593" y="1953130"/>
                <a:ext cx="632199" cy="3797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900">
                  <a:defRPr/>
                </a:pPr>
                <a:endParaRPr lang="en-US" sz="788" b="1" kern="0" dirty="0">
                  <a:solidFill>
                    <a:prstClr val="white"/>
                  </a:solidFill>
                  <a:latin typeface="Corbel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EB41EE4-CE0F-49FE-A05D-F09DA3F05AB8}"/>
                </a:ext>
              </a:extLst>
            </p:cNvPr>
            <p:cNvSpPr/>
            <p:nvPr/>
          </p:nvSpPr>
          <p:spPr>
            <a:xfrm>
              <a:off x="5973140" y="3887860"/>
              <a:ext cx="219156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342900"/>
              <a:r>
                <a:rPr lang="en-US" sz="1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orbel"/>
                  <a:ea typeface="Open Sans Extrabold" pitchFamily="34" charset="0"/>
                  <a:cs typeface="Open Sans Extrabold" pitchFamily="34" charset="0"/>
                </a:rPr>
                <a:t>Guarantees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16BE546-799B-4C75-8E75-4C92E370A7E9}"/>
                </a:ext>
              </a:extLst>
            </p:cNvPr>
            <p:cNvSpPr/>
            <p:nvPr/>
          </p:nvSpPr>
          <p:spPr>
            <a:xfrm>
              <a:off x="6432483" y="2516010"/>
              <a:ext cx="1811819" cy="923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342900"/>
              <a:r>
                <a:rPr lang="en-US" sz="1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orbel"/>
                  <a:ea typeface="Open Sans Extrabold" pitchFamily="34" charset="0"/>
                  <a:cs typeface="Open Sans Extrabold" pitchFamily="34" charset="0"/>
                </a:rPr>
                <a:t>Grants</a:t>
              </a:r>
            </a:p>
            <a:p>
              <a:pPr defTabSz="342900"/>
              <a:r>
                <a:rPr lang="en-US" sz="105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orbel"/>
                  <a:ea typeface="Open Sans Extrabold" pitchFamily="34" charset="0"/>
                  <a:cs typeface="Open Sans Extrabold" pitchFamily="34" charset="0"/>
                </a:rPr>
                <a:t>With/without repayment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B89CE16-ABB4-4B7D-8602-552921604E58}"/>
                </a:ext>
              </a:extLst>
            </p:cNvPr>
            <p:cNvSpPr/>
            <p:nvPr/>
          </p:nvSpPr>
          <p:spPr>
            <a:xfrm>
              <a:off x="973812" y="2580257"/>
              <a:ext cx="2191566" cy="707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342900"/>
              <a:r>
                <a:rPr lang="en-US" sz="1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orbel"/>
                  <a:ea typeface="Open Sans Extrabold" pitchFamily="34" charset="0"/>
                  <a:cs typeface="Open Sans Extrabold" pitchFamily="34" charset="0"/>
                </a:rPr>
                <a:t>Equity</a:t>
              </a:r>
            </a:p>
            <a:p>
              <a:pPr algn="r" defTabSz="342900"/>
              <a:r>
                <a:rPr lang="en-US" sz="105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orbel"/>
                  <a:ea typeface="Open Sans Extrabold" pitchFamily="34" charset="0"/>
                  <a:cs typeface="Open Sans Extrabold" pitchFamily="34" charset="0"/>
                </a:rPr>
                <a:t>Ordinary / Junior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AAE78DE-44AC-4235-9146-E76261B13C03}"/>
                </a:ext>
              </a:extLst>
            </p:cNvPr>
            <p:cNvSpPr/>
            <p:nvPr/>
          </p:nvSpPr>
          <p:spPr>
            <a:xfrm>
              <a:off x="851596" y="3958914"/>
              <a:ext cx="2191566" cy="10772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342900"/>
              <a:r>
                <a:rPr lang="en-US" sz="1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orbel"/>
                  <a:ea typeface="Open Sans Extrabold" pitchFamily="34" charset="0"/>
                  <a:cs typeface="Open Sans Extrabold" pitchFamily="34" charset="0"/>
                </a:rPr>
                <a:t>Concessional loans</a:t>
              </a:r>
            </a:p>
            <a:p>
              <a:pPr algn="r" defTabSz="342900"/>
              <a:r>
                <a:rPr lang="en-US" sz="105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orbel"/>
                  <a:ea typeface="Open Sans Extrabold" pitchFamily="34" charset="0"/>
                  <a:cs typeface="Open Sans Extrabold" pitchFamily="34" charset="0"/>
                </a:rPr>
                <a:t>Senior / Subordinated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5020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622299"/>
            <a:ext cx="4176861" cy="457201"/>
          </a:xfrm>
        </p:spPr>
        <p:txBody>
          <a:bodyPr/>
          <a:lstStyle/>
          <a:p>
            <a:pPr algn="l"/>
            <a:r>
              <a:rPr lang="es-ES" dirty="0"/>
              <a:t>Impacto del cambio climático en agricultura y producción de alimentos</a:t>
            </a:r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FDFC8F74-93B8-4657-A094-9E54192DAD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8669" y="1574858"/>
            <a:ext cx="4419191" cy="3149793"/>
          </a:xfrm>
          <a:prstGeom prst="rect">
            <a:avLst/>
          </a:prstGeom>
        </p:spPr>
      </p:pic>
      <p:pic>
        <p:nvPicPr>
          <p:cNvPr id="12" name="Picture 4" descr="https://ane4bf-datap1.s3-eu-west-1.amazonaws.com/wmocms/s3fs-public/ckeditor/files/2017-temperature-infographic_es.png?o.dHPhDJxNAKrHx3s9iJdas7M1.mJLi4">
            <a:extLst>
              <a:ext uri="{FF2B5EF4-FFF2-40B4-BE49-F238E27FC236}">
                <a16:creationId xmlns:a16="http://schemas.microsoft.com/office/drawing/2014/main" id="{B5ECDD23-51EC-4DC1-93F3-2B461F3C5C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93" r="18221"/>
          <a:stretch/>
        </p:blipFill>
        <p:spPr bwMode="auto">
          <a:xfrm>
            <a:off x="4922044" y="1584434"/>
            <a:ext cx="3253902" cy="313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2840336-C15B-4015-9EF6-F1C21539681B}"/>
              </a:ext>
            </a:extLst>
          </p:cNvPr>
          <p:cNvSpPr/>
          <p:nvPr/>
        </p:nvSpPr>
        <p:spPr>
          <a:xfrm>
            <a:off x="0" y="1177138"/>
            <a:ext cx="90582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R" sz="1400" b="1" dirty="0"/>
              <a:t>La Organización Meteorológica Mundial confirma 2017 como uno de los tres años más cálidos de los que se tienen datos</a:t>
            </a:r>
            <a:endParaRPr lang="en-US" sz="1400" b="1" dirty="0"/>
          </a:p>
        </p:txBody>
      </p:sp>
      <p:pic>
        <p:nvPicPr>
          <p:cNvPr id="6" name="Picture 2" descr="Logo not found">
            <a:extLst>
              <a:ext uri="{FF2B5EF4-FFF2-40B4-BE49-F238E27FC236}">
                <a16:creationId xmlns:a16="http://schemas.microsoft.com/office/drawing/2014/main" id="{FAA3A1D1-3A71-4F3E-BF11-162A63D2D5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5269" y="4590901"/>
            <a:ext cx="1030102" cy="46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433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622299"/>
            <a:ext cx="4176861" cy="457201"/>
          </a:xfrm>
        </p:spPr>
        <p:txBody>
          <a:bodyPr/>
          <a:lstStyle/>
          <a:p>
            <a:pPr algn="l"/>
            <a:r>
              <a:rPr lang="es-ES" dirty="0"/>
              <a:t>Impacto del cambio climático en agricultura y producción de alimentos</a:t>
            </a:r>
            <a:endParaRPr lang="en-US" dirty="0"/>
          </a:p>
        </p:txBody>
      </p:sp>
      <p:sp>
        <p:nvSpPr>
          <p:cNvPr id="9" name="2 Marcador de contenido">
            <a:extLst>
              <a:ext uri="{FF2B5EF4-FFF2-40B4-BE49-F238E27FC236}">
                <a16:creationId xmlns:a16="http://schemas.microsoft.com/office/drawing/2014/main" id="{635A0D35-BFA2-4BC8-9861-BBC625F9DB10}"/>
              </a:ext>
            </a:extLst>
          </p:cNvPr>
          <p:cNvSpPr txBox="1">
            <a:spLocks/>
          </p:cNvSpPr>
          <p:nvPr/>
        </p:nvSpPr>
        <p:spPr>
          <a:xfrm>
            <a:off x="509636" y="1182404"/>
            <a:ext cx="8229600" cy="334909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R" sz="1800" b="1" dirty="0">
                <a:solidFill>
                  <a:srgbClr val="1F497D">
                    <a:lumMod val="75000"/>
                  </a:srgbClr>
                </a:solidFill>
                <a:latin typeface="Book Antiqua" panose="02040602050305030304" pitchFamily="18" charset="0"/>
              </a:rPr>
              <a:t>Altas temperaturas + Alteraciones en los patrones de precipitación +Aumento en la magnitud y frecuencia de desastres naturales </a:t>
            </a:r>
          </a:p>
          <a:p>
            <a:endParaRPr lang="es-CR" dirty="0"/>
          </a:p>
        </p:txBody>
      </p:sp>
      <p:sp>
        <p:nvSpPr>
          <p:cNvPr id="11" name="Flecha derecha 5">
            <a:extLst>
              <a:ext uri="{FF2B5EF4-FFF2-40B4-BE49-F238E27FC236}">
                <a16:creationId xmlns:a16="http://schemas.microsoft.com/office/drawing/2014/main" id="{2DCD336C-4EF3-4150-86BC-0D556054C7F4}"/>
              </a:ext>
            </a:extLst>
          </p:cNvPr>
          <p:cNvSpPr/>
          <p:nvPr/>
        </p:nvSpPr>
        <p:spPr>
          <a:xfrm>
            <a:off x="2722881" y="1913935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Picture 2" descr="https://primeroennoticias.com/wp-content/uploads/2014/05/Fen%C3%B3meno-del-ni%C3%B1o-Guanacaste.jpg">
            <a:extLst>
              <a:ext uri="{FF2B5EF4-FFF2-40B4-BE49-F238E27FC236}">
                <a16:creationId xmlns:a16="http://schemas.microsoft.com/office/drawing/2014/main" id="{7B6749B0-4C8D-4AB3-9A04-DAF49ED1E9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55" y="2665056"/>
            <a:ext cx="2752207" cy="1703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s://primeroennoticias.com/wp-content/uploads/2015/08/Lluvia-Guanacaste.jpg">
            <a:extLst>
              <a:ext uri="{FF2B5EF4-FFF2-40B4-BE49-F238E27FC236}">
                <a16:creationId xmlns:a16="http://schemas.microsoft.com/office/drawing/2014/main" id="{8EB481EE-B34E-4D5F-9943-EBFFAFFCF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199" y="2660599"/>
            <a:ext cx="2958949" cy="1705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Image result for imagenes de eventos extremos climaticos">
            <a:extLst>
              <a:ext uri="{FF2B5EF4-FFF2-40B4-BE49-F238E27FC236}">
                <a16:creationId xmlns:a16="http://schemas.microsoft.com/office/drawing/2014/main" id="{2C643730-A4D3-4473-AADF-BED5294554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337" y="2665056"/>
            <a:ext cx="2752208" cy="1795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uadroTexto 3">
            <a:extLst>
              <a:ext uri="{FF2B5EF4-FFF2-40B4-BE49-F238E27FC236}">
                <a16:creationId xmlns:a16="http://schemas.microsoft.com/office/drawing/2014/main" id="{FD1A9ACD-A86D-475A-B854-9B3DB0F9FA4C}"/>
              </a:ext>
            </a:extLst>
          </p:cNvPr>
          <p:cNvSpPr txBox="1"/>
          <p:nvPr/>
        </p:nvSpPr>
        <p:spPr>
          <a:xfrm>
            <a:off x="3772493" y="1740753"/>
            <a:ext cx="302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6"/>
                </a:solidFill>
                <a:latin typeface="Book Antiqua" panose="02040602050305030304" pitchFamily="18" charset="0"/>
              </a:rPr>
              <a:t>Menor producción de alimentos</a:t>
            </a:r>
          </a:p>
        </p:txBody>
      </p:sp>
      <p:pic>
        <p:nvPicPr>
          <p:cNvPr id="10" name="Picture 2" descr="Logo not found">
            <a:extLst>
              <a:ext uri="{FF2B5EF4-FFF2-40B4-BE49-F238E27FC236}">
                <a16:creationId xmlns:a16="http://schemas.microsoft.com/office/drawing/2014/main" id="{CDB69E8F-6E19-4044-B211-91902E6C42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5269" y="4595236"/>
            <a:ext cx="1030102" cy="46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4643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622299"/>
            <a:ext cx="4176861" cy="457201"/>
          </a:xfrm>
        </p:spPr>
        <p:txBody>
          <a:bodyPr/>
          <a:lstStyle/>
          <a:p>
            <a:pPr algn="l"/>
            <a:r>
              <a:rPr lang="es-ES" dirty="0"/>
              <a:t>Impacto del cambio climático en agricultura y producción de alimentos</a:t>
            </a:r>
            <a:endParaRPr lang="en-US" dirty="0"/>
          </a:p>
        </p:txBody>
      </p:sp>
      <p:sp>
        <p:nvSpPr>
          <p:cNvPr id="9" name="2 Marcador de contenido">
            <a:extLst>
              <a:ext uri="{FF2B5EF4-FFF2-40B4-BE49-F238E27FC236}">
                <a16:creationId xmlns:a16="http://schemas.microsoft.com/office/drawing/2014/main" id="{635A0D35-BFA2-4BC8-9861-BBC625F9DB10}"/>
              </a:ext>
            </a:extLst>
          </p:cNvPr>
          <p:cNvSpPr txBox="1">
            <a:spLocks/>
          </p:cNvSpPr>
          <p:nvPr/>
        </p:nvSpPr>
        <p:spPr>
          <a:xfrm>
            <a:off x="296276" y="1080804"/>
            <a:ext cx="8382904" cy="334909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R" sz="1800" b="1" dirty="0">
                <a:solidFill>
                  <a:schemeClr val="tx2"/>
                </a:solidFill>
                <a:latin typeface="Cambria" panose="02040503050406030204" pitchFamily="18" charset="0"/>
              </a:rPr>
              <a:t>La agricultura es un OUTSIDE BUSINESS, y  por eso sufre importantes impactos</a:t>
            </a:r>
            <a:endParaRPr lang="es-CR" dirty="0">
              <a:solidFill>
                <a:schemeClr val="tx2"/>
              </a:solidFill>
            </a:endParaRPr>
          </a:p>
        </p:txBody>
      </p:sp>
      <p:graphicFrame>
        <p:nvGraphicFramePr>
          <p:cNvPr id="10" name="3 Marcador de contenido">
            <a:extLst>
              <a:ext uri="{FF2B5EF4-FFF2-40B4-BE49-F238E27FC236}">
                <a16:creationId xmlns:a16="http://schemas.microsoft.com/office/drawing/2014/main" id="{5ADE0B6C-3D2F-4894-9814-5269EB2318D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1357093"/>
              </p:ext>
            </p:extLst>
          </p:nvPr>
        </p:nvGraphicFramePr>
        <p:xfrm>
          <a:off x="1356360" y="1470660"/>
          <a:ext cx="6431280" cy="3563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2" descr="Logo not found">
            <a:extLst>
              <a:ext uri="{FF2B5EF4-FFF2-40B4-BE49-F238E27FC236}">
                <a16:creationId xmlns:a16="http://schemas.microsoft.com/office/drawing/2014/main" id="{72A1B2FA-EB77-4128-9306-B24F526F17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5269" y="4595236"/>
            <a:ext cx="1030102" cy="46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08592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0500" y="1333501"/>
            <a:ext cx="7833360" cy="3454399"/>
          </a:xfrm>
        </p:spPr>
        <p:txBody>
          <a:bodyPr>
            <a:normAutofit/>
          </a:bodyPr>
          <a:lstStyle/>
          <a:p>
            <a:r>
              <a:rPr lang="es-ES" dirty="0"/>
              <a:t>¿</a:t>
            </a:r>
            <a:r>
              <a:rPr lang="es-VE" dirty="0"/>
              <a:t>Cadenas sostenibles y resilientes de suministro de alimentos: cuál es el estado actual de sostenibilidad América Latina</a:t>
            </a:r>
            <a:r>
              <a:rPr lang="es-ES" dirty="0"/>
              <a:t>?</a:t>
            </a:r>
          </a:p>
          <a:p>
            <a:r>
              <a:rPr lang="es-ES" dirty="0"/>
              <a:t>¿C</a:t>
            </a:r>
            <a:r>
              <a:rPr lang="es-VE" dirty="0" err="1"/>
              <a:t>uáles</a:t>
            </a:r>
            <a:r>
              <a:rPr lang="es-VE" dirty="0"/>
              <a:t> son las oportunidades para el Sector Privado en la mitigación del cambio climático en agricultura en América Latina</a:t>
            </a:r>
            <a:r>
              <a:rPr lang="es-ES" dirty="0"/>
              <a:t>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622299"/>
            <a:ext cx="4192292" cy="457201"/>
          </a:xfrm>
        </p:spPr>
        <p:txBody>
          <a:bodyPr/>
          <a:lstStyle/>
          <a:p>
            <a:r>
              <a:rPr lang="en-US" sz="1800" dirty="0" err="1"/>
              <a:t>Preguntas</a:t>
            </a:r>
            <a:r>
              <a:rPr lang="en-US" sz="1800" dirty="0"/>
              <a:t> y </a:t>
            </a:r>
            <a:r>
              <a:rPr lang="en-US" sz="1800" dirty="0" err="1"/>
              <a:t>Respuestas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8416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2299"/>
            <a:ext cx="3732416" cy="457201"/>
          </a:xfrm>
        </p:spPr>
        <p:txBody>
          <a:bodyPr/>
          <a:lstStyle/>
          <a:p>
            <a:r>
              <a:rPr lang="es-ES" sz="1800" dirty="0"/>
              <a:t>Contáctenos</a:t>
            </a:r>
          </a:p>
        </p:txBody>
      </p:sp>
      <p:sp>
        <p:nvSpPr>
          <p:cNvPr id="8" name="Text Placeholder 1"/>
          <p:cNvSpPr txBox="1">
            <a:spLocks/>
          </p:cNvSpPr>
          <p:nvPr/>
        </p:nvSpPr>
        <p:spPr>
          <a:xfrm>
            <a:off x="1176866" y="3064638"/>
            <a:ext cx="5947834" cy="169310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/>
              <a:t>Federico Gallopin</a:t>
            </a:r>
          </a:p>
          <a:p>
            <a:pPr marL="0" indent="0">
              <a:buNone/>
            </a:pPr>
            <a:r>
              <a:rPr lang="en-US" sz="1800" dirty="0"/>
              <a:t>Consultor </a:t>
            </a:r>
            <a:r>
              <a:rPr lang="en-US" sz="1800" dirty="0" err="1"/>
              <a:t>Agricoltura</a:t>
            </a:r>
            <a:r>
              <a:rPr lang="en-US" sz="1800" dirty="0"/>
              <a:t> y </a:t>
            </a:r>
            <a:r>
              <a:rPr lang="en-US" sz="1800" dirty="0" err="1"/>
              <a:t>Bioenergia</a:t>
            </a:r>
            <a:r>
              <a:rPr lang="en-US" sz="1800" dirty="0"/>
              <a:t>, Ventana de Sector </a:t>
            </a:r>
            <a:r>
              <a:rPr lang="en-US" sz="1800" dirty="0" err="1"/>
              <a:t>Privado</a:t>
            </a:r>
            <a:endParaRPr lang="en-US" sz="1800" dirty="0"/>
          </a:p>
          <a:p>
            <a:pPr marL="0" indent="0">
              <a:buNone/>
            </a:pPr>
            <a:r>
              <a:rPr lang="en-US" sz="1800" u="sng" dirty="0">
                <a:solidFill>
                  <a:srgbClr val="0F596D"/>
                </a:solidFill>
                <a:hlinkClick r:id="rId3"/>
              </a:rPr>
              <a:t>fgallopin@gcfund.org</a:t>
            </a:r>
            <a:endParaRPr lang="en-US" sz="1800" u="sng" dirty="0">
              <a:solidFill>
                <a:srgbClr val="0F596D"/>
              </a:solidFill>
            </a:endParaRPr>
          </a:p>
          <a:p>
            <a:pPr marL="0" indent="0">
              <a:buNone/>
            </a:pPr>
            <a:r>
              <a:rPr lang="en-US" sz="1800" dirty="0"/>
              <a:t>Tel. +82 10 4419 6022</a:t>
            </a:r>
          </a:p>
          <a:p>
            <a:pPr marL="0" indent="0">
              <a:buNone/>
            </a:pPr>
            <a:endParaRPr lang="en-US" sz="1800" u="sng" dirty="0">
              <a:solidFill>
                <a:srgbClr val="0F596D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49390" y="4065508"/>
            <a:ext cx="24148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G-Tower, 175 Art Center-daero</a:t>
            </a:r>
          </a:p>
          <a:p>
            <a:r>
              <a:rPr lang="en-US" sz="1400" dirty="0"/>
              <a:t>Songdo Business District</a:t>
            </a:r>
          </a:p>
          <a:p>
            <a:r>
              <a:rPr lang="en-US" sz="1400" dirty="0"/>
              <a:t>Yeonsu-gu, Incheon 22004</a:t>
            </a:r>
          </a:p>
          <a:p>
            <a:r>
              <a:rPr lang="en-US" sz="1400" dirty="0"/>
              <a:t>Republic of Korea</a:t>
            </a:r>
          </a:p>
        </p:txBody>
      </p:sp>
      <p:sp>
        <p:nvSpPr>
          <p:cNvPr id="6" name="Text Placeholder 1"/>
          <p:cNvSpPr txBox="1">
            <a:spLocks/>
          </p:cNvSpPr>
          <p:nvPr/>
        </p:nvSpPr>
        <p:spPr>
          <a:xfrm>
            <a:off x="1176866" y="1772330"/>
            <a:ext cx="4633730" cy="129230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Ayaan Adam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 dirty="0" err="1"/>
              <a:t>Directora</a:t>
            </a:r>
            <a:r>
              <a:rPr lang="en-US" sz="1800" dirty="0"/>
              <a:t>, Ventana de Sector </a:t>
            </a:r>
            <a:r>
              <a:rPr lang="en-US" sz="1800" dirty="0" err="1"/>
              <a:t>Privado</a:t>
            </a:r>
            <a:endParaRPr lang="en-US" sz="1800" dirty="0"/>
          </a:p>
          <a:p>
            <a:pPr marL="0" indent="0">
              <a:buNone/>
            </a:pPr>
            <a:r>
              <a:rPr lang="en-US" sz="1800" u="sng" dirty="0">
                <a:solidFill>
                  <a:schemeClr val="accent1">
                    <a:lumMod val="75000"/>
                  </a:schemeClr>
                </a:solidFill>
              </a:rPr>
              <a:t>aadam@gcfund.org</a:t>
            </a:r>
          </a:p>
        </p:txBody>
      </p:sp>
    </p:spTree>
    <p:extLst>
      <p:ext uri="{BB962C8B-B14F-4D97-AF65-F5344CB8AC3E}">
        <p14:creationId xmlns:p14="http://schemas.microsoft.com/office/powerpoint/2010/main" val="13287250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6cd991bf-f022-4378-96e7-2c338aeb3f5a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CF PPT Master Template">
  <a:themeElements>
    <a:clrScheme name="GCF">
      <a:dk1>
        <a:sysClr val="windowText" lastClr="000000"/>
      </a:dk1>
      <a:lt1>
        <a:sysClr val="window" lastClr="FFFFFF"/>
      </a:lt1>
      <a:dk2>
        <a:srgbClr val="24634F"/>
      </a:dk2>
      <a:lt2>
        <a:srgbClr val="DFDFDF"/>
      </a:lt2>
      <a:accent1>
        <a:srgbClr val="4AA9A7"/>
      </a:accent1>
      <a:accent2>
        <a:srgbClr val="257281"/>
      </a:accent2>
      <a:accent3>
        <a:srgbClr val="346B4C"/>
      </a:accent3>
      <a:accent4>
        <a:srgbClr val="427B3D"/>
      </a:accent4>
      <a:accent5>
        <a:srgbClr val="6E9952"/>
      </a:accent5>
      <a:accent6>
        <a:srgbClr val="8BB85C"/>
      </a:accent6>
      <a:hlink>
        <a:srgbClr val="24634F"/>
      </a:hlink>
      <a:folHlink>
        <a:srgbClr val="304836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>
        <a:noAutofit/>
      </a:bodyPr>
      <a:lstStyle>
        <a:defPPr algn="l">
          <a:lnSpc>
            <a:spcPct val="90000"/>
          </a:lnSpc>
          <a:defRPr sz="2000" dirty="0" smtClean="0">
            <a:solidFill>
              <a:prstClr val="black"/>
            </a:solidFill>
            <a:latin typeface="Corbel"/>
            <a:cs typeface="Corbel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_presentation_16x9" id="{C34FA616-76D6-1D41-8068-B1B386BE762F}" vid="{CC67F041-51FA-0E4D-AFAE-B148A425256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10846</TotalTime>
  <Words>477</Words>
  <Application>Microsoft Office PowerPoint</Application>
  <PresentationFormat>On-screen Show (16:9)</PresentationFormat>
  <Paragraphs>76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3" baseType="lpstr">
      <vt:lpstr>AppleSymbols</vt:lpstr>
      <vt:lpstr>Arial</vt:lpstr>
      <vt:lpstr>Book Antiqua</vt:lpstr>
      <vt:lpstr>Calibri</vt:lpstr>
      <vt:lpstr>Calibri Light</vt:lpstr>
      <vt:lpstr>Cambria</vt:lpstr>
      <vt:lpstr>Corbel</vt:lpstr>
      <vt:lpstr>Courier New</vt:lpstr>
      <vt:lpstr>Futura Medium</vt:lpstr>
      <vt:lpstr>Open Sans</vt:lpstr>
      <vt:lpstr>Open Sans Extrabold</vt:lpstr>
      <vt:lpstr>Wingdings</vt:lpstr>
      <vt:lpstr>Office Theme</vt:lpstr>
      <vt:lpstr>GCF PPT Master Template</vt:lpstr>
      <vt:lpstr>Alimentos - Agricultura: Impacto del cambio climático en Agricultura y Producción de alimentos   Diálogo Estructurado en LAC</vt:lpstr>
      <vt:lpstr>GCF Áreas de Resultados Estratégicos</vt:lpstr>
      <vt:lpstr>¿Por qué trabajar con PSF?</vt:lpstr>
      <vt:lpstr>GCF Financial Instruments</vt:lpstr>
      <vt:lpstr>Impacto del cambio climático en agricultura y producción de alimentos</vt:lpstr>
      <vt:lpstr>Impacto del cambio climático en agricultura y producción de alimentos</vt:lpstr>
      <vt:lpstr>Impacto del cambio climático en agricultura y producción de alimentos</vt:lpstr>
      <vt:lpstr>Preguntas y Respuestas</vt:lpstr>
      <vt:lpstr>Contáctenos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Federico Gallopin</cp:lastModifiedBy>
  <cp:revision>277</cp:revision>
  <cp:lastPrinted>2018-02-28T08:18:50Z</cp:lastPrinted>
  <dcterms:created xsi:type="dcterms:W3CDTF">2017-04-28T21:04:29Z</dcterms:created>
  <dcterms:modified xsi:type="dcterms:W3CDTF">2018-03-06T22:02:29Z</dcterms:modified>
</cp:coreProperties>
</file>