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9" r:id="rId2"/>
  </p:sldMasterIdLst>
  <p:notesMasterIdLst>
    <p:notesMasterId r:id="rId11"/>
  </p:notesMasterIdLst>
  <p:handoutMasterIdLst>
    <p:handoutMasterId r:id="rId12"/>
  </p:handoutMasterIdLst>
  <p:sldIdLst>
    <p:sldId id="312" r:id="rId3"/>
    <p:sldId id="315" r:id="rId4"/>
    <p:sldId id="313" r:id="rId5"/>
    <p:sldId id="308" r:id="rId6"/>
    <p:sldId id="309" r:id="rId7"/>
    <p:sldId id="299" r:id="rId8"/>
    <p:sldId id="306" r:id="rId9"/>
    <p:sldId id="300" r:id="rId10"/>
  </p:sldIdLst>
  <p:sldSz cx="9144000" cy="5143500" type="screen16x9"/>
  <p:notesSz cx="6797675" cy="9928225"/>
  <p:custDataLst>
    <p:tags r:id="rId13"/>
  </p:custData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alie Marsden" initials="RM" lastIdx="22" clrIdx="0">
    <p:extLst/>
  </p:cmAuthor>
  <p:cmAuthor id="2" name="Kate EunYoung Chang" initials="KEC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7281"/>
    <a:srgbClr val="0F596D"/>
    <a:srgbClr val="ADC756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87" autoAdjust="0"/>
    <p:restoredTop sz="93899" autoAdjust="0"/>
  </p:normalViewPr>
  <p:slideViewPr>
    <p:cSldViewPr snapToGrid="0" snapToObjects="1">
      <p:cViewPr varScale="1">
        <p:scale>
          <a:sx n="83" d="100"/>
          <a:sy n="83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2AD57B-0335-1F45-BD17-4F31B1B612DF}" type="doc">
      <dgm:prSet loTypeId="urn:microsoft.com/office/officeart/2005/8/layout/vList6" loCatId="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A68AEE6-EC65-DD46-8B75-9263136CC80A}">
      <dgm:prSet phldrT="[Text]"/>
      <dgm:spPr/>
      <dgm:t>
        <a:bodyPr/>
        <a:lstStyle/>
        <a:p>
          <a:r>
            <a:rPr lang="en-US" dirty="0"/>
            <a:t>Capital de </a:t>
          </a:r>
          <a:r>
            <a:rPr lang="en-US" dirty="0" err="1"/>
            <a:t>riesgo</a:t>
          </a:r>
          <a:endParaRPr lang="en-US" dirty="0"/>
        </a:p>
      </dgm:t>
    </dgm:pt>
    <dgm:pt modelId="{A5FA3363-36D7-C847-BC79-ECFCAF70CC7D}" type="parTrans" cxnId="{32673688-A3F9-2F4B-94C4-1A634EBD4FB5}">
      <dgm:prSet/>
      <dgm:spPr/>
      <dgm:t>
        <a:bodyPr/>
        <a:lstStyle/>
        <a:p>
          <a:endParaRPr lang="en-US"/>
        </a:p>
      </dgm:t>
    </dgm:pt>
    <dgm:pt modelId="{D915D250-22A3-544D-ADC8-317D65A8398D}" type="sibTrans" cxnId="{32673688-A3F9-2F4B-94C4-1A634EBD4FB5}">
      <dgm:prSet/>
      <dgm:spPr/>
      <dgm:t>
        <a:bodyPr/>
        <a:lstStyle/>
        <a:p>
          <a:endParaRPr lang="en-US"/>
        </a:p>
      </dgm:t>
    </dgm:pt>
    <dgm:pt modelId="{E6EC096E-B69E-5B42-91E7-C86CB6C9670A}">
      <dgm:prSet phldrT="[Text]" custT="1"/>
      <dgm:spPr/>
      <dgm:t>
        <a:bodyPr anchor="ctr"/>
        <a:lstStyle/>
        <a:p>
          <a:r>
            <a:rPr lang="es-ES" sz="1600" dirty="0"/>
            <a:t>tomamos tramos senior, </a:t>
          </a:r>
          <a:r>
            <a:rPr lang="es-ES" sz="1600" dirty="0" err="1"/>
            <a:t>mezzanine</a:t>
          </a:r>
          <a:r>
            <a:rPr lang="es-ES" sz="1600" dirty="0"/>
            <a:t> y junior</a:t>
          </a:r>
          <a:endParaRPr lang="en-US" sz="1600" dirty="0"/>
        </a:p>
      </dgm:t>
    </dgm:pt>
    <dgm:pt modelId="{A297D783-0D44-5046-AA31-C98C576F2138}" type="parTrans" cxnId="{C0E9412A-E053-6B48-B003-A788A8334AB9}">
      <dgm:prSet/>
      <dgm:spPr/>
      <dgm:t>
        <a:bodyPr/>
        <a:lstStyle/>
        <a:p>
          <a:endParaRPr lang="en-US"/>
        </a:p>
      </dgm:t>
    </dgm:pt>
    <dgm:pt modelId="{D3BBA671-E536-A946-9B3C-5A4F293FCDFD}" type="sibTrans" cxnId="{C0E9412A-E053-6B48-B003-A788A8334AB9}">
      <dgm:prSet/>
      <dgm:spPr/>
      <dgm:t>
        <a:bodyPr/>
        <a:lstStyle/>
        <a:p>
          <a:endParaRPr lang="en-US"/>
        </a:p>
      </dgm:t>
    </dgm:pt>
    <dgm:pt modelId="{0AA2AF8F-3904-2E40-B198-26524CFDB227}">
      <dgm:prSet phldrT="[Text]" custT="1"/>
      <dgm:spPr/>
      <dgm:t>
        <a:bodyPr anchor="ctr"/>
        <a:lstStyle/>
        <a:p>
          <a:r>
            <a:rPr lang="es-ES" sz="1600" dirty="0"/>
            <a:t>Reducimos el </a:t>
          </a:r>
          <a:r>
            <a:rPr lang="es-ES" sz="1600" dirty="0" err="1"/>
            <a:t>resgo</a:t>
          </a:r>
          <a:r>
            <a:rPr lang="es-ES" sz="1600" dirty="0"/>
            <a:t> de estructuras</a:t>
          </a:r>
          <a:endParaRPr lang="en-US" sz="1600" dirty="0"/>
        </a:p>
      </dgm:t>
    </dgm:pt>
    <dgm:pt modelId="{33A77085-A555-4A47-97EF-5DC458BCD810}" type="parTrans" cxnId="{F122C1E0-A8DF-8547-91C4-9BB7D8B068D2}">
      <dgm:prSet/>
      <dgm:spPr/>
      <dgm:t>
        <a:bodyPr/>
        <a:lstStyle/>
        <a:p>
          <a:endParaRPr lang="en-US"/>
        </a:p>
      </dgm:t>
    </dgm:pt>
    <dgm:pt modelId="{0864DBBE-A1D3-6140-B25D-22207DDB20D1}" type="sibTrans" cxnId="{F122C1E0-A8DF-8547-91C4-9BB7D8B068D2}">
      <dgm:prSet/>
      <dgm:spPr/>
      <dgm:t>
        <a:bodyPr/>
        <a:lstStyle/>
        <a:p>
          <a:endParaRPr lang="en-US"/>
        </a:p>
      </dgm:t>
    </dgm:pt>
    <dgm:pt modelId="{79F7B9C3-AAAB-A141-842A-97F632A77696}">
      <dgm:prSet phldrT="[Text]"/>
      <dgm:spPr/>
      <dgm:t>
        <a:bodyPr/>
        <a:lstStyle/>
        <a:p>
          <a:r>
            <a:rPr lang="en-US" dirty="0" err="1"/>
            <a:t>Deuda</a:t>
          </a:r>
          <a:r>
            <a:rPr lang="en-US" dirty="0"/>
            <a:t> y </a:t>
          </a:r>
          <a:r>
            <a:rPr lang="en-US" dirty="0" err="1"/>
            <a:t>garantías</a:t>
          </a:r>
          <a:endParaRPr lang="en-US" dirty="0"/>
        </a:p>
      </dgm:t>
    </dgm:pt>
    <dgm:pt modelId="{85496111-19DC-EC45-BFAC-0E144079CAD4}" type="parTrans" cxnId="{2ACEBB84-0C95-DA4C-B655-D7B304E66D83}">
      <dgm:prSet/>
      <dgm:spPr/>
      <dgm:t>
        <a:bodyPr/>
        <a:lstStyle/>
        <a:p>
          <a:endParaRPr lang="en-US"/>
        </a:p>
      </dgm:t>
    </dgm:pt>
    <dgm:pt modelId="{543A50CB-B6FA-DB40-A180-281A3CB1EA7B}" type="sibTrans" cxnId="{2ACEBB84-0C95-DA4C-B655-D7B304E66D83}">
      <dgm:prSet/>
      <dgm:spPr/>
      <dgm:t>
        <a:bodyPr/>
        <a:lstStyle/>
        <a:p>
          <a:endParaRPr lang="en-US"/>
        </a:p>
      </dgm:t>
    </dgm:pt>
    <dgm:pt modelId="{BAF4836B-29E1-6744-9A65-278B27AC1D50}">
      <dgm:prSet phldrT="[Text]" custT="1"/>
      <dgm:spPr/>
      <dgm:t>
        <a:bodyPr anchor="ctr"/>
        <a:lstStyle/>
        <a:p>
          <a:r>
            <a:rPr lang="es-ES" sz="1600" dirty="0"/>
            <a:t>Estructuramos a corto/largo plazo </a:t>
          </a:r>
          <a:endParaRPr lang="en-US" sz="1600" dirty="0"/>
        </a:p>
      </dgm:t>
    </dgm:pt>
    <dgm:pt modelId="{D0ADD500-90D0-524B-A8D6-11181BE40525}" type="parTrans" cxnId="{33ED8A95-6DC1-834C-8E47-05FE5BB68543}">
      <dgm:prSet/>
      <dgm:spPr/>
      <dgm:t>
        <a:bodyPr/>
        <a:lstStyle/>
        <a:p>
          <a:endParaRPr lang="en-US"/>
        </a:p>
      </dgm:t>
    </dgm:pt>
    <dgm:pt modelId="{F66EED34-71C2-484F-9571-4F8234353DF5}" type="sibTrans" cxnId="{33ED8A95-6DC1-834C-8E47-05FE5BB68543}">
      <dgm:prSet/>
      <dgm:spPr/>
      <dgm:t>
        <a:bodyPr/>
        <a:lstStyle/>
        <a:p>
          <a:endParaRPr lang="en-US"/>
        </a:p>
      </dgm:t>
    </dgm:pt>
    <dgm:pt modelId="{3B70A040-B1B6-6F44-970E-C99B4C0BB7F9}">
      <dgm:prSet/>
      <dgm:spPr/>
      <dgm:t>
        <a:bodyPr/>
        <a:lstStyle/>
        <a:p>
          <a:r>
            <a:rPr lang="en-US" dirty="0" err="1"/>
            <a:t>Subvenciones</a:t>
          </a:r>
          <a:endParaRPr lang="en-US" dirty="0"/>
        </a:p>
      </dgm:t>
    </dgm:pt>
    <dgm:pt modelId="{90E83B6F-8D7C-D34D-B45E-4BA2DC06C9D4}" type="parTrans" cxnId="{16F8FAE5-442D-0442-86BF-B22438E09410}">
      <dgm:prSet/>
      <dgm:spPr/>
      <dgm:t>
        <a:bodyPr/>
        <a:lstStyle/>
        <a:p>
          <a:endParaRPr lang="en-US"/>
        </a:p>
      </dgm:t>
    </dgm:pt>
    <dgm:pt modelId="{08AA1DB5-A599-B44E-97A5-3C6476BA664E}" type="sibTrans" cxnId="{16F8FAE5-442D-0442-86BF-B22438E09410}">
      <dgm:prSet/>
      <dgm:spPr/>
      <dgm:t>
        <a:bodyPr/>
        <a:lstStyle/>
        <a:p>
          <a:endParaRPr lang="en-US"/>
        </a:p>
      </dgm:t>
    </dgm:pt>
    <dgm:pt modelId="{0E65CCD3-BFB7-8D44-B6C8-4060B45079DE}">
      <dgm:prSet/>
      <dgm:spPr/>
      <dgm:t>
        <a:bodyPr/>
        <a:lstStyle/>
        <a:p>
          <a:r>
            <a:rPr lang="en-US" dirty="0" err="1"/>
            <a:t>Cofinanciación</a:t>
          </a:r>
          <a:endParaRPr lang="en-US" dirty="0"/>
        </a:p>
      </dgm:t>
    </dgm:pt>
    <dgm:pt modelId="{C7F2380C-3BA7-1040-B471-BADD335F622A}" type="parTrans" cxnId="{56D95189-864B-0341-B44C-68B8E1D91A8F}">
      <dgm:prSet/>
      <dgm:spPr/>
      <dgm:t>
        <a:bodyPr/>
        <a:lstStyle/>
        <a:p>
          <a:endParaRPr lang="en-US"/>
        </a:p>
      </dgm:t>
    </dgm:pt>
    <dgm:pt modelId="{2969D10D-04A2-F643-8A7F-7E2144856163}" type="sibTrans" cxnId="{56D95189-864B-0341-B44C-68B8E1D91A8F}">
      <dgm:prSet/>
      <dgm:spPr/>
      <dgm:t>
        <a:bodyPr/>
        <a:lstStyle/>
        <a:p>
          <a:endParaRPr lang="en-US"/>
        </a:p>
      </dgm:t>
    </dgm:pt>
    <dgm:pt modelId="{6A20CE11-B0F7-EE40-871E-77720AD703CB}">
      <dgm:prSet custT="1"/>
      <dgm:spPr/>
      <dgm:t>
        <a:bodyPr anchor="ctr"/>
        <a:lstStyle/>
        <a:p>
          <a:r>
            <a:rPr lang="es-ES" sz="1600" dirty="0"/>
            <a:t>Proporcionamos la concesión inicial para financiar el desarrollo del producto, la diligencia debida y los honorarios del </a:t>
          </a:r>
          <a:r>
            <a:rPr lang="es-ES" sz="1600" dirty="0" err="1"/>
            <a:t>corretor</a:t>
          </a:r>
          <a:r>
            <a:rPr lang="es-ES" sz="1600" dirty="0"/>
            <a:t> y del sindicador</a:t>
          </a:r>
          <a:endParaRPr lang="en-US" sz="1600" dirty="0"/>
        </a:p>
      </dgm:t>
    </dgm:pt>
    <dgm:pt modelId="{063A217D-436E-1040-92EB-3BA0D2546C5C}" type="parTrans" cxnId="{FF65DB61-FD62-2948-AADF-278DC24018A8}">
      <dgm:prSet/>
      <dgm:spPr/>
      <dgm:t>
        <a:bodyPr/>
        <a:lstStyle/>
        <a:p>
          <a:endParaRPr lang="en-US"/>
        </a:p>
      </dgm:t>
    </dgm:pt>
    <dgm:pt modelId="{B2C77513-3DEE-B44E-8A53-D239600F9F80}" type="sibTrans" cxnId="{FF65DB61-FD62-2948-AADF-278DC24018A8}">
      <dgm:prSet/>
      <dgm:spPr/>
      <dgm:t>
        <a:bodyPr/>
        <a:lstStyle/>
        <a:p>
          <a:endParaRPr lang="en-US"/>
        </a:p>
      </dgm:t>
    </dgm:pt>
    <dgm:pt modelId="{3D0272AE-7A6E-A641-92E0-B562ED953CB7}">
      <dgm:prSet custT="1"/>
      <dgm:spPr/>
      <dgm:t>
        <a:bodyPr anchor="ctr"/>
        <a:lstStyle/>
        <a:p>
          <a:r>
            <a:rPr lang="es-ES" sz="1600" dirty="0"/>
            <a:t>Aumentamos la confianza entre el sector privado y los re/aseguradores</a:t>
          </a:r>
          <a:endParaRPr lang="en-US" sz="1600" dirty="0"/>
        </a:p>
      </dgm:t>
    </dgm:pt>
    <dgm:pt modelId="{A97E02F4-2553-F947-9758-264CD202A8E5}" type="parTrans" cxnId="{40B8CE0E-1A4F-BC46-A96E-809EA8885D63}">
      <dgm:prSet/>
      <dgm:spPr/>
      <dgm:t>
        <a:bodyPr/>
        <a:lstStyle/>
        <a:p>
          <a:endParaRPr lang="en-US"/>
        </a:p>
      </dgm:t>
    </dgm:pt>
    <dgm:pt modelId="{9D97F778-3A04-6E43-B21E-2F5C1B90A414}" type="sibTrans" cxnId="{40B8CE0E-1A4F-BC46-A96E-809EA8885D63}">
      <dgm:prSet/>
      <dgm:spPr/>
      <dgm:t>
        <a:bodyPr/>
        <a:lstStyle/>
        <a:p>
          <a:endParaRPr lang="en-US"/>
        </a:p>
      </dgm:t>
    </dgm:pt>
    <dgm:pt modelId="{FE43EDF0-24DC-4A14-B29C-76873C39E41B}">
      <dgm:prSet phldrT="[Text]" custT="1"/>
      <dgm:spPr/>
      <dgm:t>
        <a:bodyPr anchor="ctr"/>
        <a:lstStyle/>
        <a:p>
          <a:r>
            <a:rPr lang="en-US" sz="1600" dirty="0" err="1"/>
            <a:t>Ofrecemos</a:t>
          </a:r>
          <a:r>
            <a:rPr lang="en-US" sz="1600" dirty="0"/>
            <a:t> </a:t>
          </a:r>
          <a:r>
            <a:rPr lang="en-US" sz="1600" dirty="0" err="1"/>
            <a:t>condiciones</a:t>
          </a:r>
          <a:r>
            <a:rPr lang="en-US" sz="1600" dirty="0"/>
            <a:t> </a:t>
          </a:r>
          <a:r>
            <a:rPr lang="en-US" sz="1600" dirty="0" err="1"/>
            <a:t>favorables</a:t>
          </a:r>
          <a:endParaRPr lang="en-US" sz="1600" dirty="0"/>
        </a:p>
      </dgm:t>
    </dgm:pt>
    <dgm:pt modelId="{B6CEABB8-0FCB-4E60-B578-AF70E9504DFF}" type="parTrans" cxnId="{E2C541B4-BAC9-4464-9387-283B3CF7979F}">
      <dgm:prSet/>
      <dgm:spPr/>
      <dgm:t>
        <a:bodyPr/>
        <a:lstStyle/>
        <a:p>
          <a:endParaRPr lang="en-US"/>
        </a:p>
      </dgm:t>
    </dgm:pt>
    <dgm:pt modelId="{C55266B8-A4D7-4AEB-A4F8-5C201A773084}" type="sibTrans" cxnId="{E2C541B4-BAC9-4464-9387-283B3CF7979F}">
      <dgm:prSet/>
      <dgm:spPr/>
      <dgm:t>
        <a:bodyPr/>
        <a:lstStyle/>
        <a:p>
          <a:endParaRPr lang="en-US"/>
        </a:p>
      </dgm:t>
    </dgm:pt>
    <dgm:pt modelId="{3F9B5611-465C-411C-AA10-8050DA3055C8}">
      <dgm:prSet phldrT="[Text]" custT="1"/>
      <dgm:spPr/>
      <dgm:t>
        <a:bodyPr anchor="ctr"/>
        <a:lstStyle/>
        <a:p>
          <a:r>
            <a:rPr lang="es-ES" sz="1600" dirty="0"/>
            <a:t>Financiamos una parte de las primas</a:t>
          </a:r>
          <a:endParaRPr lang="en-US" sz="1600" dirty="0"/>
        </a:p>
      </dgm:t>
    </dgm:pt>
    <dgm:pt modelId="{6245FBE7-DC8A-40F2-84C3-E5FDFB6797DF}" type="parTrans" cxnId="{21F11292-FD6B-43C5-B9C7-AA6D77BD21FE}">
      <dgm:prSet/>
      <dgm:spPr/>
      <dgm:t>
        <a:bodyPr/>
        <a:lstStyle/>
        <a:p>
          <a:endParaRPr lang="en-US"/>
        </a:p>
      </dgm:t>
    </dgm:pt>
    <dgm:pt modelId="{7B734359-9276-4E6D-B85B-ED1B823A25BF}" type="sibTrans" cxnId="{21F11292-FD6B-43C5-B9C7-AA6D77BD21FE}">
      <dgm:prSet/>
      <dgm:spPr/>
      <dgm:t>
        <a:bodyPr/>
        <a:lstStyle/>
        <a:p>
          <a:endParaRPr lang="en-US"/>
        </a:p>
      </dgm:t>
    </dgm:pt>
    <dgm:pt modelId="{26738E40-1409-DC42-B97F-03D25714F4B4}" type="pres">
      <dgm:prSet presAssocID="{382AD57B-0335-1F45-BD17-4F31B1B612DF}" presName="Name0" presStyleCnt="0">
        <dgm:presLayoutVars>
          <dgm:dir/>
          <dgm:animLvl val="lvl"/>
          <dgm:resizeHandles/>
        </dgm:presLayoutVars>
      </dgm:prSet>
      <dgm:spPr/>
    </dgm:pt>
    <dgm:pt modelId="{4BAA86BE-AED8-5A49-8519-0F9E324DCB43}" type="pres">
      <dgm:prSet presAssocID="{3A68AEE6-EC65-DD46-8B75-9263136CC80A}" presName="linNode" presStyleCnt="0"/>
      <dgm:spPr/>
    </dgm:pt>
    <dgm:pt modelId="{94F85509-1D17-4F4E-992D-1E714B53383F}" type="pres">
      <dgm:prSet presAssocID="{3A68AEE6-EC65-DD46-8B75-9263136CC80A}" presName="parentShp" presStyleLbl="node1" presStyleIdx="0" presStyleCnt="4">
        <dgm:presLayoutVars>
          <dgm:bulletEnabled val="1"/>
        </dgm:presLayoutVars>
      </dgm:prSet>
      <dgm:spPr/>
    </dgm:pt>
    <dgm:pt modelId="{EF25C4D9-2463-614F-B1A0-2E268801AC38}" type="pres">
      <dgm:prSet presAssocID="{3A68AEE6-EC65-DD46-8B75-9263136CC80A}" presName="childShp" presStyleLbl="bgAccFollowNode1" presStyleIdx="0" presStyleCnt="4" custScaleY="125052">
        <dgm:presLayoutVars>
          <dgm:bulletEnabled val="1"/>
        </dgm:presLayoutVars>
      </dgm:prSet>
      <dgm:spPr/>
    </dgm:pt>
    <dgm:pt modelId="{28CB94B1-912A-A04F-8DCA-0A9F21B30273}" type="pres">
      <dgm:prSet presAssocID="{D915D250-22A3-544D-ADC8-317D65A8398D}" presName="spacing" presStyleCnt="0"/>
      <dgm:spPr/>
    </dgm:pt>
    <dgm:pt modelId="{A8882CAC-9C0C-8C4B-9DEE-2E7DA8BF18C7}" type="pres">
      <dgm:prSet presAssocID="{79F7B9C3-AAAB-A141-842A-97F632A77696}" presName="linNode" presStyleCnt="0"/>
      <dgm:spPr/>
    </dgm:pt>
    <dgm:pt modelId="{815969B0-2AEB-3A47-9A42-33EABB3E61AA}" type="pres">
      <dgm:prSet presAssocID="{79F7B9C3-AAAB-A141-842A-97F632A77696}" presName="parentShp" presStyleLbl="node1" presStyleIdx="1" presStyleCnt="4">
        <dgm:presLayoutVars>
          <dgm:bulletEnabled val="1"/>
        </dgm:presLayoutVars>
      </dgm:prSet>
      <dgm:spPr/>
    </dgm:pt>
    <dgm:pt modelId="{F1656274-3E7C-6A43-BD84-F9F38202EF6B}" type="pres">
      <dgm:prSet presAssocID="{79F7B9C3-AAAB-A141-842A-97F632A77696}" presName="childShp" presStyleLbl="bgAccFollowNode1" presStyleIdx="1" presStyleCnt="4" custScaleY="119015" custLinFactNeighborX="245">
        <dgm:presLayoutVars>
          <dgm:bulletEnabled val="1"/>
        </dgm:presLayoutVars>
      </dgm:prSet>
      <dgm:spPr/>
    </dgm:pt>
    <dgm:pt modelId="{BE364D64-DAFF-0E40-8867-A1D4B75FACF8}" type="pres">
      <dgm:prSet presAssocID="{543A50CB-B6FA-DB40-A180-281A3CB1EA7B}" presName="spacing" presStyleCnt="0"/>
      <dgm:spPr/>
    </dgm:pt>
    <dgm:pt modelId="{670E6157-A566-0A40-A53C-BD4CF717A560}" type="pres">
      <dgm:prSet presAssocID="{3B70A040-B1B6-6F44-970E-C99B4C0BB7F9}" presName="linNode" presStyleCnt="0"/>
      <dgm:spPr/>
    </dgm:pt>
    <dgm:pt modelId="{9FF86041-AF04-BB48-A6F2-7B7F7C76CDBE}" type="pres">
      <dgm:prSet presAssocID="{3B70A040-B1B6-6F44-970E-C99B4C0BB7F9}" presName="parentShp" presStyleLbl="node1" presStyleIdx="2" presStyleCnt="4">
        <dgm:presLayoutVars>
          <dgm:bulletEnabled val="1"/>
        </dgm:presLayoutVars>
      </dgm:prSet>
      <dgm:spPr/>
    </dgm:pt>
    <dgm:pt modelId="{300F875F-68BE-1249-852F-58AA326FB556}" type="pres">
      <dgm:prSet presAssocID="{3B70A040-B1B6-6F44-970E-C99B4C0BB7F9}" presName="childShp" presStyleLbl="bgAccFollowNode1" presStyleIdx="2" presStyleCnt="4" custScaleY="117742">
        <dgm:presLayoutVars>
          <dgm:bulletEnabled val="1"/>
        </dgm:presLayoutVars>
      </dgm:prSet>
      <dgm:spPr/>
    </dgm:pt>
    <dgm:pt modelId="{8F045E9A-2CCB-5C4A-B0CD-61FBB0027EF1}" type="pres">
      <dgm:prSet presAssocID="{08AA1DB5-A599-B44E-97A5-3C6476BA664E}" presName="spacing" presStyleCnt="0"/>
      <dgm:spPr/>
    </dgm:pt>
    <dgm:pt modelId="{232D12D7-4388-864B-A149-DCC53B00FA94}" type="pres">
      <dgm:prSet presAssocID="{0E65CCD3-BFB7-8D44-B6C8-4060B45079DE}" presName="linNode" presStyleCnt="0"/>
      <dgm:spPr/>
    </dgm:pt>
    <dgm:pt modelId="{B993CE41-22EF-544F-8407-42EFDA426E49}" type="pres">
      <dgm:prSet presAssocID="{0E65CCD3-BFB7-8D44-B6C8-4060B45079DE}" presName="parentShp" presStyleLbl="node1" presStyleIdx="3" presStyleCnt="4">
        <dgm:presLayoutVars>
          <dgm:bulletEnabled val="1"/>
        </dgm:presLayoutVars>
      </dgm:prSet>
      <dgm:spPr/>
    </dgm:pt>
    <dgm:pt modelId="{F3B50AA4-A682-9549-AEE3-06FD184843F7}" type="pres">
      <dgm:prSet presAssocID="{0E65CCD3-BFB7-8D44-B6C8-4060B45079DE}" presName="childShp" presStyleLbl="bgAccFollowNode1" presStyleIdx="3" presStyleCnt="4">
        <dgm:presLayoutVars>
          <dgm:bulletEnabled val="1"/>
        </dgm:presLayoutVars>
      </dgm:prSet>
      <dgm:spPr/>
    </dgm:pt>
  </dgm:ptLst>
  <dgm:cxnLst>
    <dgm:cxn modelId="{83414606-337D-8F42-ACE8-F3C134FFB1AB}" type="presOf" srcId="{0E65CCD3-BFB7-8D44-B6C8-4060B45079DE}" destId="{B993CE41-22EF-544F-8407-42EFDA426E49}" srcOrd="0" destOrd="0" presId="urn:microsoft.com/office/officeart/2005/8/layout/vList6"/>
    <dgm:cxn modelId="{2156AD0E-D000-BC49-9DB5-87BB4578CA5C}" type="presOf" srcId="{0AA2AF8F-3904-2E40-B198-26524CFDB227}" destId="{EF25C4D9-2463-614F-B1A0-2E268801AC38}" srcOrd="0" destOrd="1" presId="urn:microsoft.com/office/officeart/2005/8/layout/vList6"/>
    <dgm:cxn modelId="{40B8CE0E-1A4F-BC46-A96E-809EA8885D63}" srcId="{0E65CCD3-BFB7-8D44-B6C8-4060B45079DE}" destId="{3D0272AE-7A6E-A641-92E0-B562ED953CB7}" srcOrd="0" destOrd="0" parTransId="{A97E02F4-2553-F947-9758-264CD202A8E5}" sibTransId="{9D97F778-3A04-6E43-B21E-2F5C1B90A414}"/>
    <dgm:cxn modelId="{C0E9412A-E053-6B48-B003-A788A8334AB9}" srcId="{3A68AEE6-EC65-DD46-8B75-9263136CC80A}" destId="{E6EC096E-B69E-5B42-91E7-C86CB6C9670A}" srcOrd="0" destOrd="0" parTransId="{A297D783-0D44-5046-AA31-C98C576F2138}" sibTransId="{D3BBA671-E536-A946-9B3C-5A4F293FCDFD}"/>
    <dgm:cxn modelId="{FF65DB61-FD62-2948-AADF-278DC24018A8}" srcId="{3B70A040-B1B6-6F44-970E-C99B4C0BB7F9}" destId="{6A20CE11-B0F7-EE40-871E-77720AD703CB}" srcOrd="0" destOrd="0" parTransId="{063A217D-436E-1040-92EB-3BA0D2546C5C}" sibTransId="{B2C77513-3DEE-B44E-8A53-D239600F9F80}"/>
    <dgm:cxn modelId="{2ACEBB84-0C95-DA4C-B655-D7B304E66D83}" srcId="{382AD57B-0335-1F45-BD17-4F31B1B612DF}" destId="{79F7B9C3-AAAB-A141-842A-97F632A77696}" srcOrd="1" destOrd="0" parTransId="{85496111-19DC-EC45-BFAC-0E144079CAD4}" sibTransId="{543A50CB-B6FA-DB40-A180-281A3CB1EA7B}"/>
    <dgm:cxn modelId="{32673688-A3F9-2F4B-94C4-1A634EBD4FB5}" srcId="{382AD57B-0335-1F45-BD17-4F31B1B612DF}" destId="{3A68AEE6-EC65-DD46-8B75-9263136CC80A}" srcOrd="0" destOrd="0" parTransId="{A5FA3363-36D7-C847-BC79-ECFCAF70CC7D}" sibTransId="{D915D250-22A3-544D-ADC8-317D65A8398D}"/>
    <dgm:cxn modelId="{56D95189-864B-0341-B44C-68B8E1D91A8F}" srcId="{382AD57B-0335-1F45-BD17-4F31B1B612DF}" destId="{0E65CCD3-BFB7-8D44-B6C8-4060B45079DE}" srcOrd="3" destOrd="0" parTransId="{C7F2380C-3BA7-1040-B471-BADD335F622A}" sibTransId="{2969D10D-04A2-F643-8A7F-7E2144856163}"/>
    <dgm:cxn modelId="{21F11292-FD6B-43C5-B9C7-AA6D77BD21FE}" srcId="{79F7B9C3-AAAB-A141-842A-97F632A77696}" destId="{3F9B5611-465C-411C-AA10-8050DA3055C8}" srcOrd="2" destOrd="0" parTransId="{6245FBE7-DC8A-40F2-84C3-E5FDFB6797DF}" sibTransId="{7B734359-9276-4E6D-B85B-ED1B823A25BF}"/>
    <dgm:cxn modelId="{33ED8A95-6DC1-834C-8E47-05FE5BB68543}" srcId="{79F7B9C3-AAAB-A141-842A-97F632A77696}" destId="{BAF4836B-29E1-6744-9A65-278B27AC1D50}" srcOrd="1" destOrd="0" parTransId="{D0ADD500-90D0-524B-A8D6-11181BE40525}" sibTransId="{F66EED34-71C2-484F-9571-4F8234353DF5}"/>
    <dgm:cxn modelId="{E2C541B4-BAC9-4464-9387-283B3CF7979F}" srcId="{79F7B9C3-AAAB-A141-842A-97F632A77696}" destId="{FE43EDF0-24DC-4A14-B29C-76873C39E41B}" srcOrd="0" destOrd="0" parTransId="{B6CEABB8-0FCB-4E60-B578-AF70E9504DFF}" sibTransId="{C55266B8-A4D7-4AEB-A4F8-5C201A773084}"/>
    <dgm:cxn modelId="{497656B4-69D6-B14B-8E25-EF33D56D548B}" type="presOf" srcId="{3B70A040-B1B6-6F44-970E-C99B4C0BB7F9}" destId="{9FF86041-AF04-BB48-A6F2-7B7F7C76CDBE}" srcOrd="0" destOrd="0" presId="urn:microsoft.com/office/officeart/2005/8/layout/vList6"/>
    <dgm:cxn modelId="{F02E03BB-4910-5C44-9C28-1EC1CEAAB35B}" type="presOf" srcId="{3A68AEE6-EC65-DD46-8B75-9263136CC80A}" destId="{94F85509-1D17-4F4E-992D-1E714B53383F}" srcOrd="0" destOrd="0" presId="urn:microsoft.com/office/officeart/2005/8/layout/vList6"/>
    <dgm:cxn modelId="{EF4ACBC7-140F-CF47-9080-0ACF54D0AD13}" type="presOf" srcId="{79F7B9C3-AAAB-A141-842A-97F632A77696}" destId="{815969B0-2AEB-3A47-9A42-33EABB3E61AA}" srcOrd="0" destOrd="0" presId="urn:microsoft.com/office/officeart/2005/8/layout/vList6"/>
    <dgm:cxn modelId="{037A62C8-547A-6147-AF6B-B96EC547ADB5}" type="presOf" srcId="{E6EC096E-B69E-5B42-91E7-C86CB6C9670A}" destId="{EF25C4D9-2463-614F-B1A0-2E268801AC38}" srcOrd="0" destOrd="0" presId="urn:microsoft.com/office/officeart/2005/8/layout/vList6"/>
    <dgm:cxn modelId="{0F496AD0-CC5F-BF40-92E7-EE28CE5A9349}" type="presOf" srcId="{6A20CE11-B0F7-EE40-871E-77720AD703CB}" destId="{300F875F-68BE-1249-852F-58AA326FB556}" srcOrd="0" destOrd="0" presId="urn:microsoft.com/office/officeart/2005/8/layout/vList6"/>
    <dgm:cxn modelId="{70CD8CD4-B0FF-452A-9BAA-C79917E9A743}" type="presOf" srcId="{3F9B5611-465C-411C-AA10-8050DA3055C8}" destId="{F1656274-3E7C-6A43-BD84-F9F38202EF6B}" srcOrd="0" destOrd="2" presId="urn:microsoft.com/office/officeart/2005/8/layout/vList6"/>
    <dgm:cxn modelId="{0D05E9D9-CCE6-40D3-83F8-FE93C8362886}" type="presOf" srcId="{FE43EDF0-24DC-4A14-B29C-76873C39E41B}" destId="{F1656274-3E7C-6A43-BD84-F9F38202EF6B}" srcOrd="0" destOrd="0" presId="urn:microsoft.com/office/officeart/2005/8/layout/vList6"/>
    <dgm:cxn modelId="{F122C1E0-A8DF-8547-91C4-9BB7D8B068D2}" srcId="{3A68AEE6-EC65-DD46-8B75-9263136CC80A}" destId="{0AA2AF8F-3904-2E40-B198-26524CFDB227}" srcOrd="1" destOrd="0" parTransId="{33A77085-A555-4A47-97EF-5DC458BCD810}" sibTransId="{0864DBBE-A1D3-6140-B25D-22207DDB20D1}"/>
    <dgm:cxn modelId="{16F8FAE5-442D-0442-86BF-B22438E09410}" srcId="{382AD57B-0335-1F45-BD17-4F31B1B612DF}" destId="{3B70A040-B1B6-6F44-970E-C99B4C0BB7F9}" srcOrd="2" destOrd="0" parTransId="{90E83B6F-8D7C-D34D-B45E-4BA2DC06C9D4}" sibTransId="{08AA1DB5-A599-B44E-97A5-3C6476BA664E}"/>
    <dgm:cxn modelId="{57CF6EE9-E99A-9D41-BF6E-ED8493764E2F}" type="presOf" srcId="{382AD57B-0335-1F45-BD17-4F31B1B612DF}" destId="{26738E40-1409-DC42-B97F-03D25714F4B4}" srcOrd="0" destOrd="0" presId="urn:microsoft.com/office/officeart/2005/8/layout/vList6"/>
    <dgm:cxn modelId="{F49CB0EA-E139-774F-9995-F59F38D0F9F2}" type="presOf" srcId="{3D0272AE-7A6E-A641-92E0-B562ED953CB7}" destId="{F3B50AA4-A682-9549-AEE3-06FD184843F7}" srcOrd="0" destOrd="0" presId="urn:microsoft.com/office/officeart/2005/8/layout/vList6"/>
    <dgm:cxn modelId="{E71783EC-F198-E941-93C6-64F0F1ABC6E9}" type="presOf" srcId="{BAF4836B-29E1-6744-9A65-278B27AC1D50}" destId="{F1656274-3E7C-6A43-BD84-F9F38202EF6B}" srcOrd="0" destOrd="1" presId="urn:microsoft.com/office/officeart/2005/8/layout/vList6"/>
    <dgm:cxn modelId="{988C9984-515C-594B-B327-413D06E0174C}" type="presParOf" srcId="{26738E40-1409-DC42-B97F-03D25714F4B4}" destId="{4BAA86BE-AED8-5A49-8519-0F9E324DCB43}" srcOrd="0" destOrd="0" presId="urn:microsoft.com/office/officeart/2005/8/layout/vList6"/>
    <dgm:cxn modelId="{B08F9583-DE69-F246-A552-2252C1DB4229}" type="presParOf" srcId="{4BAA86BE-AED8-5A49-8519-0F9E324DCB43}" destId="{94F85509-1D17-4F4E-992D-1E714B53383F}" srcOrd="0" destOrd="0" presId="urn:microsoft.com/office/officeart/2005/8/layout/vList6"/>
    <dgm:cxn modelId="{270A4424-EBE2-6E48-8FD8-3FDB77AFB66A}" type="presParOf" srcId="{4BAA86BE-AED8-5A49-8519-0F9E324DCB43}" destId="{EF25C4D9-2463-614F-B1A0-2E268801AC38}" srcOrd="1" destOrd="0" presId="urn:microsoft.com/office/officeart/2005/8/layout/vList6"/>
    <dgm:cxn modelId="{DD67F2DF-E0FD-EE4F-AE3B-EE18BA3D4CEB}" type="presParOf" srcId="{26738E40-1409-DC42-B97F-03D25714F4B4}" destId="{28CB94B1-912A-A04F-8DCA-0A9F21B30273}" srcOrd="1" destOrd="0" presId="urn:microsoft.com/office/officeart/2005/8/layout/vList6"/>
    <dgm:cxn modelId="{ACB8083A-8FF6-F64F-BE5F-D4B248A4CE37}" type="presParOf" srcId="{26738E40-1409-DC42-B97F-03D25714F4B4}" destId="{A8882CAC-9C0C-8C4B-9DEE-2E7DA8BF18C7}" srcOrd="2" destOrd="0" presId="urn:microsoft.com/office/officeart/2005/8/layout/vList6"/>
    <dgm:cxn modelId="{D8322733-097F-514A-A629-D6DEEA0EA6CE}" type="presParOf" srcId="{A8882CAC-9C0C-8C4B-9DEE-2E7DA8BF18C7}" destId="{815969B0-2AEB-3A47-9A42-33EABB3E61AA}" srcOrd="0" destOrd="0" presId="urn:microsoft.com/office/officeart/2005/8/layout/vList6"/>
    <dgm:cxn modelId="{2DBAE8D7-7FC2-FB4D-83C8-5CFE41D53330}" type="presParOf" srcId="{A8882CAC-9C0C-8C4B-9DEE-2E7DA8BF18C7}" destId="{F1656274-3E7C-6A43-BD84-F9F38202EF6B}" srcOrd="1" destOrd="0" presId="urn:microsoft.com/office/officeart/2005/8/layout/vList6"/>
    <dgm:cxn modelId="{F7834FB3-1529-3142-96F3-A06DFDECACAA}" type="presParOf" srcId="{26738E40-1409-DC42-B97F-03D25714F4B4}" destId="{BE364D64-DAFF-0E40-8867-A1D4B75FACF8}" srcOrd="3" destOrd="0" presId="urn:microsoft.com/office/officeart/2005/8/layout/vList6"/>
    <dgm:cxn modelId="{2546931A-305A-F44B-A3A7-CD04E930AE01}" type="presParOf" srcId="{26738E40-1409-DC42-B97F-03D25714F4B4}" destId="{670E6157-A566-0A40-A53C-BD4CF717A560}" srcOrd="4" destOrd="0" presId="urn:microsoft.com/office/officeart/2005/8/layout/vList6"/>
    <dgm:cxn modelId="{9C30652B-CBA6-D74E-B599-88CCCE87DD80}" type="presParOf" srcId="{670E6157-A566-0A40-A53C-BD4CF717A560}" destId="{9FF86041-AF04-BB48-A6F2-7B7F7C76CDBE}" srcOrd="0" destOrd="0" presId="urn:microsoft.com/office/officeart/2005/8/layout/vList6"/>
    <dgm:cxn modelId="{A55FF24C-532B-C640-AE6D-9B38EDB9107A}" type="presParOf" srcId="{670E6157-A566-0A40-A53C-BD4CF717A560}" destId="{300F875F-68BE-1249-852F-58AA326FB556}" srcOrd="1" destOrd="0" presId="urn:microsoft.com/office/officeart/2005/8/layout/vList6"/>
    <dgm:cxn modelId="{FF2CE807-875E-574C-91AA-A1E81D40D127}" type="presParOf" srcId="{26738E40-1409-DC42-B97F-03D25714F4B4}" destId="{8F045E9A-2CCB-5C4A-B0CD-61FBB0027EF1}" srcOrd="5" destOrd="0" presId="urn:microsoft.com/office/officeart/2005/8/layout/vList6"/>
    <dgm:cxn modelId="{034E7A07-07F1-3F4A-BF9B-E947821BAC34}" type="presParOf" srcId="{26738E40-1409-DC42-B97F-03D25714F4B4}" destId="{232D12D7-4388-864B-A149-DCC53B00FA94}" srcOrd="6" destOrd="0" presId="urn:microsoft.com/office/officeart/2005/8/layout/vList6"/>
    <dgm:cxn modelId="{836A5582-BFD4-8A46-BB50-200884137FB0}" type="presParOf" srcId="{232D12D7-4388-864B-A149-DCC53B00FA94}" destId="{B993CE41-22EF-544F-8407-42EFDA426E49}" srcOrd="0" destOrd="0" presId="urn:microsoft.com/office/officeart/2005/8/layout/vList6"/>
    <dgm:cxn modelId="{09624438-3E59-714A-BE52-C10D07A1673D}" type="presParOf" srcId="{232D12D7-4388-864B-A149-DCC53B00FA94}" destId="{F3B50AA4-A682-9549-AEE3-06FD184843F7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25C4D9-2463-614F-B1A0-2E268801AC38}">
      <dsp:nvSpPr>
        <dsp:cNvPr id="0" name=""/>
        <dsp:cNvSpPr/>
      </dsp:nvSpPr>
      <dsp:spPr>
        <a:xfrm>
          <a:off x="3186342" y="1797"/>
          <a:ext cx="4767856" cy="901377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tomamos tramos senior, </a:t>
          </a:r>
          <a:r>
            <a:rPr lang="es-ES" sz="1600" kern="1200" dirty="0" err="1"/>
            <a:t>mezzanine</a:t>
          </a:r>
          <a:r>
            <a:rPr lang="es-ES" sz="1600" kern="1200" dirty="0"/>
            <a:t> y junior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Reducimos el </a:t>
          </a:r>
          <a:r>
            <a:rPr lang="es-ES" sz="1600" kern="1200" dirty="0" err="1"/>
            <a:t>resgo</a:t>
          </a:r>
          <a:r>
            <a:rPr lang="es-ES" sz="1600" kern="1200" dirty="0"/>
            <a:t> de estructuras</a:t>
          </a:r>
          <a:endParaRPr lang="en-US" sz="1600" kern="1200" dirty="0"/>
        </a:p>
      </dsp:txBody>
      <dsp:txXfrm>
        <a:off x="3186342" y="114469"/>
        <a:ext cx="4429840" cy="676033"/>
      </dsp:txXfrm>
    </dsp:sp>
    <dsp:sp modelId="{94F85509-1D17-4F4E-992D-1E714B53383F}">
      <dsp:nvSpPr>
        <dsp:cNvPr id="0" name=""/>
        <dsp:cNvSpPr/>
      </dsp:nvSpPr>
      <dsp:spPr>
        <a:xfrm>
          <a:off x="7771" y="92085"/>
          <a:ext cx="3178571" cy="72080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Capital de </a:t>
          </a:r>
          <a:r>
            <a:rPr lang="en-US" sz="3100" kern="1200" dirty="0" err="1"/>
            <a:t>riesgo</a:t>
          </a:r>
          <a:endParaRPr lang="en-US" sz="3100" kern="1200" dirty="0"/>
        </a:p>
      </dsp:txBody>
      <dsp:txXfrm>
        <a:off x="42958" y="127272"/>
        <a:ext cx="3108197" cy="650428"/>
      </dsp:txXfrm>
    </dsp:sp>
    <dsp:sp modelId="{F1656274-3E7C-6A43-BD84-F9F38202EF6B}">
      <dsp:nvSpPr>
        <dsp:cNvPr id="0" name=""/>
        <dsp:cNvSpPr/>
      </dsp:nvSpPr>
      <dsp:spPr>
        <a:xfrm>
          <a:off x="3194114" y="975255"/>
          <a:ext cx="4767856" cy="85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-283075"/>
              <a:satOff val="-25115"/>
              <a:lumOff val="-256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 err="1"/>
            <a:t>Ofrecemos</a:t>
          </a:r>
          <a:r>
            <a:rPr lang="en-US" sz="1600" kern="1200" dirty="0"/>
            <a:t> </a:t>
          </a:r>
          <a:r>
            <a:rPr lang="en-US" sz="1600" kern="1200" dirty="0" err="1"/>
            <a:t>condiciones</a:t>
          </a:r>
          <a:r>
            <a:rPr lang="en-US" sz="1600" kern="1200" dirty="0"/>
            <a:t> </a:t>
          </a:r>
          <a:r>
            <a:rPr lang="en-US" sz="1600" kern="1200" dirty="0" err="1"/>
            <a:t>favorables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Estructuramos a corto/largo plazo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Financiamos una parte de las primas</a:t>
          </a:r>
          <a:endParaRPr lang="en-US" sz="1600" kern="1200" dirty="0"/>
        </a:p>
      </dsp:txBody>
      <dsp:txXfrm>
        <a:off x="3194114" y="1082488"/>
        <a:ext cx="4446157" cy="643397"/>
      </dsp:txXfrm>
    </dsp:sp>
    <dsp:sp modelId="{815969B0-2AEB-3A47-9A42-33EABB3E61AA}">
      <dsp:nvSpPr>
        <dsp:cNvPr id="0" name=""/>
        <dsp:cNvSpPr/>
      </dsp:nvSpPr>
      <dsp:spPr>
        <a:xfrm>
          <a:off x="7771" y="1043785"/>
          <a:ext cx="3178571" cy="720802"/>
        </a:xfrm>
        <a:prstGeom prst="roundRect">
          <a:avLst/>
        </a:prstGeom>
        <a:gradFill rotWithShape="0">
          <a:gsLst>
            <a:gs pos="0">
              <a:schemeClr val="accent2">
                <a:hueOff val="-485121"/>
                <a:satOff val="-27976"/>
                <a:lumOff val="287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85121"/>
                <a:satOff val="-27976"/>
                <a:lumOff val="287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85121"/>
                <a:satOff val="-27976"/>
                <a:lumOff val="287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 err="1"/>
            <a:t>Deuda</a:t>
          </a:r>
          <a:r>
            <a:rPr lang="en-US" sz="3100" kern="1200" dirty="0"/>
            <a:t> y </a:t>
          </a:r>
          <a:r>
            <a:rPr lang="en-US" sz="3100" kern="1200" dirty="0" err="1"/>
            <a:t>garantías</a:t>
          </a:r>
          <a:endParaRPr lang="en-US" sz="3100" kern="1200" dirty="0"/>
        </a:p>
      </dsp:txBody>
      <dsp:txXfrm>
        <a:off x="42958" y="1078972"/>
        <a:ext cx="3108197" cy="650428"/>
      </dsp:txXfrm>
    </dsp:sp>
    <dsp:sp modelId="{300F875F-68BE-1249-852F-58AA326FB556}">
      <dsp:nvSpPr>
        <dsp:cNvPr id="0" name=""/>
        <dsp:cNvSpPr/>
      </dsp:nvSpPr>
      <dsp:spPr>
        <a:xfrm>
          <a:off x="3186342" y="1905198"/>
          <a:ext cx="4767856" cy="848687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-566151"/>
              <a:satOff val="-50231"/>
              <a:lumOff val="-51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Proporcionamos la concesión inicial para financiar el desarrollo del producto, la diligencia debida y los honorarios del </a:t>
          </a:r>
          <a:r>
            <a:rPr lang="es-ES" sz="1600" kern="1200" dirty="0" err="1"/>
            <a:t>corretor</a:t>
          </a:r>
          <a:r>
            <a:rPr lang="es-ES" sz="1600" kern="1200" dirty="0"/>
            <a:t> y del sindicador</a:t>
          </a:r>
          <a:endParaRPr lang="en-US" sz="1600" kern="1200" dirty="0"/>
        </a:p>
      </dsp:txBody>
      <dsp:txXfrm>
        <a:off x="3186342" y="2011284"/>
        <a:ext cx="4449598" cy="636515"/>
      </dsp:txXfrm>
    </dsp:sp>
    <dsp:sp modelId="{9FF86041-AF04-BB48-A6F2-7B7F7C76CDBE}">
      <dsp:nvSpPr>
        <dsp:cNvPr id="0" name=""/>
        <dsp:cNvSpPr/>
      </dsp:nvSpPr>
      <dsp:spPr>
        <a:xfrm>
          <a:off x="7771" y="1969141"/>
          <a:ext cx="3178571" cy="720802"/>
        </a:xfrm>
        <a:prstGeom prst="roundRect">
          <a:avLst/>
        </a:prstGeom>
        <a:gradFill rotWithShape="0">
          <a:gsLst>
            <a:gs pos="0">
              <a:schemeClr val="accent2">
                <a:hueOff val="-970242"/>
                <a:satOff val="-55952"/>
                <a:lumOff val="57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970242"/>
                <a:satOff val="-55952"/>
                <a:lumOff val="57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970242"/>
                <a:satOff val="-55952"/>
                <a:lumOff val="57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 err="1"/>
            <a:t>Subvenciones</a:t>
          </a:r>
          <a:endParaRPr lang="en-US" sz="3100" kern="1200" dirty="0"/>
        </a:p>
      </dsp:txBody>
      <dsp:txXfrm>
        <a:off x="42958" y="2004328"/>
        <a:ext cx="3108197" cy="650428"/>
      </dsp:txXfrm>
    </dsp:sp>
    <dsp:sp modelId="{F3B50AA4-A682-9549-AEE3-06FD184843F7}">
      <dsp:nvSpPr>
        <dsp:cNvPr id="0" name=""/>
        <dsp:cNvSpPr/>
      </dsp:nvSpPr>
      <dsp:spPr>
        <a:xfrm>
          <a:off x="3184788" y="2825966"/>
          <a:ext cx="4777182" cy="720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Aumentamos la confianza entre el sector privado y los re/aseguradores</a:t>
          </a:r>
          <a:endParaRPr lang="en-US" sz="1600" kern="1200" dirty="0"/>
        </a:p>
      </dsp:txBody>
      <dsp:txXfrm>
        <a:off x="3184788" y="2916066"/>
        <a:ext cx="4506881" cy="540602"/>
      </dsp:txXfrm>
    </dsp:sp>
    <dsp:sp modelId="{B993CE41-22EF-544F-8407-42EFDA426E49}">
      <dsp:nvSpPr>
        <dsp:cNvPr id="0" name=""/>
        <dsp:cNvSpPr/>
      </dsp:nvSpPr>
      <dsp:spPr>
        <a:xfrm>
          <a:off x="0" y="2825966"/>
          <a:ext cx="3184788" cy="720802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 err="1"/>
            <a:t>Cofinanciación</a:t>
          </a:r>
          <a:endParaRPr lang="en-US" sz="3100" kern="1200" dirty="0"/>
        </a:p>
      </dsp:txBody>
      <dsp:txXfrm>
        <a:off x="35187" y="2861153"/>
        <a:ext cx="3114414" cy="6504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F8173-ED19-4139-886A-6E2EF0B86BEF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42564-9BF6-4F7E-905D-D239E8EEC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89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56C14-FF34-EA41-A858-1D712733D7A4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0BF2F-C8A0-5940-85A5-D1EEC88BBE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569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216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607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594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298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16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771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167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479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22514" r="4714"/>
          <a:stretch/>
        </p:blipFill>
        <p:spPr>
          <a:xfrm>
            <a:off x="3328987" y="0"/>
            <a:ext cx="5514975" cy="5143500"/>
          </a:xfrm>
          <a:prstGeom prst="parallelogram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534" y="2221537"/>
            <a:ext cx="3687708" cy="868012"/>
          </a:xfrm>
        </p:spPr>
        <p:txBody>
          <a:bodyPr anchor="t">
            <a:normAutofit/>
          </a:bodyPr>
          <a:lstStyle>
            <a:lvl1pPr algn="l">
              <a:defRPr sz="2800" b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34" y="248648"/>
            <a:ext cx="2114783" cy="133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26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82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622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630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11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945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875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8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CFblgrnLogo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202" y="237454"/>
            <a:ext cx="2172798" cy="153714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89570" y="2110085"/>
            <a:ext cx="22893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Futura Medium" charset="0"/>
                <a:ea typeface="Futura Medium" charset="0"/>
                <a:cs typeface="Futura Medium" charset="0"/>
              </a:rPr>
              <a:t>175, Art center-daero</a:t>
            </a:r>
          </a:p>
          <a:p>
            <a:r>
              <a:rPr lang="en-US" dirty="0">
                <a:latin typeface="Futura Medium" charset="0"/>
                <a:ea typeface="Futura Medium" charset="0"/>
                <a:cs typeface="Futura Medium" charset="0"/>
              </a:rPr>
              <a:t>Yeonsu-gu,</a:t>
            </a:r>
            <a:r>
              <a:rPr lang="en-US" baseline="0" dirty="0">
                <a:latin typeface="Futura Medium" charset="0"/>
                <a:ea typeface="Futura Medium" charset="0"/>
                <a:cs typeface="Futura Medium" charset="0"/>
              </a:rPr>
              <a:t> Incheon 22004</a:t>
            </a:r>
          </a:p>
          <a:p>
            <a:r>
              <a:rPr lang="en-US" baseline="0" dirty="0">
                <a:latin typeface="Futura Medium" charset="0"/>
                <a:ea typeface="Futura Medium" charset="0"/>
                <a:cs typeface="Futura Medium" charset="0"/>
              </a:rPr>
              <a:t>Republic of Korea</a:t>
            </a:r>
          </a:p>
          <a:p>
            <a:r>
              <a:rPr lang="en-US" baseline="0" dirty="0">
                <a:latin typeface="Futura Medium" charset="0"/>
                <a:ea typeface="Futura Medium" charset="0"/>
                <a:cs typeface="Futura Medium" charset="0"/>
              </a:rPr>
              <a:t>greenclimate.com</a:t>
            </a:r>
            <a:endParaRPr lang="en-US" dirty="0">
              <a:latin typeface="Futura Medium" charset="0"/>
              <a:ea typeface="Futura Medium" charset="0"/>
              <a:cs typeface="Futura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890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CF - PPT BG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705" b="25977"/>
          <a:stretch/>
        </p:blipFill>
        <p:spPr>
          <a:xfrm>
            <a:off x="0" y="-3514"/>
            <a:ext cx="9143999" cy="51470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67" y="1513362"/>
            <a:ext cx="3355866" cy="211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91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947" cy="5143500"/>
          </a:xfrm>
          <a:prstGeom prst="rect">
            <a:avLst/>
          </a:prstGeom>
        </p:spPr>
      </p:pic>
      <p:pic>
        <p:nvPicPr>
          <p:cNvPr id="3" name="Picture 2" descr="GCFblgrnLogo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37" y="477482"/>
            <a:ext cx="2277914" cy="1611503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 userDrawn="1"/>
        </p:nvSpPr>
        <p:spPr>
          <a:xfrm>
            <a:off x="1772575" y="1911998"/>
            <a:ext cx="7126608" cy="30190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1496403" y="2073479"/>
            <a:ext cx="6240113" cy="994172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2400" b="1"/>
            </a:lvl1pPr>
          </a:lstStyle>
          <a:p>
            <a:pPr algn="l">
              <a:lnSpc>
                <a:spcPct val="90000"/>
              </a:lnSpc>
            </a:pPr>
            <a:r>
              <a:rPr lang="en-US" sz="2700" b="1" dirty="0">
                <a:solidFill>
                  <a:prstClr val="black"/>
                </a:solidFill>
                <a:latin typeface="+mj-lt"/>
                <a:cs typeface="Corbel"/>
              </a:rPr>
              <a:t>Title of </a:t>
            </a:r>
            <a:r>
              <a:rPr lang="en-US" sz="3000" b="1" dirty="0">
                <a:solidFill>
                  <a:prstClr val="black"/>
                </a:solidFill>
                <a:latin typeface="+mj-lt"/>
                <a:cs typeface="Corbel"/>
              </a:rPr>
              <a:t>Presentation</a:t>
            </a:r>
            <a:endParaRPr lang="en-US" sz="2700" b="1" i="1" dirty="0">
              <a:solidFill>
                <a:prstClr val="black"/>
              </a:solidFill>
              <a:latin typeface="+mj-lt"/>
              <a:cs typeface="Corbe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1496403" y="3394747"/>
            <a:ext cx="6240113" cy="33361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2100" b="0" i="0" u="none">
                <a:solidFill>
                  <a:srgbClr val="246B5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2100" b="1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Name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1496403" y="3870681"/>
            <a:ext cx="6240113" cy="685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1500">
                <a:solidFill>
                  <a:srgbClr val="246B52"/>
                </a:solidFill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Event Name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Month Year | Location</a:t>
            </a:r>
          </a:p>
        </p:txBody>
      </p:sp>
    </p:spTree>
    <p:extLst>
      <p:ext uri="{BB962C8B-B14F-4D97-AF65-F5344CB8AC3E}">
        <p14:creationId xmlns:p14="http://schemas.microsoft.com/office/powerpoint/2010/main" val="1131627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1" b="1079"/>
          <a:stretch/>
        </p:blipFill>
        <p:spPr>
          <a:xfrm>
            <a:off x="0" y="1"/>
            <a:ext cx="92456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3841848"/>
            <a:ext cx="1836079" cy="115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2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914400" y="548640"/>
            <a:ext cx="685800" cy="685800"/>
          </a:xfrm>
          <a:prstGeom prst="rect">
            <a:avLst/>
          </a:prstGeom>
        </p:spPr>
        <p:txBody>
          <a:bodyPr vert="horz" wrap="none" lIns="68580" tIns="34290" rIns="68580" bIns="34290" rtlCol="0">
            <a:noAutofit/>
          </a:bodyPr>
          <a:lstStyle/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293247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4634F"/>
              </a:buClr>
              <a:buFont typeface="Arial"/>
              <a:buChar char="•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669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85763" indent="-385763">
              <a:buClr>
                <a:srgbClr val="24634F"/>
              </a:buClr>
              <a:buFont typeface="+mj-lt"/>
              <a:buAutoNum type="arabicPeriod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Numbered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048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5439"/>
            <a:ext cx="9144000" cy="3548062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>
                <a:latin typeface="Corbel"/>
                <a:cs typeface="Corbel"/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655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25129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791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  <p:pic>
        <p:nvPicPr>
          <p:cNvPr id="6" name="Picture 5" descr="GCFblgrnLogo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8406" y="1882855"/>
            <a:ext cx="2686050" cy="190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1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  <p:sp>
        <p:nvSpPr>
          <p:cNvPr id="8" name="Manual Input 7"/>
          <p:cNvSpPr>
            <a:spLocks noChangeAspect="1"/>
          </p:cNvSpPr>
          <p:nvPr userDrawn="1"/>
        </p:nvSpPr>
        <p:spPr>
          <a:xfrm rot="5400000">
            <a:off x="1988821" y="-1366521"/>
            <a:ext cx="457200" cy="4434843"/>
          </a:xfrm>
          <a:prstGeom prst="flowChartManualInput">
            <a:avLst/>
          </a:prstGeom>
          <a:solidFill>
            <a:srgbClr val="0F5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ea typeface="Corbel" charset="0"/>
              <a:cs typeface="Corbel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90500" y="1333501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4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622299"/>
            <a:ext cx="3520440" cy="457201"/>
          </a:xfrm>
          <a:ln>
            <a:noFill/>
          </a:ln>
        </p:spPr>
        <p:txBody>
          <a:bodyPr anchor="ctr"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50038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31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Manual Input 6"/>
          <p:cNvSpPr>
            <a:spLocks noChangeAspect="1"/>
          </p:cNvSpPr>
          <p:nvPr userDrawn="1"/>
        </p:nvSpPr>
        <p:spPr>
          <a:xfrm rot="5400000">
            <a:off x="1988821" y="-1366521"/>
            <a:ext cx="457200" cy="4434843"/>
          </a:xfrm>
          <a:prstGeom prst="flowChartManualInput">
            <a:avLst/>
          </a:prstGeom>
          <a:solidFill>
            <a:srgbClr val="0F5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ea typeface="Corbel" charset="0"/>
              <a:cs typeface="Corbel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229100" y="1333500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4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622299"/>
            <a:ext cx="3543300" cy="457201"/>
          </a:xfrm>
          <a:ln>
            <a:noFill/>
          </a:ln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1905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5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229100" y="1333500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4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Manual Input 8"/>
          <p:cNvSpPr>
            <a:spLocks noChangeAspect="1"/>
          </p:cNvSpPr>
          <p:nvPr userDrawn="1"/>
        </p:nvSpPr>
        <p:spPr>
          <a:xfrm rot="5400000">
            <a:off x="1885950" y="-1263650"/>
            <a:ext cx="457200" cy="4229100"/>
          </a:xfrm>
          <a:prstGeom prst="flowChartManualInput">
            <a:avLst/>
          </a:prstGeom>
          <a:solidFill>
            <a:srgbClr val="ADC7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622299"/>
            <a:ext cx="3406140" cy="457201"/>
          </a:xfrm>
          <a:ln>
            <a:noFill/>
          </a:ln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1905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21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90500" y="1333501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0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50038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54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2" y="273844"/>
            <a:ext cx="6643687" cy="994172"/>
          </a:xfrm>
        </p:spPr>
        <p:txBody>
          <a:bodyPr/>
          <a:lstStyle>
            <a:lvl1pPr algn="r">
              <a:defRPr b="1"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18103"/>
            <a:ext cx="7886700" cy="3282497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 sz="2400">
                <a:latin typeface="Corbel" charset="0"/>
                <a:ea typeface="Corbel" charset="0"/>
                <a:cs typeface="Corbel" charset="0"/>
              </a:defRPr>
            </a:lvl1pPr>
            <a:lvl2pPr>
              <a:defRPr>
                <a:latin typeface="Corbel" charset="0"/>
                <a:ea typeface="Corbel" charset="0"/>
                <a:cs typeface="Corbel" charset="0"/>
              </a:defRPr>
            </a:lvl2pPr>
            <a:lvl3pPr>
              <a:defRPr>
                <a:latin typeface="Corbel" charset="0"/>
                <a:ea typeface="Corbel" charset="0"/>
                <a:cs typeface="Corbel" charset="0"/>
              </a:defRPr>
            </a:lvl3pPr>
            <a:lvl4pPr>
              <a:defRPr>
                <a:latin typeface="Corbel" charset="0"/>
                <a:ea typeface="Corbel" charset="0"/>
                <a:cs typeface="Corbel" charset="0"/>
              </a:defRPr>
            </a:lvl4pPr>
            <a:lvl5pPr>
              <a:defRPr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34" y="248648"/>
            <a:ext cx="1616071" cy="101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4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89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7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8.emf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727EE-E4D6-524F-A54A-406997034C08}" type="datetimeFigureOut">
              <a:rPr lang="en-US" smtClean="0"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3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5" r:id="rId2"/>
    <p:sldLayoutId id="2147483674" r:id="rId3"/>
    <p:sldLayoutId id="2147483678" r:id="rId4"/>
    <p:sldLayoutId id="2147483676" r:id="rId5"/>
    <p:sldLayoutId id="2147483677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3" r:id="rId17"/>
    <p:sldLayoutId id="2147483672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CFlogoCMYKbrochCover.eps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016" y="279613"/>
            <a:ext cx="1210720" cy="83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2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aadam@gcfund.or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496403" y="2073479"/>
            <a:ext cx="6990892" cy="994172"/>
          </a:xfrm>
        </p:spPr>
        <p:txBody>
          <a:bodyPr/>
          <a:lstStyle/>
          <a:p>
            <a:r>
              <a:rPr lang="es-ES" u="sng" dirty="0"/>
              <a:t>Pensando fuera de la caja: el Rol de Re/Seguro en el cambio climático</a:t>
            </a:r>
            <a:br>
              <a:rPr lang="en-US" dirty="0"/>
            </a:br>
            <a:br>
              <a:rPr lang="en-US" sz="1600" dirty="0"/>
            </a:br>
            <a:r>
              <a:rPr lang="en-US" dirty="0" err="1"/>
              <a:t>Diálogo</a:t>
            </a:r>
            <a:r>
              <a:rPr lang="en-US" dirty="0"/>
              <a:t> </a:t>
            </a:r>
            <a:r>
              <a:rPr lang="en-US" dirty="0" err="1"/>
              <a:t>Estructurado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LAC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1496403" y="3627503"/>
            <a:ext cx="6240113" cy="333611"/>
          </a:xfrm>
        </p:spPr>
        <p:txBody>
          <a:bodyPr/>
          <a:lstStyle/>
          <a:p>
            <a:r>
              <a:rPr lang="en-US" b="1" dirty="0"/>
              <a:t>Sergio Pombo</a:t>
            </a:r>
          </a:p>
          <a:p>
            <a:r>
              <a:rPr lang="en-US" sz="1400" b="1" dirty="0"/>
              <a:t>Jefe, </a:t>
            </a:r>
            <a:r>
              <a:rPr lang="en-US" sz="1400" b="1" dirty="0" err="1"/>
              <a:t>Fondos</a:t>
            </a:r>
            <a:r>
              <a:rPr lang="en-US" sz="1400" b="1" dirty="0"/>
              <a:t> de Capital </a:t>
            </a:r>
            <a:r>
              <a:rPr lang="en-US" sz="1400" b="1" dirty="0" err="1"/>
              <a:t>Privado</a:t>
            </a:r>
            <a:endParaRPr lang="en-US" sz="1400" b="1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1496403" y="4369444"/>
            <a:ext cx="6240113" cy="685800"/>
          </a:xfrm>
        </p:spPr>
        <p:txBody>
          <a:bodyPr/>
          <a:lstStyle/>
          <a:p>
            <a:r>
              <a:rPr lang="en-US" dirty="0"/>
              <a:t>Bogota, Colombia </a:t>
            </a:r>
          </a:p>
        </p:txBody>
      </p:sp>
    </p:spTree>
    <p:extLst>
      <p:ext uri="{BB962C8B-B14F-4D97-AF65-F5344CB8AC3E}">
        <p14:creationId xmlns:p14="http://schemas.microsoft.com/office/powerpoint/2010/main" val="15496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622299"/>
            <a:ext cx="4322618" cy="457201"/>
          </a:xfrm>
        </p:spPr>
        <p:txBody>
          <a:bodyPr/>
          <a:lstStyle/>
          <a:p>
            <a:pPr algn="l"/>
            <a:r>
              <a:rPr lang="en-US" dirty="0"/>
              <a:t>GCF </a:t>
            </a:r>
            <a:r>
              <a:rPr lang="en-US" dirty="0" err="1"/>
              <a:t>Áreas</a:t>
            </a:r>
            <a:r>
              <a:rPr lang="en-US" dirty="0"/>
              <a:t> de </a:t>
            </a:r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Estratégicos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9750" y="1430364"/>
            <a:ext cx="4295066" cy="3266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ontent Placeholder 8"/>
          <p:cNvSpPr txBox="1">
            <a:spLocks/>
          </p:cNvSpPr>
          <p:nvPr/>
        </p:nvSpPr>
        <p:spPr>
          <a:xfrm>
            <a:off x="69742" y="1430364"/>
            <a:ext cx="4448014" cy="34543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600"/>
              </a:spcAft>
              <a:buClr>
                <a:srgbClr val="31728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es-ES" sz="1700" dirty="0"/>
              <a:t>GCF no tiene el mandato de invertir en el financiamiento del riesgo de catástrofes ocasionadas por desastres naturales y cambios del clima... pero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S" sz="1700" dirty="0"/>
              <a:t>GCF puede apoyar el desarrollo y financiamiento de productos que disminuyen los riesgos inducidos por el clima que afectan a nuestras áreas de resultados estratégicos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S" sz="1800" dirty="0"/>
              <a:t>Por ejemplo: Promover el seguro para riesgos económicos inducido por el clima en ciudades, y poblaciones vulnerables</a:t>
            </a:r>
          </a:p>
        </p:txBody>
      </p:sp>
    </p:spTree>
    <p:extLst>
      <p:ext uri="{BB962C8B-B14F-4D97-AF65-F5344CB8AC3E}">
        <p14:creationId xmlns:p14="http://schemas.microsoft.com/office/powerpoint/2010/main" val="395671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9225" y="1734532"/>
            <a:ext cx="4176861" cy="3236142"/>
          </a:xfrm>
        </p:spPr>
        <p:txBody>
          <a:bodyPr>
            <a:normAutofit/>
          </a:bodyPr>
          <a:lstStyle/>
          <a:p>
            <a:r>
              <a:rPr lang="es-ES" sz="1800" dirty="0"/>
              <a:t>Apoyando el trabajo analítico y soluciones para minimizar riesgos</a:t>
            </a:r>
          </a:p>
          <a:p>
            <a:r>
              <a:rPr lang="es-ES" sz="1800" dirty="0"/>
              <a:t>Diseñando los productos que minimizan los riesgos regionales </a:t>
            </a:r>
          </a:p>
          <a:p>
            <a:r>
              <a:rPr lang="es-ES" sz="1800" dirty="0"/>
              <a:t>Estructurando de un proyecto piloto regional "riesgo compartido” y programa de re/seguros</a:t>
            </a:r>
          </a:p>
          <a:p>
            <a:r>
              <a:rPr lang="es-ES" sz="1800" dirty="0"/>
              <a:t>Definiendo del índice de parámetro, y valor económico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dirty="0" err="1"/>
              <a:t>potenciales</a:t>
            </a:r>
            <a:r>
              <a:rPr lang="en-US" dirty="0"/>
              <a:t> de la Ventana de Sector </a:t>
            </a:r>
            <a:r>
              <a:rPr lang="en-US" dirty="0" err="1"/>
              <a:t>Privado</a:t>
            </a:r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4943180" y="1888957"/>
            <a:ext cx="4073558" cy="2865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600"/>
              </a:spcAft>
              <a:buClr>
                <a:srgbClr val="31728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dirty="0"/>
              <a:t>Financiando una parte de las primas y reduciendo los costos para los países</a:t>
            </a:r>
          </a:p>
          <a:p>
            <a:r>
              <a:rPr lang="es-ES" sz="1800" dirty="0"/>
              <a:t>Financiando el costo de los honorarios de Corredores de re/Seguros para estructurar, modelar y sindicar los riesgos</a:t>
            </a:r>
          </a:p>
          <a:p>
            <a:r>
              <a:rPr lang="es-ES" sz="1800" dirty="0"/>
              <a:t>Financiar el costo de los primeros 3 años de un programa de aseguramiento con el sector privado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129225" y="1366887"/>
            <a:ext cx="3820606" cy="476053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Podemos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proporcionar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subvenciones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: Rounded Corners 8"/>
          <p:cNvSpPr/>
          <p:nvPr/>
        </p:nvSpPr>
        <p:spPr>
          <a:xfrm>
            <a:off x="4943180" y="1366887"/>
            <a:ext cx="4073558" cy="476054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También podemos proporcionar deuda concesional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4557860" y="1409307"/>
            <a:ext cx="0" cy="3289955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901615" y="1011975"/>
            <a:ext cx="43171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/>
              <a:t>Una vez definidos los riesgos y la estructura por los expertos</a:t>
            </a:r>
          </a:p>
        </p:txBody>
      </p:sp>
    </p:spTree>
    <p:extLst>
      <p:ext uri="{BB962C8B-B14F-4D97-AF65-F5344CB8AC3E}">
        <p14:creationId xmlns:p14="http://schemas.microsoft.com/office/powerpoint/2010/main" val="323433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Calibri (Body)"/>
              </a:rPr>
              <a:t>Programa</a:t>
            </a:r>
            <a:r>
              <a:rPr lang="en-US" dirty="0">
                <a:latin typeface="Calibri (Body)"/>
              </a:rPr>
              <a:t> </a:t>
            </a:r>
            <a:r>
              <a:rPr lang="en-US" dirty="0" err="1">
                <a:latin typeface="Calibri (Body)"/>
              </a:rPr>
              <a:t>piloto</a:t>
            </a:r>
            <a:r>
              <a:rPr lang="en-US" dirty="0">
                <a:latin typeface="Calibri (Body)"/>
              </a:rPr>
              <a:t> regional</a:t>
            </a:r>
          </a:p>
        </p:txBody>
      </p:sp>
      <p:sp>
        <p:nvSpPr>
          <p:cNvPr id="5" name="Oval 4"/>
          <p:cNvSpPr/>
          <p:nvPr/>
        </p:nvSpPr>
        <p:spPr>
          <a:xfrm>
            <a:off x="198396" y="2145135"/>
            <a:ext cx="2524166" cy="238530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libri (Body)"/>
              </a:rPr>
              <a:t>Programa</a:t>
            </a:r>
            <a:r>
              <a:rPr lang="en-US" sz="2000" dirty="0">
                <a:latin typeface="Calibri (Body)"/>
              </a:rPr>
              <a:t> de </a:t>
            </a:r>
            <a:r>
              <a:rPr lang="en-US" sz="2000" dirty="0" err="1">
                <a:latin typeface="Calibri (Body)"/>
              </a:rPr>
              <a:t>aseguramiento</a:t>
            </a:r>
            <a:r>
              <a:rPr lang="en-US" sz="2000" dirty="0">
                <a:latin typeface="Calibri (Body)"/>
              </a:rPr>
              <a:t> regional</a:t>
            </a:r>
          </a:p>
        </p:txBody>
      </p:sp>
      <p:sp>
        <p:nvSpPr>
          <p:cNvPr id="6" name="Rectangle 5"/>
          <p:cNvSpPr/>
          <p:nvPr/>
        </p:nvSpPr>
        <p:spPr>
          <a:xfrm rot="5400000">
            <a:off x="1805815" y="-367927"/>
            <a:ext cx="334537" cy="35493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latin typeface="Calibri (Body)"/>
              </a:rPr>
              <a:t>¿</a:t>
            </a:r>
            <a:r>
              <a:rPr lang="en-US" sz="1600" dirty="0" err="1">
                <a:latin typeface="Calibri (Body)"/>
              </a:rPr>
              <a:t>Poliza</a:t>
            </a:r>
            <a:r>
              <a:rPr lang="en-US" sz="1600" dirty="0">
                <a:latin typeface="Calibri (Body)"/>
              </a:rPr>
              <a:t> de Seguro (sector </a:t>
            </a:r>
            <a:r>
              <a:rPr lang="en-US" sz="1600" dirty="0" err="1">
                <a:latin typeface="Calibri (Body)"/>
              </a:rPr>
              <a:t>público</a:t>
            </a:r>
            <a:r>
              <a:rPr lang="en-US" sz="1600" dirty="0">
                <a:latin typeface="Calibri (Body)"/>
              </a:rPr>
              <a:t>) ~ 20%?</a:t>
            </a:r>
          </a:p>
        </p:txBody>
      </p:sp>
      <p:sp>
        <p:nvSpPr>
          <p:cNvPr id="7" name="Rectangle 6"/>
          <p:cNvSpPr/>
          <p:nvPr/>
        </p:nvSpPr>
        <p:spPr>
          <a:xfrm rot="5400000">
            <a:off x="6957431" y="-536339"/>
            <a:ext cx="334537" cy="3886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latin typeface="Calibri (Body)"/>
              </a:rPr>
              <a:t>¿</a:t>
            </a:r>
            <a:r>
              <a:rPr lang="en-US" sz="1600" dirty="0" err="1">
                <a:latin typeface="Calibri (Body)"/>
              </a:rPr>
              <a:t>Poliza</a:t>
            </a:r>
            <a:r>
              <a:rPr lang="en-US" sz="1600" dirty="0">
                <a:latin typeface="Calibri (Body)"/>
              </a:rPr>
              <a:t> de Re-</a:t>
            </a:r>
            <a:r>
              <a:rPr lang="en-US" sz="1600" dirty="0" err="1">
                <a:latin typeface="Calibri (Body)"/>
              </a:rPr>
              <a:t>seguro</a:t>
            </a:r>
            <a:r>
              <a:rPr lang="en-US" sz="1600" dirty="0">
                <a:latin typeface="Calibri (Body)"/>
              </a:rPr>
              <a:t> (sector </a:t>
            </a:r>
            <a:r>
              <a:rPr lang="en-US" sz="1600" dirty="0" err="1">
                <a:latin typeface="Calibri (Body)"/>
              </a:rPr>
              <a:t>privado</a:t>
            </a:r>
            <a:r>
              <a:rPr lang="en-US" sz="1600" dirty="0">
                <a:latin typeface="Calibri (Body)"/>
              </a:rPr>
              <a:t>) ~ 80%?</a:t>
            </a:r>
          </a:p>
        </p:txBody>
      </p:sp>
      <p:sp>
        <p:nvSpPr>
          <p:cNvPr id="29" name="Trapezoid 28"/>
          <p:cNvSpPr/>
          <p:nvPr/>
        </p:nvSpPr>
        <p:spPr>
          <a:xfrm>
            <a:off x="821806" y="4370231"/>
            <a:ext cx="1245626" cy="581004"/>
          </a:xfrm>
          <a:prstGeom prst="trapezoi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libri (Body)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17" y="4390645"/>
            <a:ext cx="527326" cy="52732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427694" y="4107353"/>
            <a:ext cx="33033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alibri (Body)"/>
              </a:rPr>
              <a:t>El </a:t>
            </a:r>
            <a:r>
              <a:rPr lang="en-US" sz="1200" b="1" dirty="0" err="1">
                <a:latin typeface="Calibri (Body)"/>
              </a:rPr>
              <a:t>apoyo</a:t>
            </a:r>
            <a:r>
              <a:rPr lang="en-US" sz="1200" b="1" dirty="0">
                <a:latin typeface="Calibri (Body)"/>
              </a:rPr>
              <a:t> de la GCF:</a:t>
            </a:r>
          </a:p>
          <a:p>
            <a:r>
              <a:rPr lang="en-US" sz="1200" dirty="0">
                <a:latin typeface="Calibri (Body)"/>
              </a:rPr>
              <a:t>- </a:t>
            </a:r>
            <a:r>
              <a:rPr lang="en-US" sz="1200" dirty="0" err="1">
                <a:latin typeface="Calibri (Body)"/>
              </a:rPr>
              <a:t>Análisis</a:t>
            </a:r>
            <a:r>
              <a:rPr lang="en-US" sz="1200" dirty="0">
                <a:latin typeface="Calibri (Body)"/>
              </a:rPr>
              <a:t> y </a:t>
            </a:r>
            <a:r>
              <a:rPr lang="en-US" sz="1200" dirty="0" err="1">
                <a:latin typeface="Calibri (Body)"/>
              </a:rPr>
              <a:t>diseño</a:t>
            </a:r>
            <a:endParaRPr lang="en-US" sz="1200" dirty="0">
              <a:latin typeface="Calibri (Body)"/>
            </a:endParaRPr>
          </a:p>
          <a:p>
            <a:r>
              <a:rPr lang="en-US" sz="1200" dirty="0">
                <a:latin typeface="Calibri (Body)"/>
              </a:rPr>
              <a:t>- </a:t>
            </a:r>
            <a:r>
              <a:rPr lang="en-US" sz="1200" dirty="0" err="1">
                <a:latin typeface="Calibri (Body)"/>
              </a:rPr>
              <a:t>Desarrollo</a:t>
            </a:r>
            <a:r>
              <a:rPr lang="en-US" sz="1200" dirty="0">
                <a:latin typeface="Calibri (Body)"/>
              </a:rPr>
              <a:t> de </a:t>
            </a:r>
            <a:r>
              <a:rPr lang="en-US" sz="1200" dirty="0" err="1">
                <a:latin typeface="Calibri (Body)"/>
              </a:rPr>
              <a:t>soluciones</a:t>
            </a:r>
            <a:endParaRPr lang="en-US" sz="1200" dirty="0">
              <a:latin typeface="Calibri (Body)"/>
            </a:endParaRPr>
          </a:p>
          <a:p>
            <a:r>
              <a:rPr lang="en-US" sz="1200" dirty="0">
                <a:latin typeface="Calibri (Body)"/>
              </a:rPr>
              <a:t>- </a:t>
            </a:r>
            <a:r>
              <a:rPr lang="es-ES" sz="1200" dirty="0">
                <a:latin typeface="Calibri (Body)"/>
              </a:rPr>
              <a:t>Subvenciones iniciales de sindicación de riesgo</a:t>
            </a:r>
          </a:p>
          <a:p>
            <a:r>
              <a:rPr lang="en-US" sz="1200" dirty="0">
                <a:latin typeface="Calibri (Body)"/>
              </a:rPr>
              <a:t>- </a:t>
            </a:r>
            <a:r>
              <a:rPr lang="en-US" sz="1200" dirty="0" err="1">
                <a:latin typeface="Calibri (Body)"/>
              </a:rPr>
              <a:t>Financiación</a:t>
            </a:r>
            <a:r>
              <a:rPr lang="en-US" sz="1200" dirty="0">
                <a:latin typeface="Calibri (Body)"/>
              </a:rPr>
              <a:t> </a:t>
            </a:r>
            <a:r>
              <a:rPr lang="en-US" sz="1200" dirty="0" err="1">
                <a:latin typeface="Calibri (Body)"/>
              </a:rPr>
              <a:t>concesionaria</a:t>
            </a:r>
            <a:endParaRPr lang="en-US" sz="1200" dirty="0">
              <a:latin typeface="Calibri (Body)"/>
            </a:endParaRPr>
          </a:p>
        </p:txBody>
      </p:sp>
      <p:sp>
        <p:nvSpPr>
          <p:cNvPr id="38" name="Regular Pentagon 37"/>
          <p:cNvSpPr/>
          <p:nvPr/>
        </p:nvSpPr>
        <p:spPr>
          <a:xfrm>
            <a:off x="6090458" y="1847385"/>
            <a:ext cx="2426763" cy="2214895"/>
          </a:xfrm>
          <a:prstGeom prst="pent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>
                <a:latin typeface="Calibri (Body)"/>
              </a:rPr>
              <a:t>Sindicación del riesgo a reaseguradores</a:t>
            </a:r>
          </a:p>
        </p:txBody>
      </p:sp>
      <p:sp>
        <p:nvSpPr>
          <p:cNvPr id="48" name="Striped Right Arrow 47"/>
          <p:cNvSpPr/>
          <p:nvPr/>
        </p:nvSpPr>
        <p:spPr>
          <a:xfrm>
            <a:off x="3579701" y="3129457"/>
            <a:ext cx="1816682" cy="521128"/>
          </a:xfrm>
          <a:prstGeom prst="strip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 (Body)"/>
              </a:rPr>
              <a:t>el </a:t>
            </a:r>
            <a:r>
              <a:rPr lang="en-US" dirty="0" err="1">
                <a:latin typeface="Calibri (Body)"/>
              </a:rPr>
              <a:t>riesgo</a:t>
            </a:r>
            <a:endParaRPr lang="en-US" dirty="0">
              <a:latin typeface="Calibri (Body)"/>
            </a:endParaRPr>
          </a:p>
        </p:txBody>
      </p:sp>
      <p:sp>
        <p:nvSpPr>
          <p:cNvPr id="49" name="Striped Right Arrow 48"/>
          <p:cNvSpPr/>
          <p:nvPr/>
        </p:nvSpPr>
        <p:spPr>
          <a:xfrm flipH="1">
            <a:off x="3358517" y="2521595"/>
            <a:ext cx="1823083" cy="521128"/>
          </a:xfrm>
          <a:prstGeom prst="strip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 (Body)"/>
              </a:rPr>
              <a:t>la prima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186134" y="2374900"/>
            <a:ext cx="2353132" cy="1473200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(Body)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49669" y="2096679"/>
            <a:ext cx="297581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 (Body)"/>
              </a:rPr>
              <a:t>CORREDOR DE SEGUROS Y SYNDICATOR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5984974" y="1877612"/>
            <a:ext cx="505934" cy="46410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 (Body)"/>
              </a:rPr>
              <a:t>RE1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210064" y="1877612"/>
            <a:ext cx="505934" cy="46410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>
                <a:latin typeface="Calibri (Body)"/>
              </a:rPr>
              <a:t>RE2</a:t>
            </a:r>
            <a:endParaRPr lang="en-US" dirty="0">
              <a:latin typeface="Calibri (Body)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8509472" y="3652420"/>
            <a:ext cx="505934" cy="46410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>
                <a:latin typeface="Calibri (Body)"/>
              </a:rPr>
              <a:t>RE3</a:t>
            </a:r>
            <a:endParaRPr lang="en-US" dirty="0">
              <a:latin typeface="Calibri (Body)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7110707" y="4188459"/>
            <a:ext cx="505934" cy="46410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 (Body)"/>
              </a:rPr>
              <a:t>RE4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5771314" y="3654148"/>
            <a:ext cx="505934" cy="46410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 (Body)"/>
              </a:rPr>
              <a:t>RE5</a:t>
            </a:r>
          </a:p>
        </p:txBody>
      </p:sp>
      <p:sp>
        <p:nvSpPr>
          <p:cNvPr id="11" name="Left Bracket 10"/>
          <p:cNvSpPr/>
          <p:nvPr/>
        </p:nvSpPr>
        <p:spPr>
          <a:xfrm>
            <a:off x="3195960" y="4261783"/>
            <a:ext cx="200739" cy="796440"/>
          </a:xfrm>
          <a:prstGeom prst="leftBracket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 (Body)"/>
            </a:endParaRPr>
          </a:p>
        </p:txBody>
      </p:sp>
      <p:cxnSp>
        <p:nvCxnSpPr>
          <p:cNvPr id="13" name="Straight Connector 12"/>
          <p:cNvCxnSpPr>
            <a:stCxn id="11" idx="1"/>
            <a:endCxn id="29" idx="3"/>
          </p:cNvCxnSpPr>
          <p:nvPr/>
        </p:nvCxnSpPr>
        <p:spPr>
          <a:xfrm flipH="1">
            <a:off x="1994807" y="4660003"/>
            <a:ext cx="1201153" cy="7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878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500" y="1333501"/>
            <a:ext cx="4368800" cy="3454399"/>
          </a:xfrm>
        </p:spPr>
        <p:txBody>
          <a:bodyPr>
            <a:normAutofit fontScale="85000" lnSpcReduction="20000"/>
          </a:bodyPr>
          <a:lstStyle/>
          <a:p>
            <a:r>
              <a:rPr lang="es-ES" dirty="0"/>
              <a:t>¿Qué riesgos causados por el clima están protegidos por la facilidad?</a:t>
            </a:r>
          </a:p>
          <a:p>
            <a:r>
              <a:rPr lang="en-US" dirty="0"/>
              <a:t>¿</a:t>
            </a:r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/>
              <a:t>esta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facilidad</a:t>
            </a:r>
            <a:r>
              <a:rPr lang="en-US" dirty="0"/>
              <a:t> </a:t>
            </a:r>
            <a:r>
              <a:rPr lang="en-US" dirty="0" err="1"/>
              <a:t>cautiva</a:t>
            </a:r>
            <a:r>
              <a:rPr lang="en-US" dirty="0"/>
              <a:t>? o </a:t>
            </a:r>
            <a:r>
              <a:rPr lang="en-US" dirty="0" err="1"/>
              <a:t>mayormente</a:t>
            </a:r>
            <a:r>
              <a:rPr lang="en-US" dirty="0"/>
              <a:t> </a:t>
            </a:r>
            <a:r>
              <a:rPr lang="en-US" dirty="0" err="1"/>
              <a:t>sindicada</a:t>
            </a:r>
            <a:r>
              <a:rPr lang="en-US" dirty="0"/>
              <a:t> a las re/</a:t>
            </a:r>
            <a:r>
              <a:rPr lang="en-US" dirty="0" err="1"/>
              <a:t>seguradoras</a:t>
            </a:r>
            <a:r>
              <a:rPr lang="en-US" dirty="0"/>
              <a:t>?</a:t>
            </a:r>
          </a:p>
          <a:p>
            <a:r>
              <a:rPr lang="es-ES" dirty="0"/>
              <a:t>¿Quién diseñará/sindicará la facilidad de riesgo compartido?</a:t>
            </a:r>
          </a:p>
          <a:p>
            <a:r>
              <a:rPr lang="en-US" dirty="0"/>
              <a:t>¿</a:t>
            </a:r>
            <a:r>
              <a:rPr lang="en-US" dirty="0" err="1"/>
              <a:t>Cuales</a:t>
            </a:r>
            <a:r>
              <a:rPr lang="en-US" dirty="0"/>
              <a:t> son </a:t>
            </a:r>
            <a:r>
              <a:rPr lang="en-US" dirty="0" err="1"/>
              <a:t>sus</a:t>
            </a:r>
            <a:r>
              <a:rPr lang="en-US" dirty="0"/>
              <a:t> </a:t>
            </a:r>
            <a:r>
              <a:rPr lang="en-US" dirty="0" err="1"/>
              <a:t>economías</a:t>
            </a:r>
            <a:r>
              <a:rPr lang="en-US" dirty="0"/>
              <a:t>?</a:t>
            </a:r>
          </a:p>
          <a:p>
            <a:r>
              <a:rPr lang="es-ES" dirty="0"/>
              <a:t>Definición de los disparadores "paramétricos"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22299"/>
            <a:ext cx="4192292" cy="457201"/>
          </a:xfrm>
        </p:spPr>
        <p:txBody>
          <a:bodyPr/>
          <a:lstStyle/>
          <a:p>
            <a:r>
              <a:rPr lang="en-US" sz="1800" dirty="0" err="1"/>
              <a:t>Preguntas</a:t>
            </a:r>
            <a:r>
              <a:rPr lang="en-US" sz="1800" dirty="0"/>
              <a:t> y </a:t>
            </a:r>
            <a:r>
              <a:rPr lang="en-US" sz="1800" dirty="0" err="1"/>
              <a:t>Respuestas</a:t>
            </a:r>
            <a:endParaRPr lang="en-US" sz="180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8" r="8576"/>
          <a:stretch/>
        </p:blipFill>
        <p:spPr>
          <a:xfrm>
            <a:off x="4559300" y="1333500"/>
            <a:ext cx="4292600" cy="3454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6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90500" y="1333501"/>
            <a:ext cx="5486400" cy="3454399"/>
          </a:xfrm>
        </p:spPr>
        <p:txBody>
          <a:bodyPr>
            <a:noAutofit/>
          </a:bodyPr>
          <a:lstStyle/>
          <a:p>
            <a:pPr lvl="0">
              <a:buFont typeface="Courier New" panose="02070309020205020404" pitchFamily="49" charset="0"/>
              <a:buChar char="o"/>
            </a:pPr>
            <a:r>
              <a:rPr lang="es-ES" sz="1800" dirty="0"/>
              <a:t>Entendemos a nuestros clientes y tenemos conocimiento técnico y capital para apoyarlos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es-ES" sz="1800" dirty="0"/>
              <a:t>Multiplicamos nuestros recursos mediante la movilización de capital privado en apoyo del cambio climático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es-ES" sz="1800" dirty="0"/>
              <a:t>Proporcionamos el apoyo y la credibilidad a proyectos del sector privado en países en vías de desarrollo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1" y="622299"/>
            <a:ext cx="4254285" cy="457201"/>
          </a:xfrm>
        </p:spPr>
        <p:txBody>
          <a:bodyPr/>
          <a:lstStyle/>
          <a:p>
            <a:pPr algn="l"/>
            <a:r>
              <a:rPr lang="en-US" dirty="0"/>
              <a:t>¿Por 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trabajar</a:t>
            </a:r>
            <a:r>
              <a:rPr lang="en-US" dirty="0"/>
              <a:t> con PSF?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728" y="1290320"/>
            <a:ext cx="3081511" cy="349758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80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22299"/>
            <a:ext cx="4246536" cy="457201"/>
          </a:xfrm>
        </p:spPr>
        <p:txBody>
          <a:bodyPr/>
          <a:lstStyle/>
          <a:p>
            <a:pPr algn="l"/>
            <a:r>
              <a:rPr lang="en-US" dirty="0"/>
              <a:t>¿</a:t>
            </a:r>
            <a:r>
              <a:rPr lang="en-US" dirty="0" err="1"/>
              <a:t>Cómo</a:t>
            </a:r>
            <a:r>
              <a:rPr lang="en-US" dirty="0"/>
              <a:t> </a:t>
            </a:r>
            <a:r>
              <a:rPr lang="en-US" dirty="0" err="1"/>
              <a:t>invertimos</a:t>
            </a:r>
            <a:r>
              <a:rPr lang="en-US" dirty="0"/>
              <a:t>?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57755643"/>
              </p:ext>
            </p:extLst>
          </p:nvPr>
        </p:nvGraphicFramePr>
        <p:xfrm>
          <a:off x="914400" y="1396690"/>
          <a:ext cx="7961971" cy="354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ounded Rectangle 6"/>
          <p:cNvSpPr/>
          <p:nvPr/>
        </p:nvSpPr>
        <p:spPr>
          <a:xfrm rot="16200000">
            <a:off x="-1266898" y="2853163"/>
            <a:ext cx="3548566" cy="635618"/>
          </a:xfrm>
          <a:prstGeom prst="roundRect">
            <a:avLst/>
          </a:prstGeom>
          <a:solidFill>
            <a:srgbClr val="31728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/>
              <a:t>Instrumentos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99853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2299"/>
            <a:ext cx="3732416" cy="457201"/>
          </a:xfrm>
        </p:spPr>
        <p:txBody>
          <a:bodyPr/>
          <a:lstStyle/>
          <a:p>
            <a:r>
              <a:rPr lang="es-ES" sz="1800" dirty="0"/>
              <a:t>Contáctenos</a:t>
            </a:r>
          </a:p>
        </p:txBody>
      </p:sp>
      <p:sp>
        <p:nvSpPr>
          <p:cNvPr id="8" name="Text Placeholder 1"/>
          <p:cNvSpPr txBox="1">
            <a:spLocks/>
          </p:cNvSpPr>
          <p:nvPr/>
        </p:nvSpPr>
        <p:spPr>
          <a:xfrm>
            <a:off x="1176866" y="3064638"/>
            <a:ext cx="4309534" cy="129230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Sergio Pombo</a:t>
            </a:r>
          </a:p>
          <a:p>
            <a:pPr marL="0" indent="0">
              <a:buNone/>
            </a:pPr>
            <a:r>
              <a:rPr lang="en-US" sz="1800" dirty="0"/>
              <a:t>Jefe, </a:t>
            </a:r>
            <a:r>
              <a:rPr lang="en-US" sz="1800" dirty="0" err="1"/>
              <a:t>Fondos</a:t>
            </a:r>
            <a:r>
              <a:rPr lang="en-US" sz="1800" dirty="0"/>
              <a:t> de Capital </a:t>
            </a:r>
            <a:r>
              <a:rPr lang="en-US" sz="1800" dirty="0" err="1"/>
              <a:t>Privado</a:t>
            </a:r>
            <a:endParaRPr lang="en-US" sz="1800" dirty="0"/>
          </a:p>
          <a:p>
            <a:pPr marL="0" indent="0">
              <a:buNone/>
            </a:pPr>
            <a:r>
              <a:rPr lang="en-US" sz="1800" u="sng" dirty="0">
                <a:solidFill>
                  <a:srgbClr val="0F596D"/>
                </a:solidFill>
                <a:hlinkClick r:id="rId3"/>
              </a:rPr>
              <a:t>spombo@gcfund.org</a:t>
            </a:r>
            <a:endParaRPr lang="en-US" sz="1800" u="sng" dirty="0">
              <a:solidFill>
                <a:srgbClr val="0F596D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49390" y="4065508"/>
            <a:ext cx="24148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G-Tower, 175 Art Center-daero</a:t>
            </a:r>
          </a:p>
          <a:p>
            <a:r>
              <a:rPr lang="en-US" sz="1400" dirty="0"/>
              <a:t>Songdo Business District</a:t>
            </a:r>
          </a:p>
          <a:p>
            <a:r>
              <a:rPr lang="en-US" sz="1400" dirty="0"/>
              <a:t>Yeonsu-gu, Incheon 22004</a:t>
            </a:r>
          </a:p>
          <a:p>
            <a:r>
              <a:rPr lang="en-US" sz="1400" dirty="0"/>
              <a:t>Republic of Korea</a:t>
            </a: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1176866" y="1772330"/>
            <a:ext cx="4633730" cy="129230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Ayaan Adam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 err="1"/>
              <a:t>Directora</a:t>
            </a:r>
            <a:r>
              <a:rPr lang="en-US" sz="1800" dirty="0"/>
              <a:t>, Ventana de Sector </a:t>
            </a:r>
            <a:r>
              <a:rPr lang="en-US" sz="1800" dirty="0" err="1"/>
              <a:t>Privado</a:t>
            </a:r>
            <a:endParaRPr lang="en-US" sz="1800" dirty="0"/>
          </a:p>
          <a:p>
            <a:pPr marL="0" indent="0">
              <a:buNone/>
            </a:pPr>
            <a:r>
              <a:rPr lang="en-US" sz="1800" u="sng" dirty="0">
                <a:solidFill>
                  <a:schemeClr val="accent1">
                    <a:lumMod val="75000"/>
                  </a:schemeClr>
                </a:solidFill>
              </a:rPr>
              <a:t>aadam@gcfund.org</a:t>
            </a:r>
          </a:p>
        </p:txBody>
      </p:sp>
    </p:spTree>
    <p:extLst>
      <p:ext uri="{BB962C8B-B14F-4D97-AF65-F5344CB8AC3E}">
        <p14:creationId xmlns:p14="http://schemas.microsoft.com/office/powerpoint/2010/main" val="13287250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CF PPT Master Template">
  <a:themeElements>
    <a:clrScheme name="GCF">
      <a:dk1>
        <a:sysClr val="windowText" lastClr="000000"/>
      </a:dk1>
      <a:lt1>
        <a:sysClr val="window" lastClr="FFFFFF"/>
      </a:lt1>
      <a:dk2>
        <a:srgbClr val="24634F"/>
      </a:dk2>
      <a:lt2>
        <a:srgbClr val="DFDFDF"/>
      </a:lt2>
      <a:accent1>
        <a:srgbClr val="4AA9A7"/>
      </a:accent1>
      <a:accent2>
        <a:srgbClr val="257281"/>
      </a:accent2>
      <a:accent3>
        <a:srgbClr val="346B4C"/>
      </a:accent3>
      <a:accent4>
        <a:srgbClr val="427B3D"/>
      </a:accent4>
      <a:accent5>
        <a:srgbClr val="6E9952"/>
      </a:accent5>
      <a:accent6>
        <a:srgbClr val="8BB85C"/>
      </a:accent6>
      <a:hlink>
        <a:srgbClr val="24634F"/>
      </a:hlink>
      <a:folHlink>
        <a:srgbClr val="304836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Autofit/>
      </a:bodyPr>
      <a:lstStyle>
        <a:defPPr algn="l">
          <a:lnSpc>
            <a:spcPct val="90000"/>
          </a:lnSpc>
          <a:defRPr sz="2000" dirty="0" smtClean="0">
            <a:solidFill>
              <a:prstClr val="black"/>
            </a:solidFill>
            <a:latin typeface="Corbel"/>
            <a:cs typeface="Corbe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presentation_16x9" id="{C34FA616-76D6-1D41-8068-B1B386BE762F}" vid="{CC67F041-51FA-0E4D-AFAE-B148A425256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10700</TotalTime>
  <Words>525</Words>
  <Application>Microsoft Office PowerPoint</Application>
  <PresentationFormat>On-screen Show (16:9)</PresentationFormat>
  <Paragraphs>81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AppleSymbols</vt:lpstr>
      <vt:lpstr>Arial</vt:lpstr>
      <vt:lpstr>Calibri</vt:lpstr>
      <vt:lpstr>Calibri (Body)</vt:lpstr>
      <vt:lpstr>Calibri Light</vt:lpstr>
      <vt:lpstr>Corbel</vt:lpstr>
      <vt:lpstr>Courier New</vt:lpstr>
      <vt:lpstr>Futura Medium</vt:lpstr>
      <vt:lpstr>Office Theme</vt:lpstr>
      <vt:lpstr>GCF PPT Master Template</vt:lpstr>
      <vt:lpstr>Pensando fuera de la caja: el Rol de Re/Seguro en el cambio climático  Diálogo Estructurado en LAC</vt:lpstr>
      <vt:lpstr>GCF Áreas de Resultados Estratégicos</vt:lpstr>
      <vt:lpstr>Funciones potenciales de la Ventana de Sector Privado</vt:lpstr>
      <vt:lpstr>Programa piloto regional</vt:lpstr>
      <vt:lpstr>Preguntas y Respuestas</vt:lpstr>
      <vt:lpstr>¿Por qué trabajar con PSF?</vt:lpstr>
      <vt:lpstr>¿Cómo invertimos?</vt:lpstr>
      <vt:lpstr>Contáctenos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Sergio Pombo</cp:lastModifiedBy>
  <cp:revision>264</cp:revision>
  <cp:lastPrinted>2018-02-28T08:18:50Z</cp:lastPrinted>
  <dcterms:created xsi:type="dcterms:W3CDTF">2017-04-28T21:04:29Z</dcterms:created>
  <dcterms:modified xsi:type="dcterms:W3CDTF">2018-03-07T16:28:53Z</dcterms:modified>
</cp:coreProperties>
</file>