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5"/>
  </p:sldMasterIdLst>
  <p:sldIdLst>
    <p:sldId id="262" r:id="rId6"/>
    <p:sldId id="263" r:id="rId7"/>
    <p:sldId id="258" r:id="rId8"/>
    <p:sldId id="259" r:id="rId9"/>
    <p:sldId id="260" r:id="rId10"/>
    <p:sldId id="264" r:id="rId11"/>
    <p:sldId id="261" r:id="rId1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6B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9"/>
  </p:normalViewPr>
  <p:slideViewPr>
    <p:cSldViewPr snapToGrid="0" snapToObjects="1">
      <p:cViewPr varScale="1">
        <p:scale>
          <a:sx n="63" d="100"/>
          <a:sy n="63" d="100"/>
        </p:scale>
        <p:origin x="120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75356" cy="685800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1772575" y="2883170"/>
            <a:ext cx="5687768" cy="132556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200" b="1">
                <a:solidFill>
                  <a:schemeClr val="tx1"/>
                </a:solidFill>
              </a:defRPr>
            </a:lvl1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+mj-lt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+mj-lt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+mj-lt"/>
              <a:cs typeface="Corbe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772575" y="4526329"/>
            <a:ext cx="5687768" cy="44481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800" b="0" i="0" u="none">
                <a:solidFill>
                  <a:srgbClr val="246B52"/>
                </a:solidFill>
                <a:latin typeface="Corbel" charset="0"/>
                <a:ea typeface="Corbel" charset="0"/>
                <a:cs typeface="Corbel" charset="0"/>
              </a:defRPr>
            </a:lvl1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Name of Presenter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772575" y="5160908"/>
            <a:ext cx="5687768" cy="9144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000">
                <a:solidFill>
                  <a:srgbClr val="246B52"/>
                </a:solidFill>
              </a:defRPr>
            </a:lvl1pPr>
          </a:lstStyle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Month Year | Location</a:t>
            </a:r>
          </a:p>
        </p:txBody>
      </p:sp>
    </p:spTree>
    <p:extLst>
      <p:ext uri="{BB962C8B-B14F-4D97-AF65-F5344CB8AC3E}">
        <p14:creationId xmlns:p14="http://schemas.microsoft.com/office/powerpoint/2010/main" val="96702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03151" y="7766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75343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703151" y="7766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03151" y="7766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2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127250"/>
            <a:ext cx="9144000" cy="4730749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03151" y="7766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7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17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75356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557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78" y="-1"/>
            <a:ext cx="9175358" cy="685800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472" y="2667227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3" r:id="rId2"/>
    <p:sldLayoutId id="2147483744" r:id="rId3"/>
    <p:sldLayoutId id="2147483746" r:id="rId4"/>
    <p:sldLayoutId id="2147483745" r:id="rId5"/>
    <p:sldLayoutId id="2147483741" r:id="rId6"/>
    <p:sldLayoutId id="2147483747" r:id="rId7"/>
    <p:sldLayoutId id="2147483742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384292" y="2883170"/>
            <a:ext cx="7348648" cy="1325563"/>
          </a:xfrm>
        </p:spPr>
        <p:txBody>
          <a:bodyPr/>
          <a:lstStyle/>
          <a:p>
            <a:r>
              <a:rPr lang="es-ES" sz="2800" dirty="0"/>
              <a:t>Fondos de Capital Privado y Oportunidades en Productos de Energía Renovable</a:t>
            </a:r>
            <a:endParaRPr lang="en-US" sz="28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1384291" y="4526329"/>
            <a:ext cx="7581608" cy="444814"/>
          </a:xfrm>
        </p:spPr>
        <p:txBody>
          <a:bodyPr/>
          <a:lstStyle/>
          <a:p>
            <a:r>
              <a:rPr lang="en-US" sz="2400" b="1" dirty="0"/>
              <a:t>Sergio Pombo, Jefe de </a:t>
            </a:r>
            <a:r>
              <a:rPr lang="en-US" sz="2400" b="1" dirty="0" err="1"/>
              <a:t>Fondos</a:t>
            </a:r>
            <a:r>
              <a:rPr lang="en-US" sz="2400" b="1" dirty="0"/>
              <a:t> de Capital </a:t>
            </a:r>
            <a:r>
              <a:rPr lang="en-US" sz="2400" b="1" dirty="0" err="1"/>
              <a:t>Privado</a:t>
            </a:r>
            <a:endParaRPr lang="en-US" sz="24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1384292" y="5160908"/>
            <a:ext cx="5849944" cy="914400"/>
          </a:xfrm>
        </p:spPr>
        <p:txBody>
          <a:bodyPr/>
          <a:lstStyle/>
          <a:p>
            <a:r>
              <a:rPr lang="en-US" sz="1800" dirty="0" err="1"/>
              <a:t>Marzo</a:t>
            </a:r>
            <a:r>
              <a:rPr lang="en-US" sz="1800" dirty="0"/>
              <a:t> 7, 2018</a:t>
            </a:r>
          </a:p>
        </p:txBody>
      </p:sp>
    </p:spTree>
    <p:extLst>
      <p:ext uri="{BB962C8B-B14F-4D97-AF65-F5344CB8AC3E}">
        <p14:creationId xmlns:p14="http://schemas.microsoft.com/office/powerpoint/2010/main" val="339693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BD2D-AE37-486D-93AF-C1D541AB3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¿Qué es Capital Privado (CP)?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8AA46-DE40-4B1C-9A5D-E1F0422299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sz="2400" dirty="0"/>
              <a:t>CP es una </a:t>
            </a:r>
            <a:r>
              <a:rPr lang="es-ES" sz="2400" u="sng" dirty="0"/>
              <a:t>clase de activo flexible</a:t>
            </a:r>
            <a:r>
              <a:rPr lang="es-ES" sz="2400" dirty="0"/>
              <a:t> que: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Permite invertir en oportunidades de negocios crecientes rápidamente e innovadoras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Invierte en valores de renta variable/acciones que no se cotizan públicamente en una bolsa de valores </a:t>
            </a:r>
          </a:p>
          <a:p>
            <a:r>
              <a:rPr lang="es-ES" sz="2400" dirty="0"/>
              <a:t>Gerentes de fondos CP en general: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u="sng" dirty="0"/>
              <a:t>Tomar roles de gestión activos</a:t>
            </a:r>
            <a:r>
              <a:rPr lang="es-ES" sz="2400" dirty="0"/>
              <a:t> </a:t>
            </a:r>
            <a:r>
              <a:rPr lang="es-ES" sz="2400" u="sng" dirty="0"/>
              <a:t>en el proyecto </a:t>
            </a:r>
            <a:r>
              <a:rPr lang="es-ES" sz="2400" dirty="0"/>
              <a:t>/ compañía en la que invierten para agregar valores gerenciales, financieros, técnicos y mas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Aumentan y movilizan capital en la proporción de 1 a 5</a:t>
            </a:r>
            <a:r>
              <a:rPr lang="en-US" sz="2400" dirty="0"/>
              <a:t> con </a:t>
            </a:r>
            <a:r>
              <a:rPr lang="en-US" sz="2400" dirty="0" err="1"/>
              <a:t>otros</a:t>
            </a:r>
            <a:r>
              <a:rPr lang="en-US" sz="2400" dirty="0"/>
              <a:t> </a:t>
            </a:r>
            <a:r>
              <a:rPr lang="en-US" sz="2400" dirty="0" err="1"/>
              <a:t>inversionistas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875039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2C4B0-73D1-4370-A3D9-3E04E46E8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/>
              <a:t>Inversión en Renovables: Riesgos Moderados, Retornos Atractivos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08B93-3FE9-412F-B5D8-09D0EC3710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000" dirty="0"/>
              <a:t>La energía renovable (RE) genera ingresos en una tasa fija basada en contrato a través de PPA (o equivalente)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000" dirty="0"/>
              <a:t>La tecnología RE, especialmente Solar PV, ha sido probada, implementada y probada en todo el mundo durante más de una década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000" dirty="0"/>
              <a:t>El GCF está abierto a invertir en proyectos  temprano para reducir los riesgos para los inversores privados y atraerlos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000" dirty="0"/>
              <a:t>Por lo tanto, los fondos de inversión con el apoyo inicial del GCF pueden potencialmente movilizar MÁS equidad y deuda facilitando </a:t>
            </a:r>
            <a:r>
              <a:rPr lang="es-ES" sz="2000" u="sng" dirty="0"/>
              <a:t>retornos más atractivos con riesgos moderados</a:t>
            </a:r>
            <a:r>
              <a:rPr lang="es-ES" sz="2000" dirty="0"/>
              <a:t> y produciendo un efecto de demostración positivo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303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64545-129F-4AF8-96BA-C0EC00E6D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Rol</a:t>
            </a:r>
            <a:r>
              <a:rPr lang="en-US" sz="3200" dirty="0"/>
              <a:t> del GCF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Fondos</a:t>
            </a:r>
            <a:r>
              <a:rPr lang="en-US" sz="3200" dirty="0"/>
              <a:t> de CP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7FAA3-0410-42F3-BB3F-EB31BFFE97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325" y="1533835"/>
            <a:ext cx="7524750" cy="4449865"/>
          </a:xfrm>
        </p:spPr>
        <p:txBody>
          <a:bodyPr/>
          <a:lstStyle/>
          <a:p>
            <a:r>
              <a:rPr lang="es-ES" sz="2000" dirty="0"/>
              <a:t>El GCF apoya a los administradores de fondos de CP en nombre de NDA para: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Desarrollar una narrativa climática fuerte en su inversión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Alinear la inversión con los NDC / estrategias del país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Obtener la Carta de No Objeción (NOL)</a:t>
            </a:r>
          </a:p>
          <a:p>
            <a:r>
              <a:rPr lang="es-ES" sz="2000" dirty="0"/>
              <a:t>El apoyo inicial del GCF a los fondos de CP climáticos mejorará la recaudación de fondos entre los inversores institucionales: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Los inversores institucionales (por ejemplo, fondos de pensiones, fondo soberano de inversión, coaseguro de seguros) están interesados ​​y listos para movilizar su capital - ABA: USD 73T - al segmento clima pero carecen de un instrumento - Los fondos de CP son una clase de activos creíble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Los gestores de fondos de CP pueden movilizar el capital necesario para un escenario climático de 2 grados con 1 a 5 de relación de movilización de GCF a los inversores </a:t>
            </a:r>
            <a:r>
              <a:rPr lang="es-ES" sz="2000" dirty="0" err="1"/>
              <a:t>insituticionales</a:t>
            </a:r>
            <a:r>
              <a:rPr lang="es-ES" sz="2000" dirty="0"/>
              <a:t> (o superior)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1127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EB963-0A1A-4887-8281-23398495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dirty="0"/>
              <a:t>Fuentes Financieras para la Inversión Climática</a:t>
            </a:r>
            <a:endParaRPr lang="en-US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B4A5F6-2FFA-4B80-896B-E2185EAE3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97" y="2070090"/>
            <a:ext cx="4203336" cy="401130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87C73684-E782-4700-8EB0-C694B9324255}"/>
              </a:ext>
            </a:extLst>
          </p:cNvPr>
          <p:cNvSpPr/>
          <p:nvPr/>
        </p:nvSpPr>
        <p:spPr>
          <a:xfrm rot="20476480">
            <a:off x="192741" y="3505201"/>
            <a:ext cx="2337378" cy="571500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B069FD-F813-4609-97D9-01F3F7896217}"/>
              </a:ext>
            </a:extLst>
          </p:cNvPr>
          <p:cNvSpPr txBox="1"/>
          <p:nvPr/>
        </p:nvSpPr>
        <p:spPr>
          <a:xfrm>
            <a:off x="2826223" y="2512731"/>
            <a:ext cx="1376661" cy="619125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s-ES" sz="1100" dirty="0">
                <a:solidFill>
                  <a:prstClr val="black"/>
                </a:solidFill>
                <a:cs typeface="Corbel"/>
              </a:rPr>
              <a:t>CP comprende el 2-3% de las fuentes de inversión totales</a:t>
            </a:r>
            <a:endParaRPr lang="en-US" sz="11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E61CAD-1305-48E6-9AA3-5FCEA2946F3E}"/>
              </a:ext>
            </a:extLst>
          </p:cNvPr>
          <p:cNvCxnSpPr/>
          <p:nvPr/>
        </p:nvCxnSpPr>
        <p:spPr>
          <a:xfrm flipH="1">
            <a:off x="2314575" y="2962275"/>
            <a:ext cx="511648" cy="323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77CF766-42CF-4E29-BC88-14F23CCD28CF}"/>
              </a:ext>
            </a:extLst>
          </p:cNvPr>
          <p:cNvSpPr/>
          <p:nvPr/>
        </p:nvSpPr>
        <p:spPr>
          <a:xfrm>
            <a:off x="4409134" y="2281903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La inversión de los inversores institucionales y de los fondos de inversión en el clima está creciendo rápidamente, aunque todavía es pequeña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Muestran el mayor potencial para nuevas inversiones en finanzas climáticas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Los desarrolladores de proyectos / intermediarios financieros son segmentos de financiamiento climático han madurado y disminuyen su participación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Los ahorros de hogares son una fuente importante de capital para la financiación climática, pero necesitan productos especializados y educación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77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584C5-3927-43FE-A073-EE074718C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</a:t>
            </a:r>
            <a:r>
              <a:rPr lang="en-US" dirty="0"/>
              <a:t> Breve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A033D-3393-4E44-A3BC-293F16AD24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Fondos</a:t>
            </a:r>
            <a:r>
              <a:rPr lang="en-US" dirty="0"/>
              <a:t> de Capital </a:t>
            </a:r>
            <a:r>
              <a:rPr lang="en-US" dirty="0" err="1"/>
              <a:t>Privado</a:t>
            </a:r>
            <a:r>
              <a:rPr lang="en-US" dirty="0"/>
              <a:t> (CP) son un </a:t>
            </a:r>
            <a:r>
              <a:rPr lang="en-US" dirty="0" err="1"/>
              <a:t>activo</a:t>
            </a:r>
            <a:r>
              <a:rPr lang="en-US" dirty="0"/>
              <a:t> </a:t>
            </a:r>
            <a:r>
              <a:rPr lang="en-US" dirty="0" err="1"/>
              <a:t>conocido</a:t>
            </a:r>
            <a:r>
              <a:rPr lang="en-US" dirty="0"/>
              <a:t>, </a:t>
            </a:r>
            <a:r>
              <a:rPr lang="en-US" dirty="0" err="1"/>
              <a:t>reglamentado</a:t>
            </a:r>
            <a:r>
              <a:rPr lang="en-US" dirty="0"/>
              <a:t> que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jugar</a:t>
            </a:r>
            <a:r>
              <a:rPr lang="en-US" dirty="0"/>
              <a:t> un role </a:t>
            </a:r>
            <a:r>
              <a:rPr lang="en-US" dirty="0" err="1"/>
              <a:t>importante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inversions de </a:t>
            </a:r>
            <a:r>
              <a:rPr lang="en-US" dirty="0" err="1"/>
              <a:t>Clima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Fondos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mobilizar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</a:t>
            </a:r>
            <a:r>
              <a:rPr lang="en-US" dirty="0" err="1"/>
              <a:t>sumas</a:t>
            </a:r>
            <a:r>
              <a:rPr lang="en-US" dirty="0"/>
              <a:t> de capital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inversionistas</a:t>
            </a:r>
            <a:r>
              <a:rPr lang="en-US" dirty="0"/>
              <a:t> </a:t>
            </a:r>
            <a:r>
              <a:rPr lang="en-US" dirty="0" err="1"/>
              <a:t>institucionales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El GCF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facilitar</a:t>
            </a:r>
            <a:r>
              <a:rPr lang="en-US" dirty="0"/>
              <a:t> la </a:t>
            </a:r>
            <a:r>
              <a:rPr lang="en-US" dirty="0" err="1"/>
              <a:t>relacion</a:t>
            </a:r>
            <a:r>
              <a:rPr lang="en-US" dirty="0"/>
              <a:t> de la AND y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gerentes</a:t>
            </a:r>
            <a:r>
              <a:rPr lang="en-US" dirty="0"/>
              <a:t> de </a:t>
            </a:r>
            <a:r>
              <a:rPr lang="en-US" dirty="0" err="1"/>
              <a:t>fondos</a:t>
            </a:r>
            <a:r>
              <a:rPr lang="en-US" dirty="0"/>
              <a:t> para </a:t>
            </a:r>
            <a:r>
              <a:rPr lang="en-US" dirty="0" err="1"/>
              <a:t>recibir</a:t>
            </a:r>
            <a:r>
              <a:rPr lang="en-US" dirty="0"/>
              <a:t> la CNOs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Contactenos</a:t>
            </a:r>
            <a:r>
              <a:rPr lang="en-US" dirty="0"/>
              <a:t> y </a:t>
            </a:r>
            <a:r>
              <a:rPr lang="en-US" dirty="0" err="1"/>
              <a:t>dejenos</a:t>
            </a:r>
            <a:r>
              <a:rPr lang="en-US" dirty="0"/>
              <a:t> </a:t>
            </a:r>
            <a:r>
              <a:rPr lang="en-US" dirty="0" err="1"/>
              <a:t>ayudarlo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29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72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GCF PPT Master Template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 algn="l">
          <a:lnSpc>
            <a:spcPct val="90000"/>
          </a:lnSpc>
          <a:defRPr sz="2000" dirty="0" smtClean="0">
            <a:solidFill>
              <a:prstClr val="black"/>
            </a:solidFill>
            <a:latin typeface="Corbel"/>
            <a:cs typeface="Corbel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presentation_4x3" id="{5511248E-42E7-134F-9065-156C013CF589}" vid="{1AFECF49-C4FB-F64E-9E82-C2CBD91DC26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a11e0906-e994-4d89-90f1-ce2e17346112" xsi:nil="true"/>
    <_dlc_DocId xmlns="a11e0906-e994-4d89-90f1-ce2e17346112">CNQQZ2QWKKD2-1704311698-142866</_dlc_DocId>
    <_dlc_DocIdUrl xmlns="a11e0906-e994-4d89-90f1-ce2e17346112">
      <Url>https://greenclimate.sharepoint.com/_layouts/15/DocIdRedir.aspx?ID=CNQQZ2QWKKD2-1704311698-142866</Url>
      <Description>CNQQZ2QWKKD2-1704311698-142866</Description>
    </_dlc_DocIdUrl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17A5E193D3BE43B115A6BF326D5451" ma:contentTypeVersion="23" ma:contentTypeDescription="Create a new document." ma:contentTypeScope="" ma:versionID="8f444db59b92a52543c96d31c757b5ab">
  <xsd:schema xmlns:xsd="http://www.w3.org/2001/XMLSchema" xmlns:xs="http://www.w3.org/2001/XMLSchema" xmlns:p="http://schemas.microsoft.com/office/2006/metadata/properties" xmlns:ns2="a11e0906-e994-4d89-90f1-ce2e17346112" xmlns:ns3="a7fe37e9-9b95-47ed-b6f6-5215bf486851" xmlns:ns4="http://schemas.microsoft.com/sharepoint/v4" targetNamespace="http://schemas.microsoft.com/office/2006/metadata/properties" ma:root="true" ma:fieldsID="5c5e96d094000549ded8a1c2d99260fe" ns2:_="" ns3:_="" ns4:_="">
    <xsd:import namespace="a11e0906-e994-4d89-90f1-ce2e17346112"/>
    <xsd:import namespace="a7fe37e9-9b95-47ed-b6f6-5215bf486851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4:IconOverlay" minOccurs="0"/>
                <xsd:element ref="ns3:MediaServiceAutoTag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e0906-e994-4d89-90f1-ce2e1734611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fe37e9-9b95-47ed-b6f6-5215bf4868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7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8" nillable="true" ma:displayName="MediaServiceLocation" ma:description="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8A28FD-7CEB-4CEF-94F8-5C86040AD78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BBB9BA1-D592-4B93-AAC9-38206DFDBF43}">
  <ds:schemaRefs>
    <ds:schemaRef ds:uri="http://purl.org/dc/dcmitype/"/>
    <ds:schemaRef ds:uri="a7fe37e9-9b95-47ed-b6f6-5215bf486851"/>
    <ds:schemaRef ds:uri="a11e0906-e994-4d89-90f1-ce2e17346112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sharepoint/v4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A966A5A-0584-45B7-AB49-98F5D45998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1e0906-e994-4d89-90f1-ce2e17346112"/>
    <ds:schemaRef ds:uri="a7fe37e9-9b95-47ed-b6f6-5215bf486851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6B9881D-44C5-42DC-BC92-01523FB2D5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template_presentation_4x3</Template>
  <TotalTime>138</TotalTime>
  <Words>532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Corbel</vt:lpstr>
      <vt:lpstr>GCF PPT Master Template</vt:lpstr>
      <vt:lpstr>Fondos de Capital Privado y Oportunidades en Productos de Energía Renovable</vt:lpstr>
      <vt:lpstr>¿Qué es Capital Privado (CP)?</vt:lpstr>
      <vt:lpstr>Inversión en Renovables: Riesgos Moderados, Retornos Atractivos</vt:lpstr>
      <vt:lpstr>Rol del GCF en Fondos de CP</vt:lpstr>
      <vt:lpstr>Fuentes Financieras para la Inversión Climática</vt:lpstr>
      <vt:lpstr>En Breve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Inchan Hwang</dc:creator>
  <cp:lastModifiedBy>Sergio Pombo</cp:lastModifiedBy>
  <cp:revision>17</cp:revision>
  <dcterms:created xsi:type="dcterms:W3CDTF">2018-03-05T10:14:38Z</dcterms:created>
  <dcterms:modified xsi:type="dcterms:W3CDTF">2018-03-06T21:38:38Z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0x010100F217A5E193D3BE43B115A6BF326D5451</vt:lpwstr>
  </property>
  <property fmtid="{D5CDD505-2E9C-101B-9397-08002B2CF9AE}" pid="3" name="Order">
    <vt:r8>100</vt:r8>
  </property>
  <property fmtid="{D5CDD505-2E9C-101B-9397-08002B2CF9AE}" pid="4" name="URL">
    <vt:lpwstr/>
  </property>
  <property fmtid="{D5CDD505-2E9C-101B-9397-08002B2CF9AE}" pid="5" name="_dlc_DocIdItemGuid">
    <vt:lpwstr>3f047156-fd47-4c56-8906-1f3b64e7433f</vt:lpwstr>
  </property>
</Properties>
</file>