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679" r:id="rId2"/>
  </p:sldMasterIdLst>
  <p:notesMasterIdLst>
    <p:notesMasterId r:id="rId14"/>
  </p:notesMasterIdLst>
  <p:handoutMasterIdLst>
    <p:handoutMasterId r:id="rId15"/>
  </p:handoutMasterIdLst>
  <p:sldIdLst>
    <p:sldId id="312" r:id="rId3"/>
    <p:sldId id="315" r:id="rId4"/>
    <p:sldId id="299" r:id="rId5"/>
    <p:sldId id="327" r:id="rId6"/>
    <p:sldId id="313" r:id="rId7"/>
    <p:sldId id="319" r:id="rId8"/>
    <p:sldId id="320" r:id="rId9"/>
    <p:sldId id="321" r:id="rId10"/>
    <p:sldId id="324" r:id="rId11"/>
    <p:sldId id="309" r:id="rId12"/>
    <p:sldId id="300" r:id="rId13"/>
  </p:sldIdLst>
  <p:sldSz cx="9144000" cy="5143500" type="screen16x9"/>
  <p:notesSz cx="6797675" cy="9928225"/>
  <p:custDataLst>
    <p:tags r:id="rId16"/>
  </p:custDataLst>
  <p:defaultTextStyle>
    <a:defPPr>
      <a:defRPr lang="en-US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osalie Marsden" initials="RM" lastIdx="22" clrIdx="0">
    <p:extLst/>
  </p:cmAuthor>
  <p:cmAuthor id="2" name="Kate EunYoung Chang" initials="KEC" lastIdx="3" clrIdx="1">
    <p:extLst/>
  </p:cmAuthor>
  <p:cmAuthor id="3" name="PMU" initials="PMU" lastIdx="1" clrIdx="2">
    <p:extLst>
      <p:ext uri="{19B8F6BF-5375-455C-9EA6-DF929625EA0E}">
        <p15:presenceInfo xmlns:p15="http://schemas.microsoft.com/office/powerpoint/2012/main" userId="PMU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17281"/>
    <a:srgbClr val="0F596D"/>
    <a:srgbClr val="ADC756"/>
    <a:srgbClr val="F4F4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887" autoAdjust="0"/>
    <p:restoredTop sz="93899" autoAdjust="0"/>
  </p:normalViewPr>
  <p:slideViewPr>
    <p:cSldViewPr snapToGrid="0" snapToObjects="1">
      <p:cViewPr varScale="1">
        <p:scale>
          <a:sx n="89" d="100"/>
          <a:sy n="89" d="100"/>
        </p:scale>
        <p:origin x="64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AF8173-ED19-4139-886A-6E2EF0B86BEF}" type="datetimeFigureOut">
              <a:rPr lang="en-US" smtClean="0"/>
              <a:t>3/7/2018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042564-9BF6-4F7E-905D-D239E8EECA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46897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556C14-FF34-EA41-A858-1D712733D7A4}" type="datetimeFigureOut">
              <a:rPr lang="en-US" smtClean="0"/>
              <a:t>3/7/2018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00BF2F-C8A0-5940-85A5-D1EEC88BBE8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4569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0BF2F-C8A0-5940-85A5-D1EEC88BBE8F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52161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0BF2F-C8A0-5940-85A5-D1EEC88BBE8F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4164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0BF2F-C8A0-5940-85A5-D1EEC88BBE8F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44792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PAGE 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0BF2F-C8A0-5940-85A5-D1EEC88BBE8F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36075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PAGE 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0BF2F-C8A0-5940-85A5-D1EEC88BBE8F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27718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PAGE 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0BF2F-C8A0-5940-85A5-D1EEC88BBE8F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77804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0BF2F-C8A0-5940-85A5-D1EEC88BBE8F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85943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0BF2F-C8A0-5940-85A5-D1EEC88BBE8F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21301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0BF2F-C8A0-5940-85A5-D1EEC88BBE8F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48817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0BF2F-C8A0-5940-85A5-D1EEC88BBE8F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81679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0BF2F-C8A0-5940-85A5-D1EEC88BBE8F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46230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/>
          <a:srcRect l="22514" r="4714"/>
          <a:stretch/>
        </p:blipFill>
        <p:spPr>
          <a:xfrm>
            <a:off x="3328987" y="0"/>
            <a:ext cx="5514975" cy="5143500"/>
          </a:xfrm>
          <a:prstGeom prst="parallelogram">
            <a:avLst/>
          </a:prstGeom>
          <a:noFill/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5534" y="2221537"/>
            <a:ext cx="3687708" cy="868012"/>
          </a:xfrm>
        </p:spPr>
        <p:txBody>
          <a:bodyPr anchor="t">
            <a:normAutofit/>
          </a:bodyPr>
          <a:lstStyle>
            <a:lvl1pPr algn="l">
              <a:defRPr sz="2800" b="0"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534" y="248648"/>
            <a:ext cx="2114783" cy="1333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6269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727EE-E4D6-524F-A54A-406997034C08}" type="datetimeFigureOut">
              <a:rPr lang="en-US" smtClean="0"/>
              <a:t>3/7/2018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FB760-2A09-8646-B5BB-330D3E3EDAD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8292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727EE-E4D6-524F-A54A-406997034C08}" type="datetimeFigureOut">
              <a:rPr lang="en-US" smtClean="0"/>
              <a:t>3/7/2018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FB760-2A09-8646-B5BB-330D3E3EDAD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76229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727EE-E4D6-524F-A54A-406997034C08}" type="datetimeFigureOut">
              <a:rPr lang="en-US" smtClean="0"/>
              <a:t>3/7/2018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FB760-2A09-8646-B5BB-330D3E3EDAD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26304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727EE-E4D6-524F-A54A-406997034C08}" type="datetimeFigureOut">
              <a:rPr lang="en-US" smtClean="0"/>
              <a:t>3/7/2018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FB760-2A09-8646-B5BB-330D3E3EDAD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4118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dirty="0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727EE-E4D6-524F-A54A-406997034C08}" type="datetimeFigureOut">
              <a:rPr lang="en-US" smtClean="0"/>
              <a:t>3/7/2018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FB760-2A09-8646-B5BB-330D3E3EDAD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49454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727EE-E4D6-524F-A54A-406997034C08}" type="datetimeFigureOut">
              <a:rPr lang="en-US" smtClean="0"/>
              <a:t>3/7/2018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FB760-2A09-8646-B5BB-330D3E3EDAD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28756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727EE-E4D6-524F-A54A-406997034C08}" type="datetimeFigureOut">
              <a:rPr lang="en-US" smtClean="0"/>
              <a:t>3/7/2018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FB760-2A09-8646-B5BB-330D3E3EDAD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6842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CFblgrnLogoRGB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71202" y="237454"/>
            <a:ext cx="2172798" cy="1537140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189570" y="2110085"/>
            <a:ext cx="228934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Futura Medium" charset="0"/>
                <a:ea typeface="Futura Medium" charset="0"/>
                <a:cs typeface="Futura Medium" charset="0"/>
              </a:rPr>
              <a:t>175, Art center-daero</a:t>
            </a:r>
          </a:p>
          <a:p>
            <a:r>
              <a:rPr lang="en-US" dirty="0">
                <a:latin typeface="Futura Medium" charset="0"/>
                <a:ea typeface="Futura Medium" charset="0"/>
                <a:cs typeface="Futura Medium" charset="0"/>
              </a:rPr>
              <a:t>Yeonsu-gu,</a:t>
            </a:r>
            <a:r>
              <a:rPr lang="en-US" baseline="0" dirty="0">
                <a:latin typeface="Futura Medium" charset="0"/>
                <a:ea typeface="Futura Medium" charset="0"/>
                <a:cs typeface="Futura Medium" charset="0"/>
              </a:rPr>
              <a:t> Incheon 22004</a:t>
            </a:r>
          </a:p>
          <a:p>
            <a:r>
              <a:rPr lang="en-US" baseline="0" dirty="0">
                <a:latin typeface="Futura Medium" charset="0"/>
                <a:ea typeface="Futura Medium" charset="0"/>
                <a:cs typeface="Futura Medium" charset="0"/>
              </a:rPr>
              <a:t>Republic of Korea</a:t>
            </a:r>
          </a:p>
          <a:p>
            <a:r>
              <a:rPr lang="en-US" baseline="0" dirty="0">
                <a:latin typeface="Futura Medium" charset="0"/>
                <a:ea typeface="Futura Medium" charset="0"/>
                <a:cs typeface="Futura Medium" charset="0"/>
              </a:rPr>
              <a:t>greenclimate.com</a:t>
            </a:r>
            <a:endParaRPr lang="en-US" dirty="0">
              <a:latin typeface="Futura Medium" charset="0"/>
              <a:ea typeface="Futura Medium" charset="0"/>
              <a:cs typeface="Futura Medium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08902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GCF - PPT BG.jp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1705" b="25977"/>
          <a:stretch/>
        </p:blipFill>
        <p:spPr>
          <a:xfrm>
            <a:off x="0" y="-3514"/>
            <a:ext cx="9143999" cy="514701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4067" y="1513362"/>
            <a:ext cx="3355866" cy="2116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5911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947" cy="5143500"/>
          </a:xfrm>
          <a:prstGeom prst="rect">
            <a:avLst/>
          </a:prstGeom>
        </p:spPr>
      </p:pic>
      <p:pic>
        <p:nvPicPr>
          <p:cNvPr id="3" name="Picture 2" descr="GCFblgrnLogoRGB.eps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7837" y="477482"/>
            <a:ext cx="2277914" cy="1611503"/>
          </a:xfrm>
          <a:prstGeom prst="rect">
            <a:avLst/>
          </a:prstGeom>
        </p:spPr>
      </p:pic>
      <p:sp>
        <p:nvSpPr>
          <p:cNvPr id="6" name="Subtitle 2"/>
          <p:cNvSpPr txBox="1">
            <a:spLocks/>
          </p:cNvSpPr>
          <p:nvPr userDrawn="1"/>
        </p:nvSpPr>
        <p:spPr>
          <a:xfrm>
            <a:off x="1772575" y="1911998"/>
            <a:ext cx="7126608" cy="301905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90000"/>
              </a:lnSpc>
            </a:pPr>
            <a:endParaRPr lang="en-US" sz="1500" dirty="0">
              <a:solidFill>
                <a:prstClr val="black"/>
              </a:solidFill>
              <a:latin typeface="Corbel"/>
              <a:cs typeface="Corbel"/>
            </a:endParaRPr>
          </a:p>
        </p:txBody>
      </p:sp>
      <p:sp>
        <p:nvSpPr>
          <p:cNvPr id="16" name="Title 15"/>
          <p:cNvSpPr>
            <a:spLocks noGrp="1"/>
          </p:cNvSpPr>
          <p:nvPr>
            <p:ph type="title" hasCustomPrompt="1"/>
          </p:nvPr>
        </p:nvSpPr>
        <p:spPr>
          <a:xfrm>
            <a:off x="1496403" y="2073479"/>
            <a:ext cx="6240113" cy="994172"/>
          </a:xfrm>
          <a:prstGeom prst="rect">
            <a:avLst/>
          </a:prstGeom>
        </p:spPr>
        <p:txBody>
          <a:bodyPr/>
          <a:lstStyle>
            <a:lvl1pPr algn="l">
              <a:lnSpc>
                <a:spcPct val="90000"/>
              </a:lnSpc>
              <a:defRPr sz="2400" b="1"/>
            </a:lvl1pPr>
          </a:lstStyle>
          <a:p>
            <a:pPr algn="l">
              <a:lnSpc>
                <a:spcPct val="90000"/>
              </a:lnSpc>
            </a:pPr>
            <a:r>
              <a:rPr lang="en-US" sz="2700" b="1" dirty="0">
                <a:solidFill>
                  <a:prstClr val="black"/>
                </a:solidFill>
                <a:latin typeface="+mj-lt"/>
                <a:cs typeface="Corbel"/>
              </a:rPr>
              <a:t>Title of </a:t>
            </a:r>
            <a:r>
              <a:rPr lang="en-US" sz="3000" b="1" dirty="0">
                <a:solidFill>
                  <a:prstClr val="black"/>
                </a:solidFill>
                <a:latin typeface="+mj-lt"/>
                <a:cs typeface="Corbel"/>
              </a:rPr>
              <a:t>Presentation</a:t>
            </a:r>
            <a:endParaRPr lang="en-US" sz="2700" b="1" i="1" dirty="0">
              <a:solidFill>
                <a:prstClr val="black"/>
              </a:solidFill>
              <a:latin typeface="+mj-lt"/>
              <a:cs typeface="Corbel"/>
            </a:endParaRP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0" hasCustomPrompt="1"/>
          </p:nvPr>
        </p:nvSpPr>
        <p:spPr>
          <a:xfrm>
            <a:off x="1496403" y="3394747"/>
            <a:ext cx="6240113" cy="33361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80000"/>
              </a:lnSpc>
              <a:buFontTx/>
              <a:buNone/>
              <a:defRPr sz="2100" b="0" i="0" u="none">
                <a:solidFill>
                  <a:srgbClr val="246B52"/>
                </a:solidFill>
                <a:latin typeface="Corbel" charset="0"/>
                <a:ea typeface="Corbel" charset="0"/>
                <a:cs typeface="Corbel" charset="0"/>
              </a:defRPr>
            </a:lvl1pPr>
          </a:lstStyle>
          <a:p>
            <a:pPr marL="0" indent="0">
              <a:lnSpc>
                <a:spcPct val="80000"/>
              </a:lnSpc>
              <a:buNone/>
            </a:pPr>
            <a:r>
              <a:rPr lang="en-US" sz="2100" b="1" dirty="0">
                <a:solidFill>
                  <a:srgbClr val="246B52"/>
                </a:solidFill>
                <a:latin typeface="+mn-lt"/>
                <a:ea typeface="Corbel"/>
                <a:cs typeface="Corbel"/>
              </a:rPr>
              <a:t>Name of Presenter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1" hasCustomPrompt="1"/>
          </p:nvPr>
        </p:nvSpPr>
        <p:spPr>
          <a:xfrm>
            <a:off x="1496403" y="3870681"/>
            <a:ext cx="6240113" cy="685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80000"/>
              </a:lnSpc>
              <a:buFontTx/>
              <a:buNone/>
              <a:defRPr sz="1500">
                <a:solidFill>
                  <a:srgbClr val="246B52"/>
                </a:solidFill>
              </a:defRPr>
            </a:lvl1pPr>
          </a:lstStyle>
          <a:p>
            <a:pPr marL="0" indent="0">
              <a:lnSpc>
                <a:spcPct val="80000"/>
              </a:lnSpc>
              <a:buNone/>
            </a:pPr>
            <a:r>
              <a:rPr lang="en-US" sz="1500" dirty="0">
                <a:solidFill>
                  <a:srgbClr val="246B52"/>
                </a:solidFill>
                <a:latin typeface="+mn-lt"/>
                <a:ea typeface="Corbel"/>
                <a:cs typeface="Corbel"/>
              </a:rPr>
              <a:t>Event Name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en-US" sz="1500" dirty="0">
                <a:solidFill>
                  <a:srgbClr val="246B52"/>
                </a:solidFill>
                <a:latin typeface="+mn-lt"/>
                <a:ea typeface="Corbel"/>
                <a:cs typeface="Corbel"/>
              </a:rPr>
              <a:t>Month Year | Location</a:t>
            </a:r>
          </a:p>
        </p:txBody>
      </p:sp>
    </p:spTree>
    <p:extLst>
      <p:ext uri="{BB962C8B-B14F-4D97-AF65-F5344CB8AC3E}">
        <p14:creationId xmlns:p14="http://schemas.microsoft.com/office/powerpoint/2010/main" val="11316272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71" b="1079"/>
          <a:stretch/>
        </p:blipFill>
        <p:spPr>
          <a:xfrm>
            <a:off x="0" y="1"/>
            <a:ext cx="9245600" cy="51435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0" y="3841848"/>
            <a:ext cx="1836079" cy="1158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1235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83080" y="762238"/>
            <a:ext cx="6563995" cy="424974"/>
          </a:xfrm>
          <a:prstGeom prst="rect">
            <a:avLst/>
          </a:prstGeom>
        </p:spPr>
        <p:txBody>
          <a:bodyPr vert="horz"/>
          <a:lstStyle>
            <a:lvl1pPr algn="r">
              <a:defRPr sz="3000" b="1" i="0">
                <a:latin typeface="Corbel"/>
                <a:cs typeface="Corbel"/>
              </a:defRPr>
            </a:lvl1pPr>
          </a:lstStyle>
          <a:p>
            <a:r>
              <a:rPr lang="en-CA" dirty="0"/>
              <a:t>Title of Slide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822325" y="1595437"/>
            <a:ext cx="7524750" cy="2958704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2100">
                <a:latin typeface="Corbel"/>
                <a:cs typeface="Corbel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3" name="TextBox 2"/>
          <p:cNvSpPr txBox="1"/>
          <p:nvPr userDrawn="1"/>
        </p:nvSpPr>
        <p:spPr>
          <a:xfrm>
            <a:off x="914400" y="548640"/>
            <a:ext cx="685800" cy="685800"/>
          </a:xfrm>
          <a:prstGeom prst="rect">
            <a:avLst/>
          </a:prstGeom>
        </p:spPr>
        <p:txBody>
          <a:bodyPr vert="horz" wrap="none" lIns="68580" tIns="34290" rIns="68580" bIns="34290" rtlCol="0">
            <a:noAutofit/>
          </a:bodyPr>
          <a:lstStyle/>
          <a:p>
            <a:pPr algn="l">
              <a:lnSpc>
                <a:spcPct val="90000"/>
              </a:lnSpc>
            </a:pPr>
            <a:endParaRPr lang="en-US" sz="1500" dirty="0">
              <a:solidFill>
                <a:prstClr val="black"/>
              </a:solidFill>
              <a:latin typeface="Corbel"/>
              <a:cs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192932471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ed Li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822325" y="1595437"/>
            <a:ext cx="7524750" cy="2958704"/>
          </a:xfrm>
          <a:prstGeom prst="rect">
            <a:avLst/>
          </a:prstGeom>
        </p:spPr>
        <p:txBody>
          <a:bodyPr vert="horz"/>
          <a:lstStyle>
            <a:lvl1pPr marL="342900" indent="-342900">
              <a:buClr>
                <a:srgbClr val="24634F"/>
              </a:buClr>
              <a:buFont typeface="Arial"/>
              <a:buChar char="•"/>
              <a:defRPr sz="2100">
                <a:latin typeface="Corbel"/>
                <a:cs typeface="Corbel"/>
              </a:defRPr>
            </a:lvl1pPr>
          </a:lstStyle>
          <a:p>
            <a:pPr lvl="0"/>
            <a:r>
              <a:rPr lang="en-US" dirty="0"/>
              <a:t>Bulleted List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1783080" y="762238"/>
            <a:ext cx="6563995" cy="424974"/>
          </a:xfrm>
          <a:prstGeom prst="rect">
            <a:avLst/>
          </a:prstGeom>
        </p:spPr>
        <p:txBody>
          <a:bodyPr vert="horz"/>
          <a:lstStyle>
            <a:lvl1pPr algn="r">
              <a:defRPr sz="3000" b="1" i="0">
                <a:latin typeface="Corbel"/>
                <a:cs typeface="Corbel"/>
              </a:defRPr>
            </a:lvl1pPr>
          </a:lstStyle>
          <a:p>
            <a:r>
              <a:rPr lang="en-CA" dirty="0"/>
              <a:t>Title of Slide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306696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mbered Li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822325" y="1595437"/>
            <a:ext cx="7524750" cy="2958704"/>
          </a:xfrm>
          <a:prstGeom prst="rect">
            <a:avLst/>
          </a:prstGeom>
        </p:spPr>
        <p:txBody>
          <a:bodyPr vert="horz"/>
          <a:lstStyle>
            <a:lvl1pPr marL="385763" indent="-385763">
              <a:buClr>
                <a:srgbClr val="24634F"/>
              </a:buClr>
              <a:buFont typeface="+mj-lt"/>
              <a:buAutoNum type="arabicPeriod"/>
              <a:defRPr sz="2100">
                <a:latin typeface="Corbel"/>
                <a:cs typeface="Corbel"/>
              </a:defRPr>
            </a:lvl1pPr>
          </a:lstStyle>
          <a:p>
            <a:pPr lvl="0"/>
            <a:r>
              <a:rPr lang="en-US" dirty="0"/>
              <a:t>Numbered List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1783080" y="762238"/>
            <a:ext cx="6563995" cy="424974"/>
          </a:xfrm>
          <a:prstGeom prst="rect">
            <a:avLst/>
          </a:prstGeom>
        </p:spPr>
        <p:txBody>
          <a:bodyPr vert="horz"/>
          <a:lstStyle>
            <a:lvl1pPr algn="r">
              <a:defRPr sz="3000" b="1" i="0">
                <a:latin typeface="Corbel"/>
                <a:cs typeface="Corbel"/>
              </a:defRPr>
            </a:lvl1pPr>
          </a:lstStyle>
          <a:p>
            <a:r>
              <a:rPr lang="en-CA" dirty="0"/>
              <a:t>Title of Slide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304869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1595439"/>
            <a:ext cx="9144000" cy="3548062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>
                <a:latin typeface="Corbel"/>
                <a:cs typeface="Corbel"/>
              </a:defRPr>
            </a:lvl1pPr>
          </a:lstStyle>
          <a:p>
            <a:r>
              <a:rPr lang="en-US" dirty="0"/>
              <a:t>Image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1783080" y="762238"/>
            <a:ext cx="6563995" cy="424974"/>
          </a:xfrm>
          <a:prstGeom prst="rect">
            <a:avLst/>
          </a:prstGeom>
        </p:spPr>
        <p:txBody>
          <a:bodyPr vert="horz"/>
          <a:lstStyle>
            <a:lvl1pPr algn="r">
              <a:defRPr sz="3000" b="1" i="0">
                <a:latin typeface="Corbel"/>
                <a:cs typeface="Corbel"/>
              </a:defRPr>
            </a:lvl1pPr>
          </a:lstStyle>
          <a:p>
            <a:r>
              <a:rPr lang="en-CA" dirty="0"/>
              <a:t>Title of Slide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926558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ogo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251290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ground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967" y="-35712"/>
            <a:ext cx="9271936" cy="5214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979190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967" y="-35712"/>
            <a:ext cx="9271936" cy="5214924"/>
          </a:xfrm>
          <a:prstGeom prst="rect">
            <a:avLst/>
          </a:prstGeom>
        </p:spPr>
      </p:pic>
      <p:pic>
        <p:nvPicPr>
          <p:cNvPr id="6" name="Picture 5" descr="GCFblgrnLogoRGB.eps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8406" y="1882855"/>
            <a:ext cx="2686050" cy="1900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512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9144000" cy="850900"/>
          </a:xfrm>
          <a:prstGeom prst="rect">
            <a:avLst/>
          </a:prstGeom>
          <a:solidFill>
            <a:schemeClr val="tx1">
              <a:lumMod val="75000"/>
              <a:lumOff val="25000"/>
              <a:alpha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1200" y="165100"/>
            <a:ext cx="520700" cy="520700"/>
          </a:xfrm>
          <a:prstGeom prst="rect">
            <a:avLst/>
          </a:prstGeom>
        </p:spPr>
      </p:pic>
      <p:sp>
        <p:nvSpPr>
          <p:cNvPr id="8" name="Manual Input 7"/>
          <p:cNvSpPr>
            <a:spLocks noChangeAspect="1"/>
          </p:cNvSpPr>
          <p:nvPr userDrawn="1"/>
        </p:nvSpPr>
        <p:spPr>
          <a:xfrm rot="5400000">
            <a:off x="1988821" y="-1366521"/>
            <a:ext cx="457200" cy="4434843"/>
          </a:xfrm>
          <a:prstGeom prst="flowChartManualInput">
            <a:avLst/>
          </a:prstGeom>
          <a:solidFill>
            <a:srgbClr val="0F59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en-US" sz="1600" dirty="0">
              <a:ea typeface="Corbel" charset="0"/>
              <a:cs typeface="Corbel" charset="0"/>
            </a:endParaRPr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190500" y="1333501"/>
            <a:ext cx="4622800" cy="3454399"/>
          </a:xfrm>
        </p:spPr>
        <p:txBody>
          <a:bodyPr anchor="ctr"/>
          <a:lstStyle>
            <a:lvl1pPr>
              <a:lnSpc>
                <a:spcPct val="100000"/>
              </a:lnSpc>
              <a:spcAft>
                <a:spcPts val="600"/>
              </a:spcAft>
              <a:buClr>
                <a:srgbClr val="317281"/>
              </a:buClr>
              <a:defRPr sz="2400">
                <a:latin typeface="+mn-lt"/>
                <a:ea typeface="Corbel" charset="0"/>
                <a:cs typeface="Corbel" charset="0"/>
              </a:defRPr>
            </a:lvl1pPr>
            <a:lvl2pPr marL="514350" indent="-171450">
              <a:lnSpc>
                <a:spcPct val="100000"/>
              </a:lnSpc>
              <a:spcAft>
                <a:spcPts val="600"/>
              </a:spcAft>
              <a:buClr>
                <a:srgbClr val="ADC756"/>
              </a:buClr>
              <a:buFont typeface="AppleSymbols" charset="0"/>
              <a:buChar char="⎼"/>
              <a:defRPr sz="2000">
                <a:latin typeface="+mn-lt"/>
                <a:ea typeface="Corbel" charset="0"/>
                <a:cs typeface="Corbel" charset="0"/>
              </a:defRPr>
            </a:lvl2pPr>
            <a:lvl3pPr>
              <a:lnSpc>
                <a:spcPct val="100000"/>
              </a:lnSpc>
              <a:spcAft>
                <a:spcPts val="600"/>
              </a:spcAft>
              <a:defRPr>
                <a:latin typeface="+mn-lt"/>
                <a:ea typeface="Corbel" charset="0"/>
                <a:cs typeface="Corbel" charset="0"/>
              </a:defRPr>
            </a:lvl3pPr>
            <a:lvl4pPr>
              <a:lnSpc>
                <a:spcPct val="100000"/>
              </a:lnSpc>
              <a:spcAft>
                <a:spcPts val="600"/>
              </a:spcAft>
              <a:defRPr>
                <a:latin typeface="+mn-lt"/>
                <a:ea typeface="Corbel" charset="0"/>
                <a:cs typeface="Corbel" charset="0"/>
              </a:defRPr>
            </a:lvl4pPr>
            <a:lvl5pPr>
              <a:lnSpc>
                <a:spcPct val="100000"/>
              </a:lnSpc>
              <a:spcAft>
                <a:spcPts val="600"/>
              </a:spcAft>
              <a:defRPr>
                <a:latin typeface="+mn-lt"/>
                <a:ea typeface="Corbel" charset="0"/>
                <a:cs typeface="Corbel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0" y="622299"/>
            <a:ext cx="3520440" cy="457201"/>
          </a:xfrm>
          <a:ln>
            <a:noFill/>
          </a:ln>
        </p:spPr>
        <p:txBody>
          <a:bodyPr anchor="ctr">
            <a:noAutofit/>
          </a:bodyPr>
          <a:lstStyle>
            <a:lvl1pPr algn="ctr">
              <a:defRPr sz="2000" b="1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0"/>
          </p:nvPr>
        </p:nvSpPr>
        <p:spPr>
          <a:xfrm>
            <a:off x="5003800" y="1333500"/>
            <a:ext cx="3848100" cy="3454400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33198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9144000" cy="850900"/>
          </a:xfrm>
          <a:prstGeom prst="rect">
            <a:avLst/>
          </a:prstGeom>
          <a:solidFill>
            <a:schemeClr val="tx1">
              <a:lumMod val="75000"/>
              <a:lumOff val="25000"/>
              <a:alpha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Manual Input 6"/>
          <p:cNvSpPr>
            <a:spLocks noChangeAspect="1"/>
          </p:cNvSpPr>
          <p:nvPr userDrawn="1"/>
        </p:nvSpPr>
        <p:spPr>
          <a:xfrm rot="5400000">
            <a:off x="1988821" y="-1366521"/>
            <a:ext cx="457200" cy="4434843"/>
          </a:xfrm>
          <a:prstGeom prst="flowChartManualInput">
            <a:avLst/>
          </a:prstGeom>
          <a:solidFill>
            <a:srgbClr val="0F59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en-US" sz="1600" dirty="0">
              <a:ea typeface="Corbel" charset="0"/>
              <a:cs typeface="Corbel" charset="0"/>
            </a:endParaRPr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4229100" y="1333500"/>
            <a:ext cx="4622800" cy="3454399"/>
          </a:xfrm>
        </p:spPr>
        <p:txBody>
          <a:bodyPr anchor="ctr"/>
          <a:lstStyle>
            <a:lvl1pPr>
              <a:lnSpc>
                <a:spcPct val="100000"/>
              </a:lnSpc>
              <a:spcAft>
                <a:spcPts val="600"/>
              </a:spcAft>
              <a:buClr>
                <a:srgbClr val="317281"/>
              </a:buClr>
              <a:defRPr sz="2400">
                <a:latin typeface="+mn-lt"/>
                <a:ea typeface="Corbel" charset="0"/>
                <a:cs typeface="Corbel" charset="0"/>
              </a:defRPr>
            </a:lvl1pPr>
            <a:lvl2pPr marL="514350" indent="-171450">
              <a:lnSpc>
                <a:spcPct val="100000"/>
              </a:lnSpc>
              <a:spcAft>
                <a:spcPts val="600"/>
              </a:spcAft>
              <a:buClr>
                <a:srgbClr val="ADC756"/>
              </a:buClr>
              <a:buFont typeface="AppleSymbols" charset="0"/>
              <a:buChar char="⎼"/>
              <a:defRPr sz="2000">
                <a:latin typeface="+mn-lt"/>
                <a:ea typeface="Corbel" charset="0"/>
                <a:cs typeface="Corbel" charset="0"/>
              </a:defRPr>
            </a:lvl2pPr>
            <a:lvl3pPr>
              <a:lnSpc>
                <a:spcPct val="100000"/>
              </a:lnSpc>
              <a:spcAft>
                <a:spcPts val="600"/>
              </a:spcAft>
              <a:defRPr>
                <a:latin typeface="+mn-lt"/>
                <a:ea typeface="Corbel" charset="0"/>
                <a:cs typeface="Corbel" charset="0"/>
              </a:defRPr>
            </a:lvl3pPr>
            <a:lvl4pPr>
              <a:lnSpc>
                <a:spcPct val="100000"/>
              </a:lnSpc>
              <a:spcAft>
                <a:spcPts val="600"/>
              </a:spcAft>
              <a:defRPr>
                <a:latin typeface="+mn-lt"/>
                <a:ea typeface="Corbel" charset="0"/>
                <a:cs typeface="Corbel" charset="0"/>
              </a:defRPr>
            </a:lvl4pPr>
            <a:lvl5pPr>
              <a:lnSpc>
                <a:spcPct val="100000"/>
              </a:lnSpc>
              <a:spcAft>
                <a:spcPts val="600"/>
              </a:spcAft>
              <a:defRPr>
                <a:latin typeface="+mn-lt"/>
                <a:ea typeface="Corbel" charset="0"/>
                <a:cs typeface="Corbel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0" y="622299"/>
            <a:ext cx="3543300" cy="457201"/>
          </a:xfrm>
          <a:ln>
            <a:noFill/>
          </a:ln>
        </p:spPr>
        <p:txBody>
          <a:bodyPr>
            <a:noAutofit/>
          </a:bodyPr>
          <a:lstStyle>
            <a:lvl1pPr algn="ctr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Picture Placeholder 15"/>
          <p:cNvSpPr>
            <a:spLocks noGrp="1"/>
          </p:cNvSpPr>
          <p:nvPr>
            <p:ph type="pic" sz="quarter" idx="11"/>
          </p:nvPr>
        </p:nvSpPr>
        <p:spPr>
          <a:xfrm>
            <a:off x="190500" y="1333500"/>
            <a:ext cx="3848100" cy="345440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1200" y="165100"/>
            <a:ext cx="520700" cy="52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6514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9144000" cy="850900"/>
          </a:xfrm>
          <a:prstGeom prst="rect">
            <a:avLst/>
          </a:prstGeom>
          <a:solidFill>
            <a:schemeClr val="tx1">
              <a:lumMod val="75000"/>
              <a:lumOff val="25000"/>
              <a:alpha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4229100" y="1333500"/>
            <a:ext cx="4622800" cy="3454399"/>
          </a:xfrm>
        </p:spPr>
        <p:txBody>
          <a:bodyPr anchor="ctr"/>
          <a:lstStyle>
            <a:lvl1pPr>
              <a:lnSpc>
                <a:spcPct val="100000"/>
              </a:lnSpc>
              <a:spcAft>
                <a:spcPts val="600"/>
              </a:spcAft>
              <a:buClr>
                <a:srgbClr val="317281"/>
              </a:buClr>
              <a:defRPr sz="2400">
                <a:latin typeface="+mn-lt"/>
                <a:ea typeface="Corbel" charset="0"/>
                <a:cs typeface="Corbel" charset="0"/>
              </a:defRPr>
            </a:lvl1pPr>
            <a:lvl2pPr marL="514350" indent="-171450">
              <a:lnSpc>
                <a:spcPct val="100000"/>
              </a:lnSpc>
              <a:spcAft>
                <a:spcPts val="600"/>
              </a:spcAft>
              <a:buClr>
                <a:srgbClr val="ADC756"/>
              </a:buClr>
              <a:buFont typeface="AppleSymbols" charset="0"/>
              <a:buChar char="⎼"/>
              <a:defRPr sz="2000">
                <a:latin typeface="+mn-lt"/>
                <a:ea typeface="Corbel" charset="0"/>
                <a:cs typeface="Corbel" charset="0"/>
              </a:defRPr>
            </a:lvl2pPr>
            <a:lvl3pPr>
              <a:lnSpc>
                <a:spcPct val="100000"/>
              </a:lnSpc>
              <a:spcAft>
                <a:spcPts val="600"/>
              </a:spcAft>
              <a:defRPr>
                <a:latin typeface="+mn-lt"/>
                <a:ea typeface="Corbel" charset="0"/>
                <a:cs typeface="Corbel" charset="0"/>
              </a:defRPr>
            </a:lvl3pPr>
            <a:lvl4pPr>
              <a:lnSpc>
                <a:spcPct val="100000"/>
              </a:lnSpc>
              <a:spcAft>
                <a:spcPts val="600"/>
              </a:spcAft>
              <a:defRPr>
                <a:latin typeface="+mn-lt"/>
                <a:ea typeface="Corbel" charset="0"/>
                <a:cs typeface="Corbel" charset="0"/>
              </a:defRPr>
            </a:lvl4pPr>
            <a:lvl5pPr>
              <a:lnSpc>
                <a:spcPct val="100000"/>
              </a:lnSpc>
              <a:spcAft>
                <a:spcPts val="600"/>
              </a:spcAft>
              <a:defRPr>
                <a:latin typeface="+mn-lt"/>
                <a:ea typeface="Corbel" charset="0"/>
                <a:cs typeface="Corbel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Manual Input 8"/>
          <p:cNvSpPr>
            <a:spLocks noChangeAspect="1"/>
          </p:cNvSpPr>
          <p:nvPr userDrawn="1"/>
        </p:nvSpPr>
        <p:spPr>
          <a:xfrm rot="5400000">
            <a:off x="1885950" y="-1263650"/>
            <a:ext cx="457200" cy="4229100"/>
          </a:xfrm>
          <a:prstGeom prst="flowChartManualInput">
            <a:avLst/>
          </a:prstGeom>
          <a:solidFill>
            <a:srgbClr val="ADC7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en-US" sz="1600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0" y="622299"/>
            <a:ext cx="3406140" cy="457201"/>
          </a:xfrm>
          <a:ln>
            <a:noFill/>
          </a:ln>
        </p:spPr>
        <p:txBody>
          <a:bodyPr>
            <a:noAutofit/>
          </a:bodyPr>
          <a:lstStyle>
            <a:lvl1pPr algn="ctr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Picture Placeholder 15"/>
          <p:cNvSpPr>
            <a:spLocks noGrp="1"/>
          </p:cNvSpPr>
          <p:nvPr>
            <p:ph type="pic" sz="quarter" idx="11"/>
          </p:nvPr>
        </p:nvSpPr>
        <p:spPr>
          <a:xfrm>
            <a:off x="190500" y="1333500"/>
            <a:ext cx="3848100" cy="345440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1200" y="165100"/>
            <a:ext cx="520700" cy="52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621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9144000" cy="850900"/>
          </a:xfrm>
          <a:prstGeom prst="rect">
            <a:avLst/>
          </a:prstGeom>
          <a:solidFill>
            <a:schemeClr val="tx1">
              <a:lumMod val="75000"/>
              <a:lumOff val="25000"/>
              <a:alpha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1200" y="165100"/>
            <a:ext cx="520700" cy="520700"/>
          </a:xfrm>
          <a:prstGeom prst="rect">
            <a:avLst/>
          </a:prstGeom>
        </p:spPr>
      </p:pic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190500" y="1333501"/>
            <a:ext cx="4622800" cy="3454399"/>
          </a:xfrm>
        </p:spPr>
        <p:txBody>
          <a:bodyPr anchor="ctr"/>
          <a:lstStyle>
            <a:lvl1pPr>
              <a:lnSpc>
                <a:spcPct val="100000"/>
              </a:lnSpc>
              <a:spcAft>
                <a:spcPts val="600"/>
              </a:spcAft>
              <a:buClr>
                <a:srgbClr val="317281"/>
              </a:buClr>
              <a:defRPr sz="2000">
                <a:latin typeface="+mn-lt"/>
                <a:ea typeface="Corbel" charset="0"/>
                <a:cs typeface="Corbel" charset="0"/>
              </a:defRPr>
            </a:lvl1pPr>
            <a:lvl2pPr marL="514350" indent="-171450">
              <a:lnSpc>
                <a:spcPct val="100000"/>
              </a:lnSpc>
              <a:spcAft>
                <a:spcPts val="600"/>
              </a:spcAft>
              <a:buClr>
                <a:srgbClr val="ADC756"/>
              </a:buClr>
              <a:buFont typeface="AppleSymbols" charset="0"/>
              <a:buChar char="⎼"/>
              <a:defRPr>
                <a:latin typeface="+mn-lt"/>
                <a:ea typeface="Corbel" charset="0"/>
                <a:cs typeface="Corbel" charset="0"/>
              </a:defRPr>
            </a:lvl2pPr>
            <a:lvl3pPr>
              <a:lnSpc>
                <a:spcPct val="100000"/>
              </a:lnSpc>
              <a:spcAft>
                <a:spcPts val="600"/>
              </a:spcAft>
              <a:defRPr>
                <a:latin typeface="+mn-lt"/>
                <a:ea typeface="Corbel" charset="0"/>
                <a:cs typeface="Corbel" charset="0"/>
              </a:defRPr>
            </a:lvl3pPr>
            <a:lvl4pPr>
              <a:lnSpc>
                <a:spcPct val="100000"/>
              </a:lnSpc>
              <a:spcAft>
                <a:spcPts val="600"/>
              </a:spcAft>
              <a:defRPr>
                <a:latin typeface="+mn-lt"/>
                <a:ea typeface="Corbel" charset="0"/>
                <a:cs typeface="Corbel" charset="0"/>
              </a:defRPr>
            </a:lvl4pPr>
            <a:lvl5pPr>
              <a:lnSpc>
                <a:spcPct val="100000"/>
              </a:lnSpc>
              <a:spcAft>
                <a:spcPts val="600"/>
              </a:spcAft>
              <a:defRPr>
                <a:latin typeface="+mn-lt"/>
                <a:ea typeface="Corbel" charset="0"/>
                <a:cs typeface="Corbel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Picture Placeholder 15"/>
          <p:cNvSpPr>
            <a:spLocks noGrp="1"/>
          </p:cNvSpPr>
          <p:nvPr>
            <p:ph type="pic" sz="quarter" idx="10"/>
          </p:nvPr>
        </p:nvSpPr>
        <p:spPr>
          <a:xfrm>
            <a:off x="5003800" y="1333500"/>
            <a:ext cx="3848100" cy="3454400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7545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71662" y="273844"/>
            <a:ext cx="6643687" cy="994172"/>
          </a:xfrm>
        </p:spPr>
        <p:txBody>
          <a:bodyPr/>
          <a:lstStyle>
            <a:lvl1pPr algn="r">
              <a:defRPr b="1">
                <a:latin typeface="Corbel" charset="0"/>
                <a:ea typeface="Corbel" charset="0"/>
                <a:cs typeface="Corbel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518103"/>
            <a:ext cx="7886700" cy="3282497"/>
          </a:xfrm>
        </p:spPr>
        <p:txBody>
          <a:bodyPr/>
          <a:lstStyle>
            <a:lvl1pPr>
              <a:buClr>
                <a:schemeClr val="accent6">
                  <a:lumMod val="50000"/>
                </a:schemeClr>
              </a:buClr>
              <a:defRPr sz="2400">
                <a:latin typeface="Corbel" charset="0"/>
                <a:ea typeface="Corbel" charset="0"/>
                <a:cs typeface="Corbel" charset="0"/>
              </a:defRPr>
            </a:lvl1pPr>
            <a:lvl2pPr>
              <a:defRPr>
                <a:latin typeface="Corbel" charset="0"/>
                <a:ea typeface="Corbel" charset="0"/>
                <a:cs typeface="Corbel" charset="0"/>
              </a:defRPr>
            </a:lvl2pPr>
            <a:lvl3pPr>
              <a:defRPr>
                <a:latin typeface="Corbel" charset="0"/>
                <a:ea typeface="Corbel" charset="0"/>
                <a:cs typeface="Corbel" charset="0"/>
              </a:defRPr>
            </a:lvl3pPr>
            <a:lvl4pPr>
              <a:defRPr>
                <a:latin typeface="Corbel" charset="0"/>
                <a:ea typeface="Corbel" charset="0"/>
                <a:cs typeface="Corbel" charset="0"/>
              </a:defRPr>
            </a:lvl4pPr>
            <a:lvl5pPr>
              <a:defRPr>
                <a:latin typeface="Corbel" charset="0"/>
                <a:ea typeface="Corbel" charset="0"/>
                <a:cs typeface="Corbel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534" y="248648"/>
            <a:ext cx="1616071" cy="1019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9450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727EE-E4D6-524F-A54A-406997034C08}" type="datetimeFigureOut">
              <a:rPr lang="en-US" smtClean="0"/>
              <a:t>3/7/2018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FB760-2A09-8646-B5BB-330D3E3EDAD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1894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727EE-E4D6-524F-A54A-406997034C08}" type="datetimeFigureOut">
              <a:rPr lang="en-US" smtClean="0"/>
              <a:t>3/7/2018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FB760-2A09-8646-B5BB-330D3E3EDAD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2712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5" Type="http://schemas.openxmlformats.org/officeDocument/2006/relationships/slideLayout" Target="../slideLayouts/slideLayout23.xml"/><Relationship Id="rId10" Type="http://schemas.openxmlformats.org/officeDocument/2006/relationships/image" Target="../media/image8.emf"/><Relationship Id="rId4" Type="http://schemas.openxmlformats.org/officeDocument/2006/relationships/slideLayout" Target="../slideLayouts/slideLayout22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E727EE-E4D6-524F-A54A-406997034C08}" type="datetimeFigureOut">
              <a:rPr lang="en-US" smtClean="0"/>
              <a:t>3/7/2018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2FB760-2A09-8646-B5BB-330D3E3EDAD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1340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5" r:id="rId2"/>
    <p:sldLayoutId id="2147483674" r:id="rId3"/>
    <p:sldLayoutId id="2147483678" r:id="rId4"/>
    <p:sldLayoutId id="2147483676" r:id="rId5"/>
    <p:sldLayoutId id="2147483677" r:id="rId6"/>
    <p:sldLayoutId id="2147483662" r:id="rId7"/>
    <p:sldLayoutId id="2147483663" r:id="rId8"/>
    <p:sldLayoutId id="2147483664" r:id="rId9"/>
    <p:sldLayoutId id="2147483665" r:id="rId10"/>
    <p:sldLayoutId id="2147483666" r:id="rId11"/>
    <p:sldLayoutId id="2147483667" r:id="rId12"/>
    <p:sldLayoutId id="2147483668" r:id="rId13"/>
    <p:sldLayoutId id="2147483669" r:id="rId14"/>
    <p:sldLayoutId id="2147483670" r:id="rId15"/>
    <p:sldLayoutId id="2147483671" r:id="rId16"/>
    <p:sldLayoutId id="2147483673" r:id="rId17"/>
    <p:sldLayoutId id="2147483672" r:id="rId1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GCFlogoCMYKbrochCover.eps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5016" y="279613"/>
            <a:ext cx="1210720" cy="832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5287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</p:sldLayoutIdLst>
  <p:txStyles>
    <p:titleStyle>
      <a:lvl1pPr algn="ctr" defTabSz="3429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3429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ct val="20000"/>
        </a:spcBef>
        <a:buFont typeface="Arial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ct val="20000"/>
        </a:spcBef>
        <a:buFont typeface="Arial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ct val="20000"/>
        </a:spcBef>
        <a:buFont typeface="Arial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mailto:fgallopin@gcfund.org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1496403" y="2073479"/>
            <a:ext cx="6990892" cy="994172"/>
          </a:xfrm>
        </p:spPr>
        <p:txBody>
          <a:bodyPr/>
          <a:lstStyle/>
          <a:p>
            <a:r>
              <a:rPr lang="en-US" dirty="0" err="1"/>
              <a:t>Conversión</a:t>
            </a:r>
            <a:r>
              <a:rPr lang="en-US" dirty="0"/>
              <a:t> de </a:t>
            </a:r>
            <a:r>
              <a:rPr lang="en-US" dirty="0" err="1"/>
              <a:t>residuos</a:t>
            </a:r>
            <a:r>
              <a:rPr lang="en-US" dirty="0"/>
              <a:t> </a:t>
            </a:r>
            <a:r>
              <a:rPr lang="en-US" dirty="0" err="1"/>
              <a:t>solidos</a:t>
            </a:r>
            <a:r>
              <a:rPr lang="en-US" dirty="0"/>
              <a:t> </a:t>
            </a:r>
            <a:r>
              <a:rPr lang="en-US" dirty="0" err="1"/>
              <a:t>urbanos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energía</a:t>
            </a:r>
            <a:r>
              <a:rPr lang="en-US" dirty="0"/>
              <a:t> / </a:t>
            </a:r>
            <a:r>
              <a:rPr lang="en-US" dirty="0" err="1"/>
              <a:t>Bioenergia</a:t>
            </a:r>
            <a:br>
              <a:rPr lang="en-US" dirty="0"/>
            </a:br>
            <a:br>
              <a:rPr lang="en-US" sz="1600" dirty="0"/>
            </a:br>
            <a:r>
              <a:rPr lang="en-US" dirty="0" err="1"/>
              <a:t>Diálogo</a:t>
            </a:r>
            <a:r>
              <a:rPr lang="en-US" dirty="0"/>
              <a:t> </a:t>
            </a:r>
            <a:r>
              <a:rPr lang="en-US" dirty="0" err="1"/>
              <a:t>Estructurado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LAC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0"/>
          </p:nvPr>
        </p:nvSpPr>
        <p:spPr>
          <a:xfrm>
            <a:off x="1496403" y="3627503"/>
            <a:ext cx="6240113" cy="333611"/>
          </a:xfrm>
        </p:spPr>
        <p:txBody>
          <a:bodyPr/>
          <a:lstStyle/>
          <a:p>
            <a:r>
              <a:rPr lang="en-US" b="1" dirty="0"/>
              <a:t>Federico Gallopin</a:t>
            </a:r>
          </a:p>
          <a:p>
            <a:r>
              <a:rPr lang="en-US" sz="1400" b="1" dirty="0"/>
              <a:t>Consultor Agricultura y </a:t>
            </a:r>
            <a:r>
              <a:rPr lang="en-US" sz="1400" b="1" dirty="0" err="1"/>
              <a:t>Bioenergía</a:t>
            </a:r>
            <a:endParaRPr lang="en-US" sz="1400" b="1" dirty="0"/>
          </a:p>
          <a:p>
            <a:r>
              <a:rPr lang="en-US" sz="1400" b="1" dirty="0"/>
              <a:t>Ventana del Sector </a:t>
            </a:r>
            <a:r>
              <a:rPr lang="en-US" sz="1400" b="1" dirty="0" err="1"/>
              <a:t>Privado</a:t>
            </a:r>
            <a:r>
              <a:rPr lang="en-US" sz="1400" b="1" dirty="0"/>
              <a:t> del </a:t>
            </a:r>
            <a:r>
              <a:rPr lang="en-US" sz="1400" b="1" dirty="0" err="1"/>
              <a:t>Fondo</a:t>
            </a:r>
            <a:r>
              <a:rPr lang="en-US" sz="1400" b="1" dirty="0"/>
              <a:t> Verde para el </a:t>
            </a:r>
            <a:r>
              <a:rPr lang="en-US" sz="1400" b="1" dirty="0" err="1"/>
              <a:t>Clima</a:t>
            </a:r>
            <a:endParaRPr lang="en-US" sz="1400" b="1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1496403" y="4520966"/>
            <a:ext cx="6240113" cy="534278"/>
          </a:xfrm>
        </p:spPr>
        <p:txBody>
          <a:bodyPr/>
          <a:lstStyle/>
          <a:p>
            <a:r>
              <a:rPr lang="en-US" dirty="0"/>
              <a:t>Bogota, Colombia </a:t>
            </a:r>
          </a:p>
        </p:txBody>
      </p:sp>
    </p:spTree>
    <p:extLst>
      <p:ext uri="{BB962C8B-B14F-4D97-AF65-F5344CB8AC3E}">
        <p14:creationId xmlns:p14="http://schemas.microsoft.com/office/powerpoint/2010/main" val="154967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90500" y="1333501"/>
            <a:ext cx="7833360" cy="3454399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z="3200" dirty="0"/>
              <a:t>¿C</a:t>
            </a:r>
            <a:r>
              <a:rPr lang="es-VE" sz="3200" dirty="0" err="1"/>
              <a:t>uál</a:t>
            </a:r>
            <a:r>
              <a:rPr lang="en-US" sz="3200" dirty="0"/>
              <a:t> </a:t>
            </a:r>
            <a:r>
              <a:rPr lang="en-US" sz="3200" dirty="0" err="1"/>
              <a:t>es</a:t>
            </a:r>
            <a:r>
              <a:rPr lang="en-US" sz="3200" dirty="0"/>
              <a:t> el </a:t>
            </a:r>
            <a:r>
              <a:rPr lang="en-US" sz="3200" dirty="0" err="1"/>
              <a:t>potencial</a:t>
            </a:r>
            <a:r>
              <a:rPr lang="en-US" sz="3200" dirty="0"/>
              <a:t> de </a:t>
            </a:r>
            <a:r>
              <a:rPr lang="en-US" sz="3200" dirty="0" err="1"/>
              <a:t>biog</a:t>
            </a:r>
            <a:r>
              <a:rPr lang="es-VE" sz="3200" dirty="0"/>
              <a:t>á</a:t>
            </a:r>
            <a:r>
              <a:rPr lang="en-US" sz="3200" dirty="0"/>
              <a:t>s </a:t>
            </a:r>
            <a:r>
              <a:rPr lang="en-US" sz="3200" dirty="0" err="1"/>
              <a:t>en</a:t>
            </a:r>
            <a:r>
              <a:rPr lang="en-US" sz="3200" dirty="0"/>
              <a:t> Colombia?</a:t>
            </a:r>
          </a:p>
          <a:p>
            <a:pPr marL="0" indent="0">
              <a:buNone/>
            </a:pPr>
            <a:endParaRPr lang="en-US" sz="3200" dirty="0"/>
          </a:p>
          <a:p>
            <a:r>
              <a:rPr lang="es-ES" sz="3200" dirty="0"/>
              <a:t>¿C</a:t>
            </a:r>
            <a:r>
              <a:rPr lang="es-VE" sz="3200" dirty="0" err="1"/>
              <a:t>uáles</a:t>
            </a:r>
            <a:r>
              <a:rPr lang="es-VE" sz="3200" dirty="0"/>
              <a:t> son las barreras para el desarrollo de biogás en Colombia?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622299"/>
            <a:ext cx="4192292" cy="457201"/>
          </a:xfrm>
        </p:spPr>
        <p:txBody>
          <a:bodyPr/>
          <a:lstStyle/>
          <a:p>
            <a:r>
              <a:rPr lang="en-US" sz="1800" dirty="0" err="1"/>
              <a:t>Preguntas</a:t>
            </a:r>
            <a:r>
              <a:rPr lang="en-US" sz="1800" dirty="0"/>
              <a:t> y </a:t>
            </a:r>
            <a:r>
              <a:rPr lang="en-US" sz="1800" dirty="0" err="1"/>
              <a:t>Respuestas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484167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22299"/>
            <a:ext cx="3732416" cy="457201"/>
          </a:xfrm>
        </p:spPr>
        <p:txBody>
          <a:bodyPr/>
          <a:lstStyle/>
          <a:p>
            <a:r>
              <a:rPr lang="es-ES" sz="1800" dirty="0"/>
              <a:t>Contáctenos</a:t>
            </a:r>
          </a:p>
        </p:txBody>
      </p:sp>
      <p:sp>
        <p:nvSpPr>
          <p:cNvPr id="8" name="Text Placeholder 1"/>
          <p:cNvSpPr txBox="1">
            <a:spLocks/>
          </p:cNvSpPr>
          <p:nvPr/>
        </p:nvSpPr>
        <p:spPr>
          <a:xfrm>
            <a:off x="1176866" y="3064638"/>
            <a:ext cx="5947834" cy="1693100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400" b="1" dirty="0"/>
              <a:t>Federico Gallopin</a:t>
            </a:r>
          </a:p>
          <a:p>
            <a:pPr marL="0" indent="0">
              <a:buNone/>
            </a:pPr>
            <a:r>
              <a:rPr lang="en-US" sz="1800" dirty="0"/>
              <a:t>Consultor </a:t>
            </a:r>
            <a:r>
              <a:rPr lang="en-US" sz="1800" dirty="0" err="1"/>
              <a:t>Agricoltura</a:t>
            </a:r>
            <a:r>
              <a:rPr lang="en-US" sz="1800" dirty="0"/>
              <a:t> y </a:t>
            </a:r>
            <a:r>
              <a:rPr lang="en-US" sz="1800" dirty="0" err="1"/>
              <a:t>Bioenergia</a:t>
            </a:r>
            <a:r>
              <a:rPr lang="en-US" sz="1800" dirty="0"/>
              <a:t>, Ventana de Sector </a:t>
            </a:r>
            <a:r>
              <a:rPr lang="en-US" sz="1800" dirty="0" err="1"/>
              <a:t>Privado</a:t>
            </a:r>
            <a:endParaRPr lang="en-US" sz="1800" dirty="0"/>
          </a:p>
          <a:p>
            <a:pPr marL="0" indent="0">
              <a:buNone/>
            </a:pPr>
            <a:r>
              <a:rPr lang="en-US" sz="1800" u="sng" dirty="0">
                <a:solidFill>
                  <a:srgbClr val="0F596D"/>
                </a:solidFill>
                <a:hlinkClick r:id="rId3"/>
              </a:rPr>
              <a:t>fgallopin@gcfund.org</a:t>
            </a:r>
            <a:endParaRPr lang="en-US" sz="1800" u="sng" dirty="0">
              <a:solidFill>
                <a:srgbClr val="0F596D"/>
              </a:solidFill>
            </a:endParaRPr>
          </a:p>
          <a:p>
            <a:pPr marL="0" indent="0">
              <a:buNone/>
            </a:pPr>
            <a:r>
              <a:rPr lang="en-US" sz="1800" dirty="0"/>
              <a:t>Tel. +82 10 4419 6022</a:t>
            </a:r>
          </a:p>
          <a:p>
            <a:pPr marL="0" indent="0">
              <a:buNone/>
            </a:pPr>
            <a:endParaRPr lang="en-US" sz="1800" u="sng" dirty="0">
              <a:solidFill>
                <a:srgbClr val="0F596D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549390" y="4065508"/>
            <a:ext cx="241489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G-Tower, 175 Art Center-daero</a:t>
            </a:r>
          </a:p>
          <a:p>
            <a:r>
              <a:rPr lang="en-US" sz="1400" dirty="0"/>
              <a:t>Songdo Business District</a:t>
            </a:r>
          </a:p>
          <a:p>
            <a:r>
              <a:rPr lang="en-US" sz="1400" dirty="0"/>
              <a:t>Yeonsu-gu, Incheon 22004</a:t>
            </a:r>
          </a:p>
          <a:p>
            <a:r>
              <a:rPr lang="en-US" sz="1400" dirty="0"/>
              <a:t>Republic of Korea</a:t>
            </a:r>
          </a:p>
        </p:txBody>
      </p:sp>
      <p:sp>
        <p:nvSpPr>
          <p:cNvPr id="6" name="Text Placeholder 1"/>
          <p:cNvSpPr txBox="1">
            <a:spLocks/>
          </p:cNvSpPr>
          <p:nvPr/>
        </p:nvSpPr>
        <p:spPr>
          <a:xfrm>
            <a:off x="1176866" y="1772330"/>
            <a:ext cx="4633730" cy="1292308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b="1" dirty="0"/>
              <a:t>Ayaan Adam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800" dirty="0" err="1"/>
              <a:t>Directora</a:t>
            </a:r>
            <a:r>
              <a:rPr lang="en-US" sz="1800" dirty="0"/>
              <a:t>, Ventana de Sector </a:t>
            </a:r>
            <a:r>
              <a:rPr lang="en-US" sz="1800" dirty="0" err="1"/>
              <a:t>Privado</a:t>
            </a:r>
            <a:endParaRPr lang="en-US" sz="1800" dirty="0"/>
          </a:p>
          <a:p>
            <a:pPr marL="0" indent="0">
              <a:buNone/>
            </a:pPr>
            <a:r>
              <a:rPr lang="en-US" sz="1800" u="sng" dirty="0">
                <a:solidFill>
                  <a:schemeClr val="accent1">
                    <a:lumMod val="75000"/>
                  </a:schemeClr>
                </a:solidFill>
              </a:rPr>
              <a:t>aadam@gcfund.org</a:t>
            </a:r>
          </a:p>
        </p:txBody>
      </p:sp>
    </p:spTree>
    <p:extLst>
      <p:ext uri="{BB962C8B-B14F-4D97-AF65-F5344CB8AC3E}">
        <p14:creationId xmlns:p14="http://schemas.microsoft.com/office/powerpoint/2010/main" val="13287250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0" y="622299"/>
            <a:ext cx="4322618" cy="457201"/>
          </a:xfrm>
        </p:spPr>
        <p:txBody>
          <a:bodyPr/>
          <a:lstStyle/>
          <a:p>
            <a:pPr algn="l"/>
            <a:r>
              <a:rPr lang="en-US" dirty="0"/>
              <a:t>GCF </a:t>
            </a:r>
            <a:r>
              <a:rPr lang="en-US" dirty="0" err="1"/>
              <a:t>Áreas</a:t>
            </a:r>
            <a:r>
              <a:rPr lang="en-US" dirty="0"/>
              <a:t> de </a:t>
            </a:r>
            <a:r>
              <a:rPr lang="en-US" dirty="0" err="1"/>
              <a:t>Resultados</a:t>
            </a:r>
            <a:r>
              <a:rPr lang="en-US" dirty="0"/>
              <a:t> </a:t>
            </a:r>
            <a:r>
              <a:rPr lang="en-US" dirty="0" err="1"/>
              <a:t>Estratégicos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1900" y="1079500"/>
            <a:ext cx="5372100" cy="40322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Content Placeholder 8"/>
          <p:cNvSpPr txBox="1">
            <a:spLocks/>
          </p:cNvSpPr>
          <p:nvPr/>
        </p:nvSpPr>
        <p:spPr>
          <a:xfrm>
            <a:off x="34871" y="1150144"/>
            <a:ext cx="3702158" cy="218598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171450" indent="-171450" algn="l" defTabSz="685800" rtl="0" eaLnBrk="1" latinLnBrk="0" hangingPunct="1">
              <a:lnSpc>
                <a:spcPct val="100000"/>
              </a:lnSpc>
              <a:spcBef>
                <a:spcPts val="750"/>
              </a:spcBef>
              <a:spcAft>
                <a:spcPts val="600"/>
              </a:spcAft>
              <a:buClr>
                <a:srgbClr val="31728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Corbel" charset="0"/>
                <a:cs typeface="Corbel" charset="0"/>
              </a:defRPr>
            </a:lvl1pPr>
            <a:lvl2pPr marL="51435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600"/>
              </a:spcAft>
              <a:buClr>
                <a:srgbClr val="ADC756"/>
              </a:buClr>
              <a:buFont typeface="AppleSymbols" charset="0"/>
              <a:buChar char="⎼"/>
              <a:defRPr sz="2000" kern="1200">
                <a:solidFill>
                  <a:schemeClr val="tx1"/>
                </a:solidFill>
                <a:latin typeface="+mn-lt"/>
                <a:ea typeface="Corbel" charset="0"/>
                <a:cs typeface="Corbel" charset="0"/>
              </a:defRPr>
            </a:lvl2pPr>
            <a:lvl3pPr marL="85725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Corbel" charset="0"/>
                <a:cs typeface="Corbel" charset="0"/>
              </a:defRPr>
            </a:lvl3pPr>
            <a:lvl4pPr marL="120015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Corbel" charset="0"/>
                <a:cs typeface="Corbel" charset="0"/>
              </a:defRPr>
            </a:lvl4pPr>
            <a:lvl5pPr marL="154305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Corbel" charset="0"/>
                <a:cs typeface="Corbel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Courier New" panose="02070309020205020404" pitchFamily="49" charset="0"/>
              <a:buChar char="o"/>
            </a:pPr>
            <a:r>
              <a:rPr lang="es-ES" sz="1700" dirty="0"/>
              <a:t>GCF tiene el mandato de invertir en el financiamiento de reducción de emisiones en ‘Forest and </a:t>
            </a:r>
            <a:r>
              <a:rPr lang="es-ES" sz="1700" dirty="0" err="1"/>
              <a:t>land</a:t>
            </a:r>
            <a:r>
              <a:rPr lang="es-ES" sz="1700" dirty="0"/>
              <a:t> use’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s-ES" sz="1700" dirty="0"/>
              <a:t>GCF tiene el mandato de invertir en el financiamiento de proyectos de </a:t>
            </a:r>
            <a:r>
              <a:rPr lang="es-ES" sz="1700" dirty="0" err="1"/>
              <a:t>adaptation</a:t>
            </a:r>
            <a:r>
              <a:rPr lang="es-ES" sz="1700" dirty="0"/>
              <a:t> en ‘</a:t>
            </a:r>
            <a:r>
              <a:rPr lang="es-ES" sz="1700" dirty="0" err="1"/>
              <a:t>Health</a:t>
            </a:r>
            <a:r>
              <a:rPr lang="es-ES" sz="1700" dirty="0"/>
              <a:t>, </a:t>
            </a:r>
            <a:r>
              <a:rPr lang="es-ES" sz="1700" b="1" dirty="0" err="1"/>
              <a:t>food</a:t>
            </a:r>
            <a:r>
              <a:rPr lang="es-ES" sz="1700" dirty="0"/>
              <a:t> and </a:t>
            </a:r>
            <a:r>
              <a:rPr lang="es-ES" sz="1700" dirty="0" err="1"/>
              <a:t>water</a:t>
            </a:r>
            <a:r>
              <a:rPr lang="es-ES" sz="1700" dirty="0"/>
              <a:t> </a:t>
            </a:r>
            <a:r>
              <a:rPr lang="es-ES" sz="1700" dirty="0" err="1"/>
              <a:t>security</a:t>
            </a:r>
            <a:r>
              <a:rPr lang="es-ES" sz="1700" dirty="0"/>
              <a:t>’</a:t>
            </a:r>
          </a:p>
        </p:txBody>
      </p:sp>
    </p:spTree>
    <p:extLst>
      <p:ext uri="{BB962C8B-B14F-4D97-AF65-F5344CB8AC3E}">
        <p14:creationId xmlns:p14="http://schemas.microsoft.com/office/powerpoint/2010/main" val="39567163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190500" y="1333501"/>
            <a:ext cx="5486400" cy="3454399"/>
          </a:xfrm>
        </p:spPr>
        <p:txBody>
          <a:bodyPr>
            <a:noAutofit/>
          </a:bodyPr>
          <a:lstStyle/>
          <a:p>
            <a:pPr lvl="0">
              <a:buFont typeface="Courier New" panose="02070309020205020404" pitchFamily="49" charset="0"/>
              <a:buChar char="o"/>
            </a:pPr>
            <a:r>
              <a:rPr lang="es-ES" sz="1800" dirty="0"/>
              <a:t>Entendemos a nuestros clientes y tenemos conocimiento técnico y capital para apoyarlos</a:t>
            </a:r>
          </a:p>
          <a:p>
            <a:pPr lvl="0">
              <a:buFont typeface="Courier New" panose="02070309020205020404" pitchFamily="49" charset="0"/>
              <a:buChar char="o"/>
            </a:pPr>
            <a:r>
              <a:rPr lang="es-ES" sz="1800" dirty="0"/>
              <a:t>Multiplicamos nuestros recursos mediante la movilización de capital privado en apoyo a enfrentar el cambio climático</a:t>
            </a:r>
          </a:p>
          <a:p>
            <a:pPr lvl="0">
              <a:buFont typeface="Courier New" panose="02070309020205020404" pitchFamily="49" charset="0"/>
              <a:buChar char="o"/>
            </a:pPr>
            <a:r>
              <a:rPr lang="es-ES" sz="1800" dirty="0"/>
              <a:t>Proporcionamos el apoyo y la credibilidad a proyectos del sector privado en países en vías de desarrollo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-1" y="622299"/>
            <a:ext cx="4254285" cy="457201"/>
          </a:xfrm>
        </p:spPr>
        <p:txBody>
          <a:bodyPr/>
          <a:lstStyle/>
          <a:p>
            <a:pPr algn="l"/>
            <a:r>
              <a:rPr lang="en-US" dirty="0"/>
              <a:t>¿Por </a:t>
            </a:r>
            <a:r>
              <a:rPr lang="en-US" dirty="0" err="1"/>
              <a:t>qué</a:t>
            </a:r>
            <a:r>
              <a:rPr lang="en-US" dirty="0"/>
              <a:t> </a:t>
            </a:r>
            <a:r>
              <a:rPr lang="en-US" dirty="0" err="1"/>
              <a:t>trabajar</a:t>
            </a:r>
            <a:r>
              <a:rPr lang="en-US" dirty="0"/>
              <a:t> con PSF?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3728" y="1290320"/>
            <a:ext cx="3081511" cy="3497580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15202804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-1" y="622299"/>
            <a:ext cx="4254285" cy="457201"/>
          </a:xfrm>
        </p:spPr>
        <p:txBody>
          <a:bodyPr/>
          <a:lstStyle/>
          <a:p>
            <a:pPr algn="l"/>
            <a:r>
              <a:rPr lang="en-US" dirty="0"/>
              <a:t>GCF Financial Instruments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CAE387E-C69E-422B-8F1B-9E95BDC79ACC}"/>
              </a:ext>
            </a:extLst>
          </p:cNvPr>
          <p:cNvSpPr/>
          <p:nvPr/>
        </p:nvSpPr>
        <p:spPr>
          <a:xfrm>
            <a:off x="234504" y="1276277"/>
            <a:ext cx="384295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5510" lvl="1" indent="-257175" defTabSz="514350">
              <a:spcBef>
                <a:spcPts val="281"/>
              </a:spcBef>
              <a:spcAft>
                <a:spcPts val="450"/>
              </a:spcAft>
              <a:buClr>
                <a:srgbClr val="3A9489"/>
              </a:buClr>
              <a:buFont typeface="Wingdings" panose="05000000000000000000" pitchFamily="2" charset="2"/>
              <a:buChar char="§"/>
              <a:defRPr/>
            </a:pPr>
            <a:endParaRPr lang="es-ES" sz="2000" dirty="0">
              <a:solidFill>
                <a:sysClr val="windowText" lastClr="000000"/>
              </a:solidFill>
              <a:latin typeface="Corbel" panose="020B0503020204020204" pitchFamily="34" charset="0"/>
            </a:endParaRPr>
          </a:p>
          <a:p>
            <a:pPr marL="265510" lvl="1" indent="-257175" defTabSz="514350">
              <a:spcBef>
                <a:spcPts val="281"/>
              </a:spcBef>
              <a:spcAft>
                <a:spcPts val="450"/>
              </a:spcAft>
              <a:buClr>
                <a:srgbClr val="3A9489"/>
              </a:buClr>
              <a:buFont typeface="Wingdings" panose="05000000000000000000" pitchFamily="2" charset="2"/>
              <a:buChar char="§"/>
              <a:defRPr/>
            </a:pPr>
            <a:r>
              <a:rPr lang="es-ES" sz="2000" dirty="0">
                <a:solidFill>
                  <a:sysClr val="windowText" lastClr="000000"/>
                </a:solidFill>
                <a:latin typeface="Corbel" panose="020B0503020204020204" pitchFamily="34" charset="0"/>
              </a:rPr>
              <a:t>El GCF puede invertir a través de una variedad de instrumentos financieros, que incluyen </a:t>
            </a:r>
            <a:r>
              <a:rPr lang="es-ES" sz="2000" dirty="0" err="1">
                <a:solidFill>
                  <a:sysClr val="windowText" lastClr="000000"/>
                </a:solidFill>
                <a:latin typeface="Corbel" panose="020B0503020204020204" pitchFamily="34" charset="0"/>
              </a:rPr>
              <a:t>equity</a:t>
            </a:r>
            <a:r>
              <a:rPr lang="es-ES" sz="2000" dirty="0">
                <a:solidFill>
                  <a:sysClr val="windowText" lastClr="000000"/>
                </a:solidFill>
                <a:latin typeface="Corbel" panose="020B0503020204020204" pitchFamily="34" charset="0"/>
              </a:rPr>
              <a:t>, deuda, garantías y donaciones</a:t>
            </a:r>
            <a:endParaRPr lang="en-US" sz="2000" dirty="0">
              <a:solidFill>
                <a:sysClr val="windowText" lastClr="000000"/>
              </a:solidFill>
              <a:latin typeface="Corbel" panose="020B0503020204020204" pitchFamily="34" charset="0"/>
            </a:endParaRPr>
          </a:p>
          <a:p>
            <a:pPr marL="265510" lvl="1" indent="-257175" defTabSz="514350">
              <a:spcBef>
                <a:spcPts val="281"/>
              </a:spcBef>
              <a:spcAft>
                <a:spcPts val="450"/>
              </a:spcAft>
              <a:buClr>
                <a:srgbClr val="3A9489"/>
              </a:buClr>
              <a:buFont typeface="Wingdings" panose="05000000000000000000" pitchFamily="2" charset="2"/>
              <a:buChar char="§"/>
              <a:defRPr/>
            </a:pPr>
            <a:endParaRPr lang="en-US" sz="2000" dirty="0">
              <a:solidFill>
                <a:sysClr val="windowText" lastClr="000000"/>
              </a:solidFill>
              <a:latin typeface="Corbel" panose="020B0503020204020204" pitchFamily="34" charset="0"/>
            </a:endParaRPr>
          </a:p>
          <a:p>
            <a:pPr marL="265510" lvl="1" indent="-257175" defTabSz="514350">
              <a:spcBef>
                <a:spcPts val="281"/>
              </a:spcBef>
              <a:spcAft>
                <a:spcPts val="450"/>
              </a:spcAft>
              <a:buClr>
                <a:srgbClr val="3A9489"/>
              </a:buClr>
              <a:buFont typeface="Wingdings" panose="05000000000000000000" pitchFamily="2" charset="2"/>
              <a:buChar char="§"/>
              <a:defRPr/>
            </a:pPr>
            <a:r>
              <a:rPr lang="es-ES" sz="2000" dirty="0">
                <a:solidFill>
                  <a:sysClr val="windowText" lastClr="000000"/>
                </a:solidFill>
                <a:latin typeface="Corbel" panose="020B0503020204020204" pitchFamily="34" charset="0"/>
              </a:rPr>
              <a:t>Estos se pueden combinar en diferentes estructuras financieras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F106CD43-F966-4D92-A8AE-97DFD79E9DF8}"/>
              </a:ext>
            </a:extLst>
          </p:cNvPr>
          <p:cNvGrpSpPr/>
          <p:nvPr/>
        </p:nvGrpSpPr>
        <p:grpSpPr>
          <a:xfrm>
            <a:off x="3790221" y="1658304"/>
            <a:ext cx="5544530" cy="2747605"/>
            <a:chOff x="851596" y="1505166"/>
            <a:chExt cx="7392706" cy="3663473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2A494050-BC93-4434-A59D-E6194927163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070397" y="3518477"/>
              <a:ext cx="1862951" cy="1650162"/>
              <a:chOff x="3825307" y="3664714"/>
              <a:chExt cx="3053288" cy="2704537"/>
            </a:xfrm>
          </p:grpSpPr>
          <p:sp>
            <p:nvSpPr>
              <p:cNvPr id="28" name="Freeform 88">
                <a:extLst>
                  <a:ext uri="{FF2B5EF4-FFF2-40B4-BE49-F238E27FC236}">
                    <a16:creationId xmlns:a16="http://schemas.microsoft.com/office/drawing/2014/main" id="{B07B92F0-A125-49CD-9A5E-E22F3FB73D3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61113" y="3664714"/>
                <a:ext cx="2717482" cy="2704537"/>
              </a:xfrm>
              <a:custGeom>
                <a:avLst/>
                <a:gdLst>
                  <a:gd name="T0" fmla="*/ 379 w 386"/>
                  <a:gd name="T1" fmla="*/ 217 h 386"/>
                  <a:gd name="T2" fmla="*/ 359 w 386"/>
                  <a:gd name="T3" fmla="*/ 212 h 386"/>
                  <a:gd name="T4" fmla="*/ 351 w 386"/>
                  <a:gd name="T5" fmla="*/ 140 h 386"/>
                  <a:gd name="T6" fmla="*/ 369 w 386"/>
                  <a:gd name="T7" fmla="*/ 130 h 386"/>
                  <a:gd name="T8" fmla="*/ 373 w 386"/>
                  <a:gd name="T9" fmla="*/ 118 h 386"/>
                  <a:gd name="T10" fmla="*/ 353 w 386"/>
                  <a:gd name="T11" fmla="*/ 82 h 386"/>
                  <a:gd name="T12" fmla="*/ 341 w 386"/>
                  <a:gd name="T13" fmla="*/ 79 h 386"/>
                  <a:gd name="T14" fmla="*/ 322 w 386"/>
                  <a:gd name="T15" fmla="*/ 90 h 386"/>
                  <a:gd name="T16" fmla="*/ 266 w 386"/>
                  <a:gd name="T17" fmla="*/ 45 h 386"/>
                  <a:gd name="T18" fmla="*/ 272 w 386"/>
                  <a:gd name="T19" fmla="*/ 23 h 386"/>
                  <a:gd name="T20" fmla="*/ 266 w 386"/>
                  <a:gd name="T21" fmla="*/ 13 h 386"/>
                  <a:gd name="T22" fmla="*/ 227 w 386"/>
                  <a:gd name="T23" fmla="*/ 2 h 386"/>
                  <a:gd name="T24" fmla="*/ 217 w 386"/>
                  <a:gd name="T25" fmla="*/ 7 h 386"/>
                  <a:gd name="T26" fmla="*/ 210 w 386"/>
                  <a:gd name="T27" fmla="*/ 30 h 386"/>
                  <a:gd name="T28" fmla="*/ 140 w 386"/>
                  <a:gd name="T29" fmla="*/ 39 h 386"/>
                  <a:gd name="T30" fmla="*/ 128 w 386"/>
                  <a:gd name="T31" fmla="*/ 19 h 386"/>
                  <a:gd name="T32" fmla="*/ 123 w 386"/>
                  <a:gd name="T33" fmla="*/ 14 h 386"/>
                  <a:gd name="T34" fmla="*/ 117 w 386"/>
                  <a:gd name="T35" fmla="*/ 15 h 386"/>
                  <a:gd name="T36" fmla="*/ 81 w 386"/>
                  <a:gd name="T37" fmla="*/ 35 h 386"/>
                  <a:gd name="T38" fmla="*/ 78 w 386"/>
                  <a:gd name="T39" fmla="*/ 46 h 386"/>
                  <a:gd name="T40" fmla="*/ 89 w 386"/>
                  <a:gd name="T41" fmla="*/ 67 h 386"/>
                  <a:gd name="T42" fmla="*/ 47 w 386"/>
                  <a:gd name="T43" fmla="*/ 122 h 386"/>
                  <a:gd name="T44" fmla="*/ 23 w 386"/>
                  <a:gd name="T45" fmla="*/ 115 h 386"/>
                  <a:gd name="T46" fmla="*/ 13 w 386"/>
                  <a:gd name="T47" fmla="*/ 121 h 386"/>
                  <a:gd name="T48" fmla="*/ 2 w 386"/>
                  <a:gd name="T49" fmla="*/ 160 h 386"/>
                  <a:gd name="T50" fmla="*/ 7 w 386"/>
                  <a:gd name="T51" fmla="*/ 171 h 386"/>
                  <a:gd name="T52" fmla="*/ 31 w 386"/>
                  <a:gd name="T53" fmla="*/ 177 h 386"/>
                  <a:gd name="T54" fmla="*/ 38 w 386"/>
                  <a:gd name="T55" fmla="*/ 247 h 386"/>
                  <a:gd name="T56" fmla="*/ 18 w 386"/>
                  <a:gd name="T57" fmla="*/ 258 h 386"/>
                  <a:gd name="T58" fmla="*/ 14 w 386"/>
                  <a:gd name="T59" fmla="*/ 270 h 386"/>
                  <a:gd name="T60" fmla="*/ 34 w 386"/>
                  <a:gd name="T61" fmla="*/ 305 h 386"/>
                  <a:gd name="T62" fmla="*/ 39 w 386"/>
                  <a:gd name="T63" fmla="*/ 309 h 386"/>
                  <a:gd name="T64" fmla="*/ 46 w 386"/>
                  <a:gd name="T65" fmla="*/ 308 h 386"/>
                  <a:gd name="T66" fmla="*/ 66 w 386"/>
                  <a:gd name="T67" fmla="*/ 297 h 386"/>
                  <a:gd name="T68" fmla="*/ 120 w 386"/>
                  <a:gd name="T69" fmla="*/ 342 h 386"/>
                  <a:gd name="T70" fmla="*/ 114 w 386"/>
                  <a:gd name="T71" fmla="*/ 363 h 386"/>
                  <a:gd name="T72" fmla="*/ 120 w 386"/>
                  <a:gd name="T73" fmla="*/ 373 h 386"/>
                  <a:gd name="T74" fmla="*/ 159 w 386"/>
                  <a:gd name="T75" fmla="*/ 384 h 386"/>
                  <a:gd name="T76" fmla="*/ 170 w 386"/>
                  <a:gd name="T77" fmla="*/ 379 h 386"/>
                  <a:gd name="T78" fmla="*/ 176 w 386"/>
                  <a:gd name="T79" fmla="*/ 359 h 386"/>
                  <a:gd name="T80" fmla="*/ 246 w 386"/>
                  <a:gd name="T81" fmla="*/ 351 h 386"/>
                  <a:gd name="T82" fmla="*/ 257 w 386"/>
                  <a:gd name="T83" fmla="*/ 370 h 386"/>
                  <a:gd name="T84" fmla="*/ 268 w 386"/>
                  <a:gd name="T85" fmla="*/ 373 h 386"/>
                  <a:gd name="T86" fmla="*/ 304 w 386"/>
                  <a:gd name="T87" fmla="*/ 354 h 386"/>
                  <a:gd name="T88" fmla="*/ 308 w 386"/>
                  <a:gd name="T89" fmla="*/ 349 h 386"/>
                  <a:gd name="T90" fmla="*/ 307 w 386"/>
                  <a:gd name="T91" fmla="*/ 342 h 386"/>
                  <a:gd name="T92" fmla="*/ 297 w 386"/>
                  <a:gd name="T93" fmla="*/ 324 h 386"/>
                  <a:gd name="T94" fmla="*/ 343 w 386"/>
                  <a:gd name="T95" fmla="*/ 267 h 386"/>
                  <a:gd name="T96" fmla="*/ 363 w 386"/>
                  <a:gd name="T97" fmla="*/ 273 h 386"/>
                  <a:gd name="T98" fmla="*/ 373 w 386"/>
                  <a:gd name="T99" fmla="*/ 267 h 386"/>
                  <a:gd name="T100" fmla="*/ 384 w 386"/>
                  <a:gd name="T101" fmla="*/ 228 h 386"/>
                  <a:gd name="T102" fmla="*/ 379 w 386"/>
                  <a:gd name="T103" fmla="*/ 217 h 386"/>
                  <a:gd name="T104" fmla="*/ 280 w 386"/>
                  <a:gd name="T105" fmla="*/ 218 h 386"/>
                  <a:gd name="T106" fmla="*/ 168 w 386"/>
                  <a:gd name="T107" fmla="*/ 280 h 386"/>
                  <a:gd name="T108" fmla="*/ 107 w 386"/>
                  <a:gd name="T109" fmla="*/ 168 h 386"/>
                  <a:gd name="T110" fmla="*/ 218 w 386"/>
                  <a:gd name="T111" fmla="*/ 106 h 386"/>
                  <a:gd name="T112" fmla="*/ 280 w 386"/>
                  <a:gd name="T113" fmla="*/ 218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86" h="386">
                    <a:moveTo>
                      <a:pt x="379" y="217"/>
                    </a:moveTo>
                    <a:cubicBezTo>
                      <a:pt x="359" y="212"/>
                      <a:pt x="359" y="212"/>
                      <a:pt x="359" y="212"/>
                    </a:cubicBezTo>
                    <a:cubicBezTo>
                      <a:pt x="362" y="188"/>
                      <a:pt x="359" y="163"/>
                      <a:pt x="351" y="140"/>
                    </a:cubicBezTo>
                    <a:cubicBezTo>
                      <a:pt x="369" y="130"/>
                      <a:pt x="369" y="130"/>
                      <a:pt x="369" y="130"/>
                    </a:cubicBezTo>
                    <a:cubicBezTo>
                      <a:pt x="373" y="127"/>
                      <a:pt x="375" y="122"/>
                      <a:pt x="373" y="118"/>
                    </a:cubicBezTo>
                    <a:cubicBezTo>
                      <a:pt x="353" y="82"/>
                      <a:pt x="353" y="82"/>
                      <a:pt x="353" y="82"/>
                    </a:cubicBezTo>
                    <a:cubicBezTo>
                      <a:pt x="351" y="78"/>
                      <a:pt x="345" y="77"/>
                      <a:pt x="341" y="79"/>
                    </a:cubicBezTo>
                    <a:cubicBezTo>
                      <a:pt x="322" y="90"/>
                      <a:pt x="322" y="90"/>
                      <a:pt x="322" y="90"/>
                    </a:cubicBezTo>
                    <a:cubicBezTo>
                      <a:pt x="307" y="71"/>
                      <a:pt x="288" y="56"/>
                      <a:pt x="266" y="45"/>
                    </a:cubicBezTo>
                    <a:cubicBezTo>
                      <a:pt x="272" y="23"/>
                      <a:pt x="272" y="23"/>
                      <a:pt x="272" y="23"/>
                    </a:cubicBezTo>
                    <a:cubicBezTo>
                      <a:pt x="273" y="19"/>
                      <a:pt x="271" y="14"/>
                      <a:pt x="266" y="13"/>
                    </a:cubicBezTo>
                    <a:cubicBezTo>
                      <a:pt x="227" y="2"/>
                      <a:pt x="227" y="2"/>
                      <a:pt x="227" y="2"/>
                    </a:cubicBezTo>
                    <a:cubicBezTo>
                      <a:pt x="223" y="0"/>
                      <a:pt x="218" y="3"/>
                      <a:pt x="217" y="7"/>
                    </a:cubicBezTo>
                    <a:cubicBezTo>
                      <a:pt x="210" y="30"/>
                      <a:pt x="210" y="30"/>
                      <a:pt x="210" y="30"/>
                    </a:cubicBezTo>
                    <a:cubicBezTo>
                      <a:pt x="186" y="28"/>
                      <a:pt x="162" y="31"/>
                      <a:pt x="140" y="39"/>
                    </a:cubicBezTo>
                    <a:cubicBezTo>
                      <a:pt x="128" y="19"/>
                      <a:pt x="128" y="19"/>
                      <a:pt x="128" y="19"/>
                    </a:cubicBezTo>
                    <a:cubicBezTo>
                      <a:pt x="127" y="17"/>
                      <a:pt x="125" y="15"/>
                      <a:pt x="123" y="14"/>
                    </a:cubicBezTo>
                    <a:cubicBezTo>
                      <a:pt x="121" y="14"/>
                      <a:pt x="119" y="14"/>
                      <a:pt x="117" y="15"/>
                    </a:cubicBezTo>
                    <a:cubicBezTo>
                      <a:pt x="81" y="35"/>
                      <a:pt x="81" y="35"/>
                      <a:pt x="81" y="35"/>
                    </a:cubicBezTo>
                    <a:cubicBezTo>
                      <a:pt x="77" y="37"/>
                      <a:pt x="76" y="42"/>
                      <a:pt x="78" y="46"/>
                    </a:cubicBezTo>
                    <a:cubicBezTo>
                      <a:pt x="89" y="67"/>
                      <a:pt x="89" y="67"/>
                      <a:pt x="89" y="67"/>
                    </a:cubicBezTo>
                    <a:cubicBezTo>
                      <a:pt x="71" y="82"/>
                      <a:pt x="57" y="101"/>
                      <a:pt x="47" y="122"/>
                    </a:cubicBezTo>
                    <a:cubicBezTo>
                      <a:pt x="23" y="115"/>
                      <a:pt x="23" y="115"/>
                      <a:pt x="23" y="115"/>
                    </a:cubicBezTo>
                    <a:cubicBezTo>
                      <a:pt x="19" y="114"/>
                      <a:pt x="14" y="116"/>
                      <a:pt x="13" y="121"/>
                    </a:cubicBezTo>
                    <a:cubicBezTo>
                      <a:pt x="2" y="160"/>
                      <a:pt x="2" y="160"/>
                      <a:pt x="2" y="160"/>
                    </a:cubicBezTo>
                    <a:cubicBezTo>
                      <a:pt x="0" y="165"/>
                      <a:pt x="3" y="169"/>
                      <a:pt x="7" y="171"/>
                    </a:cubicBezTo>
                    <a:cubicBezTo>
                      <a:pt x="31" y="177"/>
                      <a:pt x="31" y="177"/>
                      <a:pt x="31" y="177"/>
                    </a:cubicBezTo>
                    <a:cubicBezTo>
                      <a:pt x="28" y="201"/>
                      <a:pt x="31" y="224"/>
                      <a:pt x="38" y="247"/>
                    </a:cubicBezTo>
                    <a:cubicBezTo>
                      <a:pt x="18" y="258"/>
                      <a:pt x="18" y="258"/>
                      <a:pt x="18" y="258"/>
                    </a:cubicBezTo>
                    <a:cubicBezTo>
                      <a:pt x="14" y="260"/>
                      <a:pt x="12" y="265"/>
                      <a:pt x="14" y="270"/>
                    </a:cubicBezTo>
                    <a:cubicBezTo>
                      <a:pt x="34" y="305"/>
                      <a:pt x="34" y="305"/>
                      <a:pt x="34" y="305"/>
                    </a:cubicBezTo>
                    <a:cubicBezTo>
                      <a:pt x="35" y="307"/>
                      <a:pt x="37" y="309"/>
                      <a:pt x="39" y="309"/>
                    </a:cubicBezTo>
                    <a:cubicBezTo>
                      <a:pt x="41" y="310"/>
                      <a:pt x="44" y="310"/>
                      <a:pt x="46" y="308"/>
                    </a:cubicBezTo>
                    <a:cubicBezTo>
                      <a:pt x="66" y="297"/>
                      <a:pt x="66" y="297"/>
                      <a:pt x="66" y="297"/>
                    </a:cubicBezTo>
                    <a:cubicBezTo>
                      <a:pt x="81" y="316"/>
                      <a:pt x="99" y="331"/>
                      <a:pt x="120" y="342"/>
                    </a:cubicBezTo>
                    <a:cubicBezTo>
                      <a:pt x="114" y="363"/>
                      <a:pt x="114" y="363"/>
                      <a:pt x="114" y="363"/>
                    </a:cubicBezTo>
                    <a:cubicBezTo>
                      <a:pt x="113" y="367"/>
                      <a:pt x="116" y="372"/>
                      <a:pt x="120" y="373"/>
                    </a:cubicBezTo>
                    <a:cubicBezTo>
                      <a:pt x="159" y="384"/>
                      <a:pt x="159" y="384"/>
                      <a:pt x="159" y="384"/>
                    </a:cubicBezTo>
                    <a:cubicBezTo>
                      <a:pt x="164" y="386"/>
                      <a:pt x="169" y="383"/>
                      <a:pt x="170" y="379"/>
                    </a:cubicBezTo>
                    <a:cubicBezTo>
                      <a:pt x="176" y="359"/>
                      <a:pt x="176" y="359"/>
                      <a:pt x="176" y="359"/>
                    </a:cubicBezTo>
                    <a:cubicBezTo>
                      <a:pt x="199" y="361"/>
                      <a:pt x="224" y="359"/>
                      <a:pt x="246" y="351"/>
                    </a:cubicBezTo>
                    <a:cubicBezTo>
                      <a:pt x="257" y="370"/>
                      <a:pt x="257" y="370"/>
                      <a:pt x="257" y="370"/>
                    </a:cubicBezTo>
                    <a:cubicBezTo>
                      <a:pt x="259" y="374"/>
                      <a:pt x="264" y="376"/>
                      <a:pt x="268" y="373"/>
                    </a:cubicBezTo>
                    <a:cubicBezTo>
                      <a:pt x="304" y="354"/>
                      <a:pt x="304" y="354"/>
                      <a:pt x="304" y="354"/>
                    </a:cubicBezTo>
                    <a:cubicBezTo>
                      <a:pt x="306" y="353"/>
                      <a:pt x="307" y="351"/>
                      <a:pt x="308" y="349"/>
                    </a:cubicBezTo>
                    <a:cubicBezTo>
                      <a:pt x="309" y="346"/>
                      <a:pt x="308" y="344"/>
                      <a:pt x="307" y="342"/>
                    </a:cubicBezTo>
                    <a:cubicBezTo>
                      <a:pt x="297" y="324"/>
                      <a:pt x="297" y="324"/>
                      <a:pt x="297" y="324"/>
                    </a:cubicBezTo>
                    <a:cubicBezTo>
                      <a:pt x="317" y="309"/>
                      <a:pt x="332" y="289"/>
                      <a:pt x="343" y="267"/>
                    </a:cubicBezTo>
                    <a:cubicBezTo>
                      <a:pt x="363" y="273"/>
                      <a:pt x="363" y="273"/>
                      <a:pt x="363" y="273"/>
                    </a:cubicBezTo>
                    <a:cubicBezTo>
                      <a:pt x="367" y="274"/>
                      <a:pt x="372" y="272"/>
                      <a:pt x="373" y="267"/>
                    </a:cubicBezTo>
                    <a:cubicBezTo>
                      <a:pt x="384" y="228"/>
                      <a:pt x="384" y="228"/>
                      <a:pt x="384" y="228"/>
                    </a:cubicBezTo>
                    <a:cubicBezTo>
                      <a:pt x="386" y="223"/>
                      <a:pt x="383" y="219"/>
                      <a:pt x="379" y="217"/>
                    </a:cubicBezTo>
                    <a:moveTo>
                      <a:pt x="280" y="218"/>
                    </a:moveTo>
                    <a:cubicBezTo>
                      <a:pt x="266" y="266"/>
                      <a:pt x="216" y="293"/>
                      <a:pt x="168" y="280"/>
                    </a:cubicBezTo>
                    <a:cubicBezTo>
                      <a:pt x="121" y="266"/>
                      <a:pt x="93" y="216"/>
                      <a:pt x="107" y="168"/>
                    </a:cubicBezTo>
                    <a:cubicBezTo>
                      <a:pt x="121" y="120"/>
                      <a:pt x="170" y="93"/>
                      <a:pt x="218" y="106"/>
                    </a:cubicBezTo>
                    <a:cubicBezTo>
                      <a:pt x="266" y="120"/>
                      <a:pt x="294" y="170"/>
                      <a:pt x="280" y="218"/>
                    </a:cubicBezTo>
                  </a:path>
                </a:pathLst>
              </a:custGeom>
              <a:solidFill>
                <a:srgbClr val="4AA9A7">
                  <a:lumMod val="60000"/>
                  <a:lumOff val="40000"/>
                </a:srgbClr>
              </a:solidFill>
              <a:ln>
                <a:noFill/>
              </a:ln>
            </p:spPr>
            <p:txBody>
              <a:bodyPr vert="horz" wrap="square" lIns="51435" tIns="25718" rIns="51435" bIns="25718" numCol="1" anchor="t" anchorCtr="0" compatLnSpc="1">
                <a:prstTxWarp prst="textNoShape">
                  <a:avLst/>
                </a:prstTxWarp>
              </a:bodyPr>
              <a:lstStyle/>
              <a:p>
                <a:pPr defTabSz="342900">
                  <a:defRPr/>
                </a:pPr>
                <a:endParaRPr lang="en-US" sz="760" kern="0">
                  <a:solidFill>
                    <a:prstClr val="black"/>
                  </a:solidFill>
                  <a:latin typeface="Corbel"/>
                </a:endParaRPr>
              </a:p>
            </p:txBody>
          </p:sp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id="{555A12C0-ECC4-475C-9DC1-5D316D5BEAB8}"/>
                  </a:ext>
                </a:extLst>
              </p:cNvPr>
              <p:cNvSpPr/>
              <p:nvPr/>
            </p:nvSpPr>
            <p:spPr>
              <a:xfrm>
                <a:off x="3825307" y="4004987"/>
                <a:ext cx="955208" cy="955208"/>
              </a:xfrm>
              <a:prstGeom prst="ellipse">
                <a:avLst/>
              </a:prstGeom>
              <a:solidFill>
                <a:srgbClr val="90CECD"/>
              </a:solidFill>
              <a:ln w="7620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342900">
                  <a:defRPr/>
                </a:pPr>
                <a:r>
                  <a:rPr lang="en-US" sz="1575" kern="0" dirty="0">
                    <a:solidFill>
                      <a:prstClr val="white"/>
                    </a:solidFill>
                    <a:latin typeface="Corbel"/>
                    <a:ea typeface="Open Sans" panose="020B0606030504020204" pitchFamily="34" charset="0"/>
                    <a:cs typeface="Open Sans" panose="020B0606030504020204" pitchFamily="34" charset="0"/>
                  </a:rPr>
                  <a:t>4</a:t>
                </a:r>
              </a:p>
            </p:txBody>
          </p:sp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2D1F0F4D-4520-4DF2-93A9-7CC58FF3C84B}"/>
                  </a:ext>
                </a:extLst>
              </p:cNvPr>
              <p:cNvSpPr/>
              <p:nvPr/>
            </p:nvSpPr>
            <p:spPr>
              <a:xfrm>
                <a:off x="3893905" y="4302850"/>
                <a:ext cx="854692" cy="5800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342900">
                  <a:defRPr/>
                </a:pPr>
                <a:endParaRPr lang="en-US" sz="1125" b="1" kern="0" dirty="0">
                  <a:solidFill>
                    <a:prstClr val="white"/>
                  </a:solidFill>
                  <a:latin typeface="Corbel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0547C3FD-10EE-49CB-A49A-4A4CA7068963}"/>
                </a:ext>
              </a:extLst>
            </p:cNvPr>
            <p:cNvGrpSpPr/>
            <p:nvPr/>
          </p:nvGrpSpPr>
          <p:grpSpPr>
            <a:xfrm>
              <a:off x="4599208" y="2532868"/>
              <a:ext cx="1816952" cy="1589890"/>
              <a:chOff x="6433073" y="2350576"/>
              <a:chExt cx="2422603" cy="2119853"/>
            </a:xfrm>
          </p:grpSpPr>
          <p:sp>
            <p:nvSpPr>
              <p:cNvPr id="25" name="Freeform 88">
                <a:extLst>
                  <a:ext uri="{FF2B5EF4-FFF2-40B4-BE49-F238E27FC236}">
                    <a16:creationId xmlns:a16="http://schemas.microsoft.com/office/drawing/2014/main" id="{82096E1B-8645-4D44-B7DE-3381BB795C4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433073" y="2350576"/>
                <a:ext cx="2130000" cy="2119853"/>
              </a:xfrm>
              <a:custGeom>
                <a:avLst/>
                <a:gdLst>
                  <a:gd name="T0" fmla="*/ 379 w 386"/>
                  <a:gd name="T1" fmla="*/ 217 h 386"/>
                  <a:gd name="T2" fmla="*/ 359 w 386"/>
                  <a:gd name="T3" fmla="*/ 212 h 386"/>
                  <a:gd name="T4" fmla="*/ 351 w 386"/>
                  <a:gd name="T5" fmla="*/ 140 h 386"/>
                  <a:gd name="T6" fmla="*/ 369 w 386"/>
                  <a:gd name="T7" fmla="*/ 130 h 386"/>
                  <a:gd name="T8" fmla="*/ 373 w 386"/>
                  <a:gd name="T9" fmla="*/ 118 h 386"/>
                  <a:gd name="T10" fmla="*/ 353 w 386"/>
                  <a:gd name="T11" fmla="*/ 82 h 386"/>
                  <a:gd name="T12" fmla="*/ 341 w 386"/>
                  <a:gd name="T13" fmla="*/ 79 h 386"/>
                  <a:gd name="T14" fmla="*/ 322 w 386"/>
                  <a:gd name="T15" fmla="*/ 90 h 386"/>
                  <a:gd name="T16" fmla="*/ 266 w 386"/>
                  <a:gd name="T17" fmla="*/ 45 h 386"/>
                  <a:gd name="T18" fmla="*/ 272 w 386"/>
                  <a:gd name="T19" fmla="*/ 23 h 386"/>
                  <a:gd name="T20" fmla="*/ 266 w 386"/>
                  <a:gd name="T21" fmla="*/ 13 h 386"/>
                  <a:gd name="T22" fmla="*/ 227 w 386"/>
                  <a:gd name="T23" fmla="*/ 2 h 386"/>
                  <a:gd name="T24" fmla="*/ 217 w 386"/>
                  <a:gd name="T25" fmla="*/ 7 h 386"/>
                  <a:gd name="T26" fmla="*/ 210 w 386"/>
                  <a:gd name="T27" fmla="*/ 30 h 386"/>
                  <a:gd name="T28" fmla="*/ 140 w 386"/>
                  <a:gd name="T29" fmla="*/ 39 h 386"/>
                  <a:gd name="T30" fmla="*/ 128 w 386"/>
                  <a:gd name="T31" fmla="*/ 19 h 386"/>
                  <a:gd name="T32" fmla="*/ 123 w 386"/>
                  <a:gd name="T33" fmla="*/ 14 h 386"/>
                  <a:gd name="T34" fmla="*/ 117 w 386"/>
                  <a:gd name="T35" fmla="*/ 15 h 386"/>
                  <a:gd name="T36" fmla="*/ 81 w 386"/>
                  <a:gd name="T37" fmla="*/ 35 h 386"/>
                  <a:gd name="T38" fmla="*/ 78 w 386"/>
                  <a:gd name="T39" fmla="*/ 46 h 386"/>
                  <a:gd name="T40" fmla="*/ 89 w 386"/>
                  <a:gd name="T41" fmla="*/ 67 h 386"/>
                  <a:gd name="T42" fmla="*/ 47 w 386"/>
                  <a:gd name="T43" fmla="*/ 122 h 386"/>
                  <a:gd name="T44" fmla="*/ 23 w 386"/>
                  <a:gd name="T45" fmla="*/ 115 h 386"/>
                  <a:gd name="T46" fmla="*/ 13 w 386"/>
                  <a:gd name="T47" fmla="*/ 121 h 386"/>
                  <a:gd name="T48" fmla="*/ 2 w 386"/>
                  <a:gd name="T49" fmla="*/ 160 h 386"/>
                  <a:gd name="T50" fmla="*/ 7 w 386"/>
                  <a:gd name="T51" fmla="*/ 171 h 386"/>
                  <a:gd name="T52" fmla="*/ 31 w 386"/>
                  <a:gd name="T53" fmla="*/ 177 h 386"/>
                  <a:gd name="T54" fmla="*/ 38 w 386"/>
                  <a:gd name="T55" fmla="*/ 247 h 386"/>
                  <a:gd name="T56" fmla="*/ 18 w 386"/>
                  <a:gd name="T57" fmla="*/ 258 h 386"/>
                  <a:gd name="T58" fmla="*/ 14 w 386"/>
                  <a:gd name="T59" fmla="*/ 270 h 386"/>
                  <a:gd name="T60" fmla="*/ 34 w 386"/>
                  <a:gd name="T61" fmla="*/ 305 h 386"/>
                  <a:gd name="T62" fmla="*/ 39 w 386"/>
                  <a:gd name="T63" fmla="*/ 309 h 386"/>
                  <a:gd name="T64" fmla="*/ 46 w 386"/>
                  <a:gd name="T65" fmla="*/ 308 h 386"/>
                  <a:gd name="T66" fmla="*/ 66 w 386"/>
                  <a:gd name="T67" fmla="*/ 297 h 386"/>
                  <a:gd name="T68" fmla="*/ 120 w 386"/>
                  <a:gd name="T69" fmla="*/ 342 h 386"/>
                  <a:gd name="T70" fmla="*/ 114 w 386"/>
                  <a:gd name="T71" fmla="*/ 363 h 386"/>
                  <a:gd name="T72" fmla="*/ 120 w 386"/>
                  <a:gd name="T73" fmla="*/ 373 h 386"/>
                  <a:gd name="T74" fmla="*/ 159 w 386"/>
                  <a:gd name="T75" fmla="*/ 384 h 386"/>
                  <a:gd name="T76" fmla="*/ 170 w 386"/>
                  <a:gd name="T77" fmla="*/ 379 h 386"/>
                  <a:gd name="T78" fmla="*/ 176 w 386"/>
                  <a:gd name="T79" fmla="*/ 359 h 386"/>
                  <a:gd name="T80" fmla="*/ 246 w 386"/>
                  <a:gd name="T81" fmla="*/ 351 h 386"/>
                  <a:gd name="T82" fmla="*/ 257 w 386"/>
                  <a:gd name="T83" fmla="*/ 370 h 386"/>
                  <a:gd name="T84" fmla="*/ 268 w 386"/>
                  <a:gd name="T85" fmla="*/ 373 h 386"/>
                  <a:gd name="T86" fmla="*/ 304 w 386"/>
                  <a:gd name="T87" fmla="*/ 354 h 386"/>
                  <a:gd name="T88" fmla="*/ 308 w 386"/>
                  <a:gd name="T89" fmla="*/ 349 h 386"/>
                  <a:gd name="T90" fmla="*/ 307 w 386"/>
                  <a:gd name="T91" fmla="*/ 342 h 386"/>
                  <a:gd name="T92" fmla="*/ 297 w 386"/>
                  <a:gd name="T93" fmla="*/ 324 h 386"/>
                  <a:gd name="T94" fmla="*/ 343 w 386"/>
                  <a:gd name="T95" fmla="*/ 267 h 386"/>
                  <a:gd name="T96" fmla="*/ 363 w 386"/>
                  <a:gd name="T97" fmla="*/ 273 h 386"/>
                  <a:gd name="T98" fmla="*/ 373 w 386"/>
                  <a:gd name="T99" fmla="*/ 267 h 386"/>
                  <a:gd name="T100" fmla="*/ 384 w 386"/>
                  <a:gd name="T101" fmla="*/ 228 h 386"/>
                  <a:gd name="T102" fmla="*/ 379 w 386"/>
                  <a:gd name="T103" fmla="*/ 217 h 386"/>
                  <a:gd name="T104" fmla="*/ 280 w 386"/>
                  <a:gd name="T105" fmla="*/ 218 h 386"/>
                  <a:gd name="T106" fmla="*/ 168 w 386"/>
                  <a:gd name="T107" fmla="*/ 280 h 386"/>
                  <a:gd name="T108" fmla="*/ 107 w 386"/>
                  <a:gd name="T109" fmla="*/ 168 h 386"/>
                  <a:gd name="T110" fmla="*/ 218 w 386"/>
                  <a:gd name="T111" fmla="*/ 106 h 386"/>
                  <a:gd name="T112" fmla="*/ 280 w 386"/>
                  <a:gd name="T113" fmla="*/ 218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86" h="386">
                    <a:moveTo>
                      <a:pt x="379" y="217"/>
                    </a:moveTo>
                    <a:cubicBezTo>
                      <a:pt x="359" y="212"/>
                      <a:pt x="359" y="212"/>
                      <a:pt x="359" y="212"/>
                    </a:cubicBezTo>
                    <a:cubicBezTo>
                      <a:pt x="362" y="188"/>
                      <a:pt x="359" y="163"/>
                      <a:pt x="351" y="140"/>
                    </a:cubicBezTo>
                    <a:cubicBezTo>
                      <a:pt x="369" y="130"/>
                      <a:pt x="369" y="130"/>
                      <a:pt x="369" y="130"/>
                    </a:cubicBezTo>
                    <a:cubicBezTo>
                      <a:pt x="373" y="127"/>
                      <a:pt x="375" y="122"/>
                      <a:pt x="373" y="118"/>
                    </a:cubicBezTo>
                    <a:cubicBezTo>
                      <a:pt x="353" y="82"/>
                      <a:pt x="353" y="82"/>
                      <a:pt x="353" y="82"/>
                    </a:cubicBezTo>
                    <a:cubicBezTo>
                      <a:pt x="351" y="78"/>
                      <a:pt x="345" y="77"/>
                      <a:pt x="341" y="79"/>
                    </a:cubicBezTo>
                    <a:cubicBezTo>
                      <a:pt x="322" y="90"/>
                      <a:pt x="322" y="90"/>
                      <a:pt x="322" y="90"/>
                    </a:cubicBezTo>
                    <a:cubicBezTo>
                      <a:pt x="307" y="71"/>
                      <a:pt x="288" y="56"/>
                      <a:pt x="266" y="45"/>
                    </a:cubicBezTo>
                    <a:cubicBezTo>
                      <a:pt x="272" y="23"/>
                      <a:pt x="272" y="23"/>
                      <a:pt x="272" y="23"/>
                    </a:cubicBezTo>
                    <a:cubicBezTo>
                      <a:pt x="273" y="19"/>
                      <a:pt x="271" y="14"/>
                      <a:pt x="266" y="13"/>
                    </a:cubicBezTo>
                    <a:cubicBezTo>
                      <a:pt x="227" y="2"/>
                      <a:pt x="227" y="2"/>
                      <a:pt x="227" y="2"/>
                    </a:cubicBezTo>
                    <a:cubicBezTo>
                      <a:pt x="223" y="0"/>
                      <a:pt x="218" y="3"/>
                      <a:pt x="217" y="7"/>
                    </a:cubicBezTo>
                    <a:cubicBezTo>
                      <a:pt x="210" y="30"/>
                      <a:pt x="210" y="30"/>
                      <a:pt x="210" y="30"/>
                    </a:cubicBezTo>
                    <a:cubicBezTo>
                      <a:pt x="186" y="28"/>
                      <a:pt x="162" y="31"/>
                      <a:pt x="140" y="39"/>
                    </a:cubicBezTo>
                    <a:cubicBezTo>
                      <a:pt x="128" y="19"/>
                      <a:pt x="128" y="19"/>
                      <a:pt x="128" y="19"/>
                    </a:cubicBezTo>
                    <a:cubicBezTo>
                      <a:pt x="127" y="17"/>
                      <a:pt x="125" y="15"/>
                      <a:pt x="123" y="14"/>
                    </a:cubicBezTo>
                    <a:cubicBezTo>
                      <a:pt x="121" y="14"/>
                      <a:pt x="119" y="14"/>
                      <a:pt x="117" y="15"/>
                    </a:cubicBezTo>
                    <a:cubicBezTo>
                      <a:pt x="81" y="35"/>
                      <a:pt x="81" y="35"/>
                      <a:pt x="81" y="35"/>
                    </a:cubicBezTo>
                    <a:cubicBezTo>
                      <a:pt x="77" y="37"/>
                      <a:pt x="76" y="42"/>
                      <a:pt x="78" y="46"/>
                    </a:cubicBezTo>
                    <a:cubicBezTo>
                      <a:pt x="89" y="67"/>
                      <a:pt x="89" y="67"/>
                      <a:pt x="89" y="67"/>
                    </a:cubicBezTo>
                    <a:cubicBezTo>
                      <a:pt x="71" y="82"/>
                      <a:pt x="57" y="101"/>
                      <a:pt x="47" y="122"/>
                    </a:cubicBezTo>
                    <a:cubicBezTo>
                      <a:pt x="23" y="115"/>
                      <a:pt x="23" y="115"/>
                      <a:pt x="23" y="115"/>
                    </a:cubicBezTo>
                    <a:cubicBezTo>
                      <a:pt x="19" y="114"/>
                      <a:pt x="14" y="116"/>
                      <a:pt x="13" y="121"/>
                    </a:cubicBezTo>
                    <a:cubicBezTo>
                      <a:pt x="2" y="160"/>
                      <a:pt x="2" y="160"/>
                      <a:pt x="2" y="160"/>
                    </a:cubicBezTo>
                    <a:cubicBezTo>
                      <a:pt x="0" y="165"/>
                      <a:pt x="3" y="169"/>
                      <a:pt x="7" y="171"/>
                    </a:cubicBezTo>
                    <a:cubicBezTo>
                      <a:pt x="31" y="177"/>
                      <a:pt x="31" y="177"/>
                      <a:pt x="31" y="177"/>
                    </a:cubicBezTo>
                    <a:cubicBezTo>
                      <a:pt x="28" y="201"/>
                      <a:pt x="31" y="224"/>
                      <a:pt x="38" y="247"/>
                    </a:cubicBezTo>
                    <a:cubicBezTo>
                      <a:pt x="18" y="258"/>
                      <a:pt x="18" y="258"/>
                      <a:pt x="18" y="258"/>
                    </a:cubicBezTo>
                    <a:cubicBezTo>
                      <a:pt x="14" y="260"/>
                      <a:pt x="12" y="265"/>
                      <a:pt x="14" y="270"/>
                    </a:cubicBezTo>
                    <a:cubicBezTo>
                      <a:pt x="34" y="305"/>
                      <a:pt x="34" y="305"/>
                      <a:pt x="34" y="305"/>
                    </a:cubicBezTo>
                    <a:cubicBezTo>
                      <a:pt x="35" y="307"/>
                      <a:pt x="37" y="309"/>
                      <a:pt x="39" y="309"/>
                    </a:cubicBezTo>
                    <a:cubicBezTo>
                      <a:pt x="41" y="310"/>
                      <a:pt x="44" y="310"/>
                      <a:pt x="46" y="308"/>
                    </a:cubicBezTo>
                    <a:cubicBezTo>
                      <a:pt x="66" y="297"/>
                      <a:pt x="66" y="297"/>
                      <a:pt x="66" y="297"/>
                    </a:cubicBezTo>
                    <a:cubicBezTo>
                      <a:pt x="81" y="316"/>
                      <a:pt x="99" y="331"/>
                      <a:pt x="120" y="342"/>
                    </a:cubicBezTo>
                    <a:cubicBezTo>
                      <a:pt x="114" y="363"/>
                      <a:pt x="114" y="363"/>
                      <a:pt x="114" y="363"/>
                    </a:cubicBezTo>
                    <a:cubicBezTo>
                      <a:pt x="113" y="367"/>
                      <a:pt x="116" y="372"/>
                      <a:pt x="120" y="373"/>
                    </a:cubicBezTo>
                    <a:cubicBezTo>
                      <a:pt x="159" y="384"/>
                      <a:pt x="159" y="384"/>
                      <a:pt x="159" y="384"/>
                    </a:cubicBezTo>
                    <a:cubicBezTo>
                      <a:pt x="164" y="386"/>
                      <a:pt x="169" y="383"/>
                      <a:pt x="170" y="379"/>
                    </a:cubicBezTo>
                    <a:cubicBezTo>
                      <a:pt x="176" y="359"/>
                      <a:pt x="176" y="359"/>
                      <a:pt x="176" y="359"/>
                    </a:cubicBezTo>
                    <a:cubicBezTo>
                      <a:pt x="199" y="361"/>
                      <a:pt x="224" y="359"/>
                      <a:pt x="246" y="351"/>
                    </a:cubicBezTo>
                    <a:cubicBezTo>
                      <a:pt x="257" y="370"/>
                      <a:pt x="257" y="370"/>
                      <a:pt x="257" y="370"/>
                    </a:cubicBezTo>
                    <a:cubicBezTo>
                      <a:pt x="259" y="374"/>
                      <a:pt x="264" y="376"/>
                      <a:pt x="268" y="373"/>
                    </a:cubicBezTo>
                    <a:cubicBezTo>
                      <a:pt x="304" y="354"/>
                      <a:pt x="304" y="354"/>
                      <a:pt x="304" y="354"/>
                    </a:cubicBezTo>
                    <a:cubicBezTo>
                      <a:pt x="306" y="353"/>
                      <a:pt x="307" y="351"/>
                      <a:pt x="308" y="349"/>
                    </a:cubicBezTo>
                    <a:cubicBezTo>
                      <a:pt x="309" y="346"/>
                      <a:pt x="308" y="344"/>
                      <a:pt x="307" y="342"/>
                    </a:cubicBezTo>
                    <a:cubicBezTo>
                      <a:pt x="297" y="324"/>
                      <a:pt x="297" y="324"/>
                      <a:pt x="297" y="324"/>
                    </a:cubicBezTo>
                    <a:cubicBezTo>
                      <a:pt x="317" y="309"/>
                      <a:pt x="332" y="289"/>
                      <a:pt x="343" y="267"/>
                    </a:cubicBezTo>
                    <a:cubicBezTo>
                      <a:pt x="363" y="273"/>
                      <a:pt x="363" y="273"/>
                      <a:pt x="363" y="273"/>
                    </a:cubicBezTo>
                    <a:cubicBezTo>
                      <a:pt x="367" y="274"/>
                      <a:pt x="372" y="272"/>
                      <a:pt x="373" y="267"/>
                    </a:cubicBezTo>
                    <a:cubicBezTo>
                      <a:pt x="384" y="228"/>
                      <a:pt x="384" y="228"/>
                      <a:pt x="384" y="228"/>
                    </a:cubicBezTo>
                    <a:cubicBezTo>
                      <a:pt x="386" y="223"/>
                      <a:pt x="383" y="219"/>
                      <a:pt x="379" y="217"/>
                    </a:cubicBezTo>
                    <a:moveTo>
                      <a:pt x="280" y="218"/>
                    </a:moveTo>
                    <a:cubicBezTo>
                      <a:pt x="266" y="266"/>
                      <a:pt x="216" y="293"/>
                      <a:pt x="168" y="280"/>
                    </a:cubicBezTo>
                    <a:cubicBezTo>
                      <a:pt x="121" y="266"/>
                      <a:pt x="93" y="216"/>
                      <a:pt x="107" y="168"/>
                    </a:cubicBezTo>
                    <a:cubicBezTo>
                      <a:pt x="121" y="120"/>
                      <a:pt x="170" y="93"/>
                      <a:pt x="218" y="106"/>
                    </a:cubicBezTo>
                    <a:cubicBezTo>
                      <a:pt x="266" y="120"/>
                      <a:pt x="294" y="170"/>
                      <a:pt x="280" y="218"/>
                    </a:cubicBezTo>
                  </a:path>
                </a:pathLst>
              </a:custGeom>
              <a:solidFill>
                <a:srgbClr val="5FAEB2"/>
              </a:solidFill>
              <a:ln>
                <a:noFill/>
              </a:ln>
            </p:spPr>
            <p:txBody>
              <a:bodyPr vert="horz" wrap="square" lIns="51435" tIns="25718" rIns="51435" bIns="25718" numCol="1" anchor="t" anchorCtr="0" compatLnSpc="1">
                <a:prstTxWarp prst="textNoShape">
                  <a:avLst/>
                </a:prstTxWarp>
              </a:bodyPr>
              <a:lstStyle/>
              <a:p>
                <a:pPr defTabSz="342900">
                  <a:defRPr/>
                </a:pPr>
                <a:endParaRPr lang="en-US" sz="760" kern="0">
                  <a:solidFill>
                    <a:prstClr val="black"/>
                  </a:solidFill>
                  <a:latin typeface="Corbel"/>
                </a:endParaRPr>
              </a:p>
            </p:txBody>
          </p:sp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id="{EAC46526-BDE0-4DB4-A192-0F8983A0BDDB}"/>
                  </a:ext>
                </a:extLst>
              </p:cNvPr>
              <p:cNvSpPr/>
              <p:nvPr/>
            </p:nvSpPr>
            <p:spPr>
              <a:xfrm>
                <a:off x="8106971" y="3439393"/>
                <a:ext cx="748705" cy="748705"/>
              </a:xfrm>
              <a:prstGeom prst="ellipse">
                <a:avLst/>
              </a:prstGeom>
              <a:solidFill>
                <a:srgbClr val="5FAEB2"/>
              </a:solidFill>
              <a:ln w="7620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342900">
                  <a:defRPr/>
                </a:pPr>
                <a:r>
                  <a:rPr lang="en-US" sz="1575" kern="0" dirty="0">
                    <a:solidFill>
                      <a:prstClr val="white"/>
                    </a:solidFill>
                    <a:latin typeface="Corbel"/>
                    <a:ea typeface="Open Sans" panose="020B0606030504020204" pitchFamily="34" charset="0"/>
                    <a:cs typeface="Open Sans" panose="020B0606030504020204" pitchFamily="34" charset="0"/>
                  </a:rPr>
                  <a:t>3</a:t>
                </a:r>
              </a:p>
            </p:txBody>
          </p:sp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6DA8FEEA-EB33-4534-A8E9-7A647CFAEC0F}"/>
                  </a:ext>
                </a:extLst>
              </p:cNvPr>
              <p:cNvSpPr/>
              <p:nvPr/>
            </p:nvSpPr>
            <p:spPr>
              <a:xfrm>
                <a:off x="8171503" y="3675194"/>
                <a:ext cx="659460" cy="37970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342900">
                  <a:defRPr/>
                </a:pPr>
                <a:endParaRPr lang="en-US" sz="788" b="1" kern="0" dirty="0">
                  <a:solidFill>
                    <a:prstClr val="white"/>
                  </a:solidFill>
                  <a:latin typeface="Corbel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650FEF12-4851-4E66-93D7-B21B9E395E23}"/>
                </a:ext>
              </a:extLst>
            </p:cNvPr>
            <p:cNvGrpSpPr/>
            <p:nvPr/>
          </p:nvGrpSpPr>
          <p:grpSpPr>
            <a:xfrm>
              <a:off x="3070398" y="2129032"/>
              <a:ext cx="1517620" cy="1345795"/>
              <a:chOff x="4394658" y="1812122"/>
              <a:chExt cx="2023493" cy="1794393"/>
            </a:xfrm>
          </p:grpSpPr>
          <p:sp>
            <p:nvSpPr>
              <p:cNvPr id="22" name="Freeform 88">
                <a:extLst>
                  <a:ext uri="{FF2B5EF4-FFF2-40B4-BE49-F238E27FC236}">
                    <a16:creationId xmlns:a16="http://schemas.microsoft.com/office/drawing/2014/main" id="{889048C8-7022-406B-9CF1-BE338BACD4B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15169" y="1812122"/>
                <a:ext cx="1802982" cy="1794393"/>
              </a:xfrm>
              <a:custGeom>
                <a:avLst/>
                <a:gdLst>
                  <a:gd name="T0" fmla="*/ 379 w 386"/>
                  <a:gd name="T1" fmla="*/ 217 h 386"/>
                  <a:gd name="T2" fmla="*/ 359 w 386"/>
                  <a:gd name="T3" fmla="*/ 212 h 386"/>
                  <a:gd name="T4" fmla="*/ 351 w 386"/>
                  <a:gd name="T5" fmla="*/ 140 h 386"/>
                  <a:gd name="T6" fmla="*/ 369 w 386"/>
                  <a:gd name="T7" fmla="*/ 130 h 386"/>
                  <a:gd name="T8" fmla="*/ 373 w 386"/>
                  <a:gd name="T9" fmla="*/ 118 h 386"/>
                  <a:gd name="T10" fmla="*/ 353 w 386"/>
                  <a:gd name="T11" fmla="*/ 82 h 386"/>
                  <a:gd name="T12" fmla="*/ 341 w 386"/>
                  <a:gd name="T13" fmla="*/ 79 h 386"/>
                  <a:gd name="T14" fmla="*/ 322 w 386"/>
                  <a:gd name="T15" fmla="*/ 90 h 386"/>
                  <a:gd name="T16" fmla="*/ 266 w 386"/>
                  <a:gd name="T17" fmla="*/ 45 h 386"/>
                  <a:gd name="T18" fmla="*/ 272 w 386"/>
                  <a:gd name="T19" fmla="*/ 23 h 386"/>
                  <a:gd name="T20" fmla="*/ 266 w 386"/>
                  <a:gd name="T21" fmla="*/ 13 h 386"/>
                  <a:gd name="T22" fmla="*/ 227 w 386"/>
                  <a:gd name="T23" fmla="*/ 2 h 386"/>
                  <a:gd name="T24" fmla="*/ 217 w 386"/>
                  <a:gd name="T25" fmla="*/ 7 h 386"/>
                  <a:gd name="T26" fmla="*/ 210 w 386"/>
                  <a:gd name="T27" fmla="*/ 30 h 386"/>
                  <a:gd name="T28" fmla="*/ 140 w 386"/>
                  <a:gd name="T29" fmla="*/ 39 h 386"/>
                  <a:gd name="T30" fmla="*/ 128 w 386"/>
                  <a:gd name="T31" fmla="*/ 19 h 386"/>
                  <a:gd name="T32" fmla="*/ 123 w 386"/>
                  <a:gd name="T33" fmla="*/ 14 h 386"/>
                  <a:gd name="T34" fmla="*/ 117 w 386"/>
                  <a:gd name="T35" fmla="*/ 15 h 386"/>
                  <a:gd name="T36" fmla="*/ 81 w 386"/>
                  <a:gd name="T37" fmla="*/ 35 h 386"/>
                  <a:gd name="T38" fmla="*/ 78 w 386"/>
                  <a:gd name="T39" fmla="*/ 46 h 386"/>
                  <a:gd name="T40" fmla="*/ 89 w 386"/>
                  <a:gd name="T41" fmla="*/ 67 h 386"/>
                  <a:gd name="T42" fmla="*/ 47 w 386"/>
                  <a:gd name="T43" fmla="*/ 122 h 386"/>
                  <a:gd name="T44" fmla="*/ 23 w 386"/>
                  <a:gd name="T45" fmla="*/ 115 h 386"/>
                  <a:gd name="T46" fmla="*/ 13 w 386"/>
                  <a:gd name="T47" fmla="*/ 121 h 386"/>
                  <a:gd name="T48" fmla="*/ 2 w 386"/>
                  <a:gd name="T49" fmla="*/ 160 h 386"/>
                  <a:gd name="T50" fmla="*/ 7 w 386"/>
                  <a:gd name="T51" fmla="*/ 171 h 386"/>
                  <a:gd name="T52" fmla="*/ 31 w 386"/>
                  <a:gd name="T53" fmla="*/ 177 h 386"/>
                  <a:gd name="T54" fmla="*/ 38 w 386"/>
                  <a:gd name="T55" fmla="*/ 247 h 386"/>
                  <a:gd name="T56" fmla="*/ 18 w 386"/>
                  <a:gd name="T57" fmla="*/ 258 h 386"/>
                  <a:gd name="T58" fmla="*/ 14 w 386"/>
                  <a:gd name="T59" fmla="*/ 270 h 386"/>
                  <a:gd name="T60" fmla="*/ 34 w 386"/>
                  <a:gd name="T61" fmla="*/ 305 h 386"/>
                  <a:gd name="T62" fmla="*/ 39 w 386"/>
                  <a:gd name="T63" fmla="*/ 309 h 386"/>
                  <a:gd name="T64" fmla="*/ 46 w 386"/>
                  <a:gd name="T65" fmla="*/ 308 h 386"/>
                  <a:gd name="T66" fmla="*/ 66 w 386"/>
                  <a:gd name="T67" fmla="*/ 297 h 386"/>
                  <a:gd name="T68" fmla="*/ 120 w 386"/>
                  <a:gd name="T69" fmla="*/ 342 h 386"/>
                  <a:gd name="T70" fmla="*/ 114 w 386"/>
                  <a:gd name="T71" fmla="*/ 363 h 386"/>
                  <a:gd name="T72" fmla="*/ 120 w 386"/>
                  <a:gd name="T73" fmla="*/ 373 h 386"/>
                  <a:gd name="T74" fmla="*/ 159 w 386"/>
                  <a:gd name="T75" fmla="*/ 384 h 386"/>
                  <a:gd name="T76" fmla="*/ 170 w 386"/>
                  <a:gd name="T77" fmla="*/ 379 h 386"/>
                  <a:gd name="T78" fmla="*/ 176 w 386"/>
                  <a:gd name="T79" fmla="*/ 359 h 386"/>
                  <a:gd name="T80" fmla="*/ 246 w 386"/>
                  <a:gd name="T81" fmla="*/ 351 h 386"/>
                  <a:gd name="T82" fmla="*/ 257 w 386"/>
                  <a:gd name="T83" fmla="*/ 370 h 386"/>
                  <a:gd name="T84" fmla="*/ 268 w 386"/>
                  <a:gd name="T85" fmla="*/ 373 h 386"/>
                  <a:gd name="T86" fmla="*/ 304 w 386"/>
                  <a:gd name="T87" fmla="*/ 354 h 386"/>
                  <a:gd name="T88" fmla="*/ 308 w 386"/>
                  <a:gd name="T89" fmla="*/ 349 h 386"/>
                  <a:gd name="T90" fmla="*/ 307 w 386"/>
                  <a:gd name="T91" fmla="*/ 342 h 386"/>
                  <a:gd name="T92" fmla="*/ 297 w 386"/>
                  <a:gd name="T93" fmla="*/ 324 h 386"/>
                  <a:gd name="T94" fmla="*/ 343 w 386"/>
                  <a:gd name="T95" fmla="*/ 267 h 386"/>
                  <a:gd name="T96" fmla="*/ 363 w 386"/>
                  <a:gd name="T97" fmla="*/ 273 h 386"/>
                  <a:gd name="T98" fmla="*/ 373 w 386"/>
                  <a:gd name="T99" fmla="*/ 267 h 386"/>
                  <a:gd name="T100" fmla="*/ 384 w 386"/>
                  <a:gd name="T101" fmla="*/ 228 h 386"/>
                  <a:gd name="T102" fmla="*/ 379 w 386"/>
                  <a:gd name="T103" fmla="*/ 217 h 386"/>
                  <a:gd name="T104" fmla="*/ 280 w 386"/>
                  <a:gd name="T105" fmla="*/ 218 h 386"/>
                  <a:gd name="T106" fmla="*/ 168 w 386"/>
                  <a:gd name="T107" fmla="*/ 280 h 386"/>
                  <a:gd name="T108" fmla="*/ 107 w 386"/>
                  <a:gd name="T109" fmla="*/ 168 h 386"/>
                  <a:gd name="T110" fmla="*/ 218 w 386"/>
                  <a:gd name="T111" fmla="*/ 106 h 386"/>
                  <a:gd name="T112" fmla="*/ 280 w 386"/>
                  <a:gd name="T113" fmla="*/ 218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86" h="386">
                    <a:moveTo>
                      <a:pt x="379" y="217"/>
                    </a:moveTo>
                    <a:cubicBezTo>
                      <a:pt x="359" y="212"/>
                      <a:pt x="359" y="212"/>
                      <a:pt x="359" y="212"/>
                    </a:cubicBezTo>
                    <a:cubicBezTo>
                      <a:pt x="362" y="188"/>
                      <a:pt x="359" y="163"/>
                      <a:pt x="351" y="140"/>
                    </a:cubicBezTo>
                    <a:cubicBezTo>
                      <a:pt x="369" y="130"/>
                      <a:pt x="369" y="130"/>
                      <a:pt x="369" y="130"/>
                    </a:cubicBezTo>
                    <a:cubicBezTo>
                      <a:pt x="373" y="127"/>
                      <a:pt x="375" y="122"/>
                      <a:pt x="373" y="118"/>
                    </a:cubicBezTo>
                    <a:cubicBezTo>
                      <a:pt x="353" y="82"/>
                      <a:pt x="353" y="82"/>
                      <a:pt x="353" y="82"/>
                    </a:cubicBezTo>
                    <a:cubicBezTo>
                      <a:pt x="351" y="78"/>
                      <a:pt x="345" y="77"/>
                      <a:pt x="341" y="79"/>
                    </a:cubicBezTo>
                    <a:cubicBezTo>
                      <a:pt x="322" y="90"/>
                      <a:pt x="322" y="90"/>
                      <a:pt x="322" y="90"/>
                    </a:cubicBezTo>
                    <a:cubicBezTo>
                      <a:pt x="307" y="71"/>
                      <a:pt x="288" y="56"/>
                      <a:pt x="266" y="45"/>
                    </a:cubicBezTo>
                    <a:cubicBezTo>
                      <a:pt x="272" y="23"/>
                      <a:pt x="272" y="23"/>
                      <a:pt x="272" y="23"/>
                    </a:cubicBezTo>
                    <a:cubicBezTo>
                      <a:pt x="273" y="19"/>
                      <a:pt x="271" y="14"/>
                      <a:pt x="266" y="13"/>
                    </a:cubicBezTo>
                    <a:cubicBezTo>
                      <a:pt x="227" y="2"/>
                      <a:pt x="227" y="2"/>
                      <a:pt x="227" y="2"/>
                    </a:cubicBezTo>
                    <a:cubicBezTo>
                      <a:pt x="223" y="0"/>
                      <a:pt x="218" y="3"/>
                      <a:pt x="217" y="7"/>
                    </a:cubicBezTo>
                    <a:cubicBezTo>
                      <a:pt x="210" y="30"/>
                      <a:pt x="210" y="30"/>
                      <a:pt x="210" y="30"/>
                    </a:cubicBezTo>
                    <a:cubicBezTo>
                      <a:pt x="186" y="28"/>
                      <a:pt x="162" y="31"/>
                      <a:pt x="140" y="39"/>
                    </a:cubicBezTo>
                    <a:cubicBezTo>
                      <a:pt x="128" y="19"/>
                      <a:pt x="128" y="19"/>
                      <a:pt x="128" y="19"/>
                    </a:cubicBezTo>
                    <a:cubicBezTo>
                      <a:pt x="127" y="17"/>
                      <a:pt x="125" y="15"/>
                      <a:pt x="123" y="14"/>
                    </a:cubicBezTo>
                    <a:cubicBezTo>
                      <a:pt x="121" y="14"/>
                      <a:pt x="119" y="14"/>
                      <a:pt x="117" y="15"/>
                    </a:cubicBezTo>
                    <a:cubicBezTo>
                      <a:pt x="81" y="35"/>
                      <a:pt x="81" y="35"/>
                      <a:pt x="81" y="35"/>
                    </a:cubicBezTo>
                    <a:cubicBezTo>
                      <a:pt x="77" y="37"/>
                      <a:pt x="76" y="42"/>
                      <a:pt x="78" y="46"/>
                    </a:cubicBezTo>
                    <a:cubicBezTo>
                      <a:pt x="89" y="67"/>
                      <a:pt x="89" y="67"/>
                      <a:pt x="89" y="67"/>
                    </a:cubicBezTo>
                    <a:cubicBezTo>
                      <a:pt x="71" y="82"/>
                      <a:pt x="57" y="101"/>
                      <a:pt x="47" y="122"/>
                    </a:cubicBezTo>
                    <a:cubicBezTo>
                      <a:pt x="23" y="115"/>
                      <a:pt x="23" y="115"/>
                      <a:pt x="23" y="115"/>
                    </a:cubicBezTo>
                    <a:cubicBezTo>
                      <a:pt x="19" y="114"/>
                      <a:pt x="14" y="116"/>
                      <a:pt x="13" y="121"/>
                    </a:cubicBezTo>
                    <a:cubicBezTo>
                      <a:pt x="2" y="160"/>
                      <a:pt x="2" y="160"/>
                      <a:pt x="2" y="160"/>
                    </a:cubicBezTo>
                    <a:cubicBezTo>
                      <a:pt x="0" y="165"/>
                      <a:pt x="3" y="169"/>
                      <a:pt x="7" y="171"/>
                    </a:cubicBezTo>
                    <a:cubicBezTo>
                      <a:pt x="31" y="177"/>
                      <a:pt x="31" y="177"/>
                      <a:pt x="31" y="177"/>
                    </a:cubicBezTo>
                    <a:cubicBezTo>
                      <a:pt x="28" y="201"/>
                      <a:pt x="31" y="224"/>
                      <a:pt x="38" y="247"/>
                    </a:cubicBezTo>
                    <a:cubicBezTo>
                      <a:pt x="18" y="258"/>
                      <a:pt x="18" y="258"/>
                      <a:pt x="18" y="258"/>
                    </a:cubicBezTo>
                    <a:cubicBezTo>
                      <a:pt x="14" y="260"/>
                      <a:pt x="12" y="265"/>
                      <a:pt x="14" y="270"/>
                    </a:cubicBezTo>
                    <a:cubicBezTo>
                      <a:pt x="34" y="305"/>
                      <a:pt x="34" y="305"/>
                      <a:pt x="34" y="305"/>
                    </a:cubicBezTo>
                    <a:cubicBezTo>
                      <a:pt x="35" y="307"/>
                      <a:pt x="37" y="309"/>
                      <a:pt x="39" y="309"/>
                    </a:cubicBezTo>
                    <a:cubicBezTo>
                      <a:pt x="41" y="310"/>
                      <a:pt x="44" y="310"/>
                      <a:pt x="46" y="308"/>
                    </a:cubicBezTo>
                    <a:cubicBezTo>
                      <a:pt x="66" y="297"/>
                      <a:pt x="66" y="297"/>
                      <a:pt x="66" y="297"/>
                    </a:cubicBezTo>
                    <a:cubicBezTo>
                      <a:pt x="81" y="316"/>
                      <a:pt x="99" y="331"/>
                      <a:pt x="120" y="342"/>
                    </a:cubicBezTo>
                    <a:cubicBezTo>
                      <a:pt x="114" y="363"/>
                      <a:pt x="114" y="363"/>
                      <a:pt x="114" y="363"/>
                    </a:cubicBezTo>
                    <a:cubicBezTo>
                      <a:pt x="113" y="367"/>
                      <a:pt x="116" y="372"/>
                      <a:pt x="120" y="373"/>
                    </a:cubicBezTo>
                    <a:cubicBezTo>
                      <a:pt x="159" y="384"/>
                      <a:pt x="159" y="384"/>
                      <a:pt x="159" y="384"/>
                    </a:cubicBezTo>
                    <a:cubicBezTo>
                      <a:pt x="164" y="386"/>
                      <a:pt x="169" y="383"/>
                      <a:pt x="170" y="379"/>
                    </a:cubicBezTo>
                    <a:cubicBezTo>
                      <a:pt x="176" y="359"/>
                      <a:pt x="176" y="359"/>
                      <a:pt x="176" y="359"/>
                    </a:cubicBezTo>
                    <a:cubicBezTo>
                      <a:pt x="199" y="361"/>
                      <a:pt x="224" y="359"/>
                      <a:pt x="246" y="351"/>
                    </a:cubicBezTo>
                    <a:cubicBezTo>
                      <a:pt x="257" y="370"/>
                      <a:pt x="257" y="370"/>
                      <a:pt x="257" y="370"/>
                    </a:cubicBezTo>
                    <a:cubicBezTo>
                      <a:pt x="259" y="374"/>
                      <a:pt x="264" y="376"/>
                      <a:pt x="268" y="373"/>
                    </a:cubicBezTo>
                    <a:cubicBezTo>
                      <a:pt x="304" y="354"/>
                      <a:pt x="304" y="354"/>
                      <a:pt x="304" y="354"/>
                    </a:cubicBezTo>
                    <a:cubicBezTo>
                      <a:pt x="306" y="353"/>
                      <a:pt x="307" y="351"/>
                      <a:pt x="308" y="349"/>
                    </a:cubicBezTo>
                    <a:cubicBezTo>
                      <a:pt x="309" y="346"/>
                      <a:pt x="308" y="344"/>
                      <a:pt x="307" y="342"/>
                    </a:cubicBezTo>
                    <a:cubicBezTo>
                      <a:pt x="297" y="324"/>
                      <a:pt x="297" y="324"/>
                      <a:pt x="297" y="324"/>
                    </a:cubicBezTo>
                    <a:cubicBezTo>
                      <a:pt x="317" y="309"/>
                      <a:pt x="332" y="289"/>
                      <a:pt x="343" y="267"/>
                    </a:cubicBezTo>
                    <a:cubicBezTo>
                      <a:pt x="363" y="273"/>
                      <a:pt x="363" y="273"/>
                      <a:pt x="363" y="273"/>
                    </a:cubicBezTo>
                    <a:cubicBezTo>
                      <a:pt x="367" y="274"/>
                      <a:pt x="372" y="272"/>
                      <a:pt x="373" y="267"/>
                    </a:cubicBezTo>
                    <a:cubicBezTo>
                      <a:pt x="384" y="228"/>
                      <a:pt x="384" y="228"/>
                      <a:pt x="384" y="228"/>
                    </a:cubicBezTo>
                    <a:cubicBezTo>
                      <a:pt x="386" y="223"/>
                      <a:pt x="383" y="219"/>
                      <a:pt x="379" y="217"/>
                    </a:cubicBezTo>
                    <a:moveTo>
                      <a:pt x="280" y="218"/>
                    </a:moveTo>
                    <a:cubicBezTo>
                      <a:pt x="266" y="266"/>
                      <a:pt x="216" y="293"/>
                      <a:pt x="168" y="280"/>
                    </a:cubicBezTo>
                    <a:cubicBezTo>
                      <a:pt x="121" y="266"/>
                      <a:pt x="93" y="216"/>
                      <a:pt x="107" y="168"/>
                    </a:cubicBezTo>
                    <a:cubicBezTo>
                      <a:pt x="121" y="120"/>
                      <a:pt x="170" y="93"/>
                      <a:pt x="218" y="106"/>
                    </a:cubicBezTo>
                    <a:cubicBezTo>
                      <a:pt x="266" y="120"/>
                      <a:pt x="294" y="170"/>
                      <a:pt x="280" y="218"/>
                    </a:cubicBezTo>
                  </a:path>
                </a:pathLst>
              </a:custGeom>
              <a:solidFill>
                <a:srgbClr val="0B5B6B"/>
              </a:solidFill>
              <a:ln>
                <a:noFill/>
              </a:ln>
            </p:spPr>
            <p:txBody>
              <a:bodyPr vert="horz" wrap="square" lIns="51435" tIns="25718" rIns="51435" bIns="25718" numCol="1" anchor="t" anchorCtr="0" compatLnSpc="1">
                <a:prstTxWarp prst="textNoShape">
                  <a:avLst/>
                </a:prstTxWarp>
              </a:bodyPr>
              <a:lstStyle/>
              <a:p>
                <a:pPr defTabSz="342900">
                  <a:defRPr/>
                </a:pPr>
                <a:endParaRPr lang="en-US" sz="760" kern="0">
                  <a:solidFill>
                    <a:prstClr val="black"/>
                  </a:solidFill>
                  <a:latin typeface="Corbel"/>
                </a:endParaRPr>
              </a:p>
            </p:txBody>
          </p:sp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836F665F-CB12-4DB5-BEB9-E92318419454}"/>
                  </a:ext>
                </a:extLst>
              </p:cNvPr>
              <p:cNvSpPr/>
              <p:nvPr/>
            </p:nvSpPr>
            <p:spPr>
              <a:xfrm>
                <a:off x="4394658" y="1978942"/>
                <a:ext cx="633757" cy="633757"/>
              </a:xfrm>
              <a:prstGeom prst="ellipse">
                <a:avLst/>
              </a:prstGeom>
              <a:solidFill>
                <a:srgbClr val="0B5B6B"/>
              </a:solidFill>
              <a:ln w="7620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342900">
                  <a:defRPr/>
                </a:pPr>
                <a:r>
                  <a:rPr lang="en-US" sz="1575" kern="0" dirty="0">
                    <a:solidFill>
                      <a:prstClr val="white"/>
                    </a:solidFill>
                    <a:latin typeface="Corbel"/>
                    <a:ea typeface="Open Sans" panose="020B0606030504020204" pitchFamily="34" charset="0"/>
                    <a:cs typeface="Open Sans" panose="020B0606030504020204" pitchFamily="34" charset="0"/>
                  </a:rPr>
                  <a:t>2</a:t>
                </a:r>
              </a:p>
            </p:txBody>
          </p:sp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46A3558B-49DB-4670-A3F0-7C598EF523A6}"/>
                  </a:ext>
                </a:extLst>
              </p:cNvPr>
              <p:cNvSpPr/>
              <p:nvPr/>
            </p:nvSpPr>
            <p:spPr>
              <a:xfrm>
                <a:off x="4394658" y="2172582"/>
                <a:ext cx="625182" cy="3797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342900">
                  <a:defRPr/>
                </a:pPr>
                <a:endParaRPr lang="en-US" sz="788" b="1" kern="0" dirty="0">
                  <a:solidFill>
                    <a:prstClr val="white"/>
                  </a:solidFill>
                  <a:latin typeface="Corbel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D07F6318-055E-47FF-9BBC-6B0223310647}"/>
                </a:ext>
              </a:extLst>
            </p:cNvPr>
            <p:cNvGrpSpPr/>
            <p:nvPr/>
          </p:nvGrpSpPr>
          <p:grpSpPr>
            <a:xfrm>
              <a:off x="5559842" y="1505166"/>
              <a:ext cx="1430906" cy="1224298"/>
              <a:chOff x="7713917" y="980303"/>
              <a:chExt cx="1907875" cy="1632396"/>
            </a:xfrm>
          </p:grpSpPr>
          <p:sp>
            <p:nvSpPr>
              <p:cNvPr id="19" name="Freeform 88">
                <a:extLst>
                  <a:ext uri="{FF2B5EF4-FFF2-40B4-BE49-F238E27FC236}">
                    <a16:creationId xmlns:a16="http://schemas.microsoft.com/office/drawing/2014/main" id="{04EDE5B6-BEB8-44D1-9F77-D27410FE521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713917" y="980303"/>
                <a:ext cx="1640209" cy="1632396"/>
              </a:xfrm>
              <a:custGeom>
                <a:avLst/>
                <a:gdLst>
                  <a:gd name="T0" fmla="*/ 379 w 386"/>
                  <a:gd name="T1" fmla="*/ 217 h 386"/>
                  <a:gd name="T2" fmla="*/ 359 w 386"/>
                  <a:gd name="T3" fmla="*/ 212 h 386"/>
                  <a:gd name="T4" fmla="*/ 351 w 386"/>
                  <a:gd name="T5" fmla="*/ 140 h 386"/>
                  <a:gd name="T6" fmla="*/ 369 w 386"/>
                  <a:gd name="T7" fmla="*/ 130 h 386"/>
                  <a:gd name="T8" fmla="*/ 373 w 386"/>
                  <a:gd name="T9" fmla="*/ 118 h 386"/>
                  <a:gd name="T10" fmla="*/ 353 w 386"/>
                  <a:gd name="T11" fmla="*/ 82 h 386"/>
                  <a:gd name="T12" fmla="*/ 341 w 386"/>
                  <a:gd name="T13" fmla="*/ 79 h 386"/>
                  <a:gd name="T14" fmla="*/ 322 w 386"/>
                  <a:gd name="T15" fmla="*/ 90 h 386"/>
                  <a:gd name="T16" fmla="*/ 266 w 386"/>
                  <a:gd name="T17" fmla="*/ 45 h 386"/>
                  <a:gd name="T18" fmla="*/ 272 w 386"/>
                  <a:gd name="T19" fmla="*/ 23 h 386"/>
                  <a:gd name="T20" fmla="*/ 266 w 386"/>
                  <a:gd name="T21" fmla="*/ 13 h 386"/>
                  <a:gd name="T22" fmla="*/ 227 w 386"/>
                  <a:gd name="T23" fmla="*/ 2 h 386"/>
                  <a:gd name="T24" fmla="*/ 217 w 386"/>
                  <a:gd name="T25" fmla="*/ 7 h 386"/>
                  <a:gd name="T26" fmla="*/ 210 w 386"/>
                  <a:gd name="T27" fmla="*/ 30 h 386"/>
                  <a:gd name="T28" fmla="*/ 140 w 386"/>
                  <a:gd name="T29" fmla="*/ 39 h 386"/>
                  <a:gd name="T30" fmla="*/ 128 w 386"/>
                  <a:gd name="T31" fmla="*/ 19 h 386"/>
                  <a:gd name="T32" fmla="*/ 123 w 386"/>
                  <a:gd name="T33" fmla="*/ 14 h 386"/>
                  <a:gd name="T34" fmla="*/ 117 w 386"/>
                  <a:gd name="T35" fmla="*/ 15 h 386"/>
                  <a:gd name="T36" fmla="*/ 81 w 386"/>
                  <a:gd name="T37" fmla="*/ 35 h 386"/>
                  <a:gd name="T38" fmla="*/ 78 w 386"/>
                  <a:gd name="T39" fmla="*/ 46 h 386"/>
                  <a:gd name="T40" fmla="*/ 89 w 386"/>
                  <a:gd name="T41" fmla="*/ 67 h 386"/>
                  <a:gd name="T42" fmla="*/ 47 w 386"/>
                  <a:gd name="T43" fmla="*/ 122 h 386"/>
                  <a:gd name="T44" fmla="*/ 23 w 386"/>
                  <a:gd name="T45" fmla="*/ 115 h 386"/>
                  <a:gd name="T46" fmla="*/ 13 w 386"/>
                  <a:gd name="T47" fmla="*/ 121 h 386"/>
                  <a:gd name="T48" fmla="*/ 2 w 386"/>
                  <a:gd name="T49" fmla="*/ 160 h 386"/>
                  <a:gd name="T50" fmla="*/ 7 w 386"/>
                  <a:gd name="T51" fmla="*/ 171 h 386"/>
                  <a:gd name="T52" fmla="*/ 31 w 386"/>
                  <a:gd name="T53" fmla="*/ 177 h 386"/>
                  <a:gd name="T54" fmla="*/ 38 w 386"/>
                  <a:gd name="T55" fmla="*/ 247 h 386"/>
                  <a:gd name="T56" fmla="*/ 18 w 386"/>
                  <a:gd name="T57" fmla="*/ 258 h 386"/>
                  <a:gd name="T58" fmla="*/ 14 w 386"/>
                  <a:gd name="T59" fmla="*/ 270 h 386"/>
                  <a:gd name="T60" fmla="*/ 34 w 386"/>
                  <a:gd name="T61" fmla="*/ 305 h 386"/>
                  <a:gd name="T62" fmla="*/ 39 w 386"/>
                  <a:gd name="T63" fmla="*/ 309 h 386"/>
                  <a:gd name="T64" fmla="*/ 46 w 386"/>
                  <a:gd name="T65" fmla="*/ 308 h 386"/>
                  <a:gd name="T66" fmla="*/ 66 w 386"/>
                  <a:gd name="T67" fmla="*/ 297 h 386"/>
                  <a:gd name="T68" fmla="*/ 120 w 386"/>
                  <a:gd name="T69" fmla="*/ 342 h 386"/>
                  <a:gd name="T70" fmla="*/ 114 w 386"/>
                  <a:gd name="T71" fmla="*/ 363 h 386"/>
                  <a:gd name="T72" fmla="*/ 120 w 386"/>
                  <a:gd name="T73" fmla="*/ 373 h 386"/>
                  <a:gd name="T74" fmla="*/ 159 w 386"/>
                  <a:gd name="T75" fmla="*/ 384 h 386"/>
                  <a:gd name="T76" fmla="*/ 170 w 386"/>
                  <a:gd name="T77" fmla="*/ 379 h 386"/>
                  <a:gd name="T78" fmla="*/ 176 w 386"/>
                  <a:gd name="T79" fmla="*/ 359 h 386"/>
                  <a:gd name="T80" fmla="*/ 246 w 386"/>
                  <a:gd name="T81" fmla="*/ 351 h 386"/>
                  <a:gd name="T82" fmla="*/ 257 w 386"/>
                  <a:gd name="T83" fmla="*/ 370 h 386"/>
                  <a:gd name="T84" fmla="*/ 268 w 386"/>
                  <a:gd name="T85" fmla="*/ 373 h 386"/>
                  <a:gd name="T86" fmla="*/ 304 w 386"/>
                  <a:gd name="T87" fmla="*/ 354 h 386"/>
                  <a:gd name="T88" fmla="*/ 308 w 386"/>
                  <a:gd name="T89" fmla="*/ 349 h 386"/>
                  <a:gd name="T90" fmla="*/ 307 w 386"/>
                  <a:gd name="T91" fmla="*/ 342 h 386"/>
                  <a:gd name="T92" fmla="*/ 297 w 386"/>
                  <a:gd name="T93" fmla="*/ 324 h 386"/>
                  <a:gd name="T94" fmla="*/ 343 w 386"/>
                  <a:gd name="T95" fmla="*/ 267 h 386"/>
                  <a:gd name="T96" fmla="*/ 363 w 386"/>
                  <a:gd name="T97" fmla="*/ 273 h 386"/>
                  <a:gd name="T98" fmla="*/ 373 w 386"/>
                  <a:gd name="T99" fmla="*/ 267 h 386"/>
                  <a:gd name="T100" fmla="*/ 384 w 386"/>
                  <a:gd name="T101" fmla="*/ 228 h 386"/>
                  <a:gd name="T102" fmla="*/ 379 w 386"/>
                  <a:gd name="T103" fmla="*/ 217 h 386"/>
                  <a:gd name="T104" fmla="*/ 280 w 386"/>
                  <a:gd name="T105" fmla="*/ 218 h 386"/>
                  <a:gd name="T106" fmla="*/ 168 w 386"/>
                  <a:gd name="T107" fmla="*/ 280 h 386"/>
                  <a:gd name="T108" fmla="*/ 107 w 386"/>
                  <a:gd name="T109" fmla="*/ 168 h 386"/>
                  <a:gd name="T110" fmla="*/ 218 w 386"/>
                  <a:gd name="T111" fmla="*/ 106 h 386"/>
                  <a:gd name="T112" fmla="*/ 280 w 386"/>
                  <a:gd name="T113" fmla="*/ 218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86" h="386">
                    <a:moveTo>
                      <a:pt x="379" y="217"/>
                    </a:moveTo>
                    <a:cubicBezTo>
                      <a:pt x="359" y="212"/>
                      <a:pt x="359" y="212"/>
                      <a:pt x="359" y="212"/>
                    </a:cubicBezTo>
                    <a:cubicBezTo>
                      <a:pt x="362" y="188"/>
                      <a:pt x="359" y="163"/>
                      <a:pt x="351" y="140"/>
                    </a:cubicBezTo>
                    <a:cubicBezTo>
                      <a:pt x="369" y="130"/>
                      <a:pt x="369" y="130"/>
                      <a:pt x="369" y="130"/>
                    </a:cubicBezTo>
                    <a:cubicBezTo>
                      <a:pt x="373" y="127"/>
                      <a:pt x="375" y="122"/>
                      <a:pt x="373" y="118"/>
                    </a:cubicBezTo>
                    <a:cubicBezTo>
                      <a:pt x="353" y="82"/>
                      <a:pt x="353" y="82"/>
                      <a:pt x="353" y="82"/>
                    </a:cubicBezTo>
                    <a:cubicBezTo>
                      <a:pt x="351" y="78"/>
                      <a:pt x="345" y="77"/>
                      <a:pt x="341" y="79"/>
                    </a:cubicBezTo>
                    <a:cubicBezTo>
                      <a:pt x="322" y="90"/>
                      <a:pt x="322" y="90"/>
                      <a:pt x="322" y="90"/>
                    </a:cubicBezTo>
                    <a:cubicBezTo>
                      <a:pt x="307" y="71"/>
                      <a:pt x="288" y="56"/>
                      <a:pt x="266" y="45"/>
                    </a:cubicBezTo>
                    <a:cubicBezTo>
                      <a:pt x="272" y="23"/>
                      <a:pt x="272" y="23"/>
                      <a:pt x="272" y="23"/>
                    </a:cubicBezTo>
                    <a:cubicBezTo>
                      <a:pt x="273" y="19"/>
                      <a:pt x="271" y="14"/>
                      <a:pt x="266" y="13"/>
                    </a:cubicBezTo>
                    <a:cubicBezTo>
                      <a:pt x="227" y="2"/>
                      <a:pt x="227" y="2"/>
                      <a:pt x="227" y="2"/>
                    </a:cubicBezTo>
                    <a:cubicBezTo>
                      <a:pt x="223" y="0"/>
                      <a:pt x="218" y="3"/>
                      <a:pt x="217" y="7"/>
                    </a:cubicBezTo>
                    <a:cubicBezTo>
                      <a:pt x="210" y="30"/>
                      <a:pt x="210" y="30"/>
                      <a:pt x="210" y="30"/>
                    </a:cubicBezTo>
                    <a:cubicBezTo>
                      <a:pt x="186" y="28"/>
                      <a:pt x="162" y="31"/>
                      <a:pt x="140" y="39"/>
                    </a:cubicBezTo>
                    <a:cubicBezTo>
                      <a:pt x="128" y="19"/>
                      <a:pt x="128" y="19"/>
                      <a:pt x="128" y="19"/>
                    </a:cubicBezTo>
                    <a:cubicBezTo>
                      <a:pt x="127" y="17"/>
                      <a:pt x="125" y="15"/>
                      <a:pt x="123" y="14"/>
                    </a:cubicBezTo>
                    <a:cubicBezTo>
                      <a:pt x="121" y="14"/>
                      <a:pt x="119" y="14"/>
                      <a:pt x="117" y="15"/>
                    </a:cubicBezTo>
                    <a:cubicBezTo>
                      <a:pt x="81" y="35"/>
                      <a:pt x="81" y="35"/>
                      <a:pt x="81" y="35"/>
                    </a:cubicBezTo>
                    <a:cubicBezTo>
                      <a:pt x="77" y="37"/>
                      <a:pt x="76" y="42"/>
                      <a:pt x="78" y="46"/>
                    </a:cubicBezTo>
                    <a:cubicBezTo>
                      <a:pt x="89" y="67"/>
                      <a:pt x="89" y="67"/>
                      <a:pt x="89" y="67"/>
                    </a:cubicBezTo>
                    <a:cubicBezTo>
                      <a:pt x="71" y="82"/>
                      <a:pt x="57" y="101"/>
                      <a:pt x="47" y="122"/>
                    </a:cubicBezTo>
                    <a:cubicBezTo>
                      <a:pt x="23" y="115"/>
                      <a:pt x="23" y="115"/>
                      <a:pt x="23" y="115"/>
                    </a:cubicBezTo>
                    <a:cubicBezTo>
                      <a:pt x="19" y="114"/>
                      <a:pt x="14" y="116"/>
                      <a:pt x="13" y="121"/>
                    </a:cubicBezTo>
                    <a:cubicBezTo>
                      <a:pt x="2" y="160"/>
                      <a:pt x="2" y="160"/>
                      <a:pt x="2" y="160"/>
                    </a:cubicBezTo>
                    <a:cubicBezTo>
                      <a:pt x="0" y="165"/>
                      <a:pt x="3" y="169"/>
                      <a:pt x="7" y="171"/>
                    </a:cubicBezTo>
                    <a:cubicBezTo>
                      <a:pt x="31" y="177"/>
                      <a:pt x="31" y="177"/>
                      <a:pt x="31" y="177"/>
                    </a:cubicBezTo>
                    <a:cubicBezTo>
                      <a:pt x="28" y="201"/>
                      <a:pt x="31" y="224"/>
                      <a:pt x="38" y="247"/>
                    </a:cubicBezTo>
                    <a:cubicBezTo>
                      <a:pt x="18" y="258"/>
                      <a:pt x="18" y="258"/>
                      <a:pt x="18" y="258"/>
                    </a:cubicBezTo>
                    <a:cubicBezTo>
                      <a:pt x="14" y="260"/>
                      <a:pt x="12" y="265"/>
                      <a:pt x="14" y="270"/>
                    </a:cubicBezTo>
                    <a:cubicBezTo>
                      <a:pt x="34" y="305"/>
                      <a:pt x="34" y="305"/>
                      <a:pt x="34" y="305"/>
                    </a:cubicBezTo>
                    <a:cubicBezTo>
                      <a:pt x="35" y="307"/>
                      <a:pt x="37" y="309"/>
                      <a:pt x="39" y="309"/>
                    </a:cubicBezTo>
                    <a:cubicBezTo>
                      <a:pt x="41" y="310"/>
                      <a:pt x="44" y="310"/>
                      <a:pt x="46" y="308"/>
                    </a:cubicBezTo>
                    <a:cubicBezTo>
                      <a:pt x="66" y="297"/>
                      <a:pt x="66" y="297"/>
                      <a:pt x="66" y="297"/>
                    </a:cubicBezTo>
                    <a:cubicBezTo>
                      <a:pt x="81" y="316"/>
                      <a:pt x="99" y="331"/>
                      <a:pt x="120" y="342"/>
                    </a:cubicBezTo>
                    <a:cubicBezTo>
                      <a:pt x="114" y="363"/>
                      <a:pt x="114" y="363"/>
                      <a:pt x="114" y="363"/>
                    </a:cubicBezTo>
                    <a:cubicBezTo>
                      <a:pt x="113" y="367"/>
                      <a:pt x="116" y="372"/>
                      <a:pt x="120" y="373"/>
                    </a:cubicBezTo>
                    <a:cubicBezTo>
                      <a:pt x="159" y="384"/>
                      <a:pt x="159" y="384"/>
                      <a:pt x="159" y="384"/>
                    </a:cubicBezTo>
                    <a:cubicBezTo>
                      <a:pt x="164" y="386"/>
                      <a:pt x="169" y="383"/>
                      <a:pt x="170" y="379"/>
                    </a:cubicBezTo>
                    <a:cubicBezTo>
                      <a:pt x="176" y="359"/>
                      <a:pt x="176" y="359"/>
                      <a:pt x="176" y="359"/>
                    </a:cubicBezTo>
                    <a:cubicBezTo>
                      <a:pt x="199" y="361"/>
                      <a:pt x="224" y="359"/>
                      <a:pt x="246" y="351"/>
                    </a:cubicBezTo>
                    <a:cubicBezTo>
                      <a:pt x="257" y="370"/>
                      <a:pt x="257" y="370"/>
                      <a:pt x="257" y="370"/>
                    </a:cubicBezTo>
                    <a:cubicBezTo>
                      <a:pt x="259" y="374"/>
                      <a:pt x="264" y="376"/>
                      <a:pt x="268" y="373"/>
                    </a:cubicBezTo>
                    <a:cubicBezTo>
                      <a:pt x="304" y="354"/>
                      <a:pt x="304" y="354"/>
                      <a:pt x="304" y="354"/>
                    </a:cubicBezTo>
                    <a:cubicBezTo>
                      <a:pt x="306" y="353"/>
                      <a:pt x="307" y="351"/>
                      <a:pt x="308" y="349"/>
                    </a:cubicBezTo>
                    <a:cubicBezTo>
                      <a:pt x="309" y="346"/>
                      <a:pt x="308" y="344"/>
                      <a:pt x="307" y="342"/>
                    </a:cubicBezTo>
                    <a:cubicBezTo>
                      <a:pt x="297" y="324"/>
                      <a:pt x="297" y="324"/>
                      <a:pt x="297" y="324"/>
                    </a:cubicBezTo>
                    <a:cubicBezTo>
                      <a:pt x="317" y="309"/>
                      <a:pt x="332" y="289"/>
                      <a:pt x="343" y="267"/>
                    </a:cubicBezTo>
                    <a:cubicBezTo>
                      <a:pt x="363" y="273"/>
                      <a:pt x="363" y="273"/>
                      <a:pt x="363" y="273"/>
                    </a:cubicBezTo>
                    <a:cubicBezTo>
                      <a:pt x="367" y="274"/>
                      <a:pt x="372" y="272"/>
                      <a:pt x="373" y="267"/>
                    </a:cubicBezTo>
                    <a:cubicBezTo>
                      <a:pt x="384" y="228"/>
                      <a:pt x="384" y="228"/>
                      <a:pt x="384" y="228"/>
                    </a:cubicBezTo>
                    <a:cubicBezTo>
                      <a:pt x="386" y="223"/>
                      <a:pt x="383" y="219"/>
                      <a:pt x="379" y="217"/>
                    </a:cubicBezTo>
                    <a:moveTo>
                      <a:pt x="280" y="218"/>
                    </a:moveTo>
                    <a:cubicBezTo>
                      <a:pt x="266" y="266"/>
                      <a:pt x="216" y="293"/>
                      <a:pt x="168" y="280"/>
                    </a:cubicBezTo>
                    <a:cubicBezTo>
                      <a:pt x="121" y="266"/>
                      <a:pt x="93" y="216"/>
                      <a:pt x="107" y="168"/>
                    </a:cubicBezTo>
                    <a:cubicBezTo>
                      <a:pt x="121" y="120"/>
                      <a:pt x="170" y="93"/>
                      <a:pt x="218" y="106"/>
                    </a:cubicBezTo>
                    <a:cubicBezTo>
                      <a:pt x="266" y="120"/>
                      <a:pt x="294" y="170"/>
                      <a:pt x="280" y="218"/>
                    </a:cubicBezTo>
                  </a:path>
                </a:pathLst>
              </a:custGeom>
              <a:solidFill>
                <a:srgbClr val="073F4A"/>
              </a:solidFill>
              <a:ln>
                <a:noFill/>
              </a:ln>
            </p:spPr>
            <p:txBody>
              <a:bodyPr vert="horz" wrap="square" lIns="51435" tIns="25718" rIns="51435" bIns="25718" numCol="1" anchor="t" anchorCtr="0" compatLnSpc="1">
                <a:prstTxWarp prst="textNoShape">
                  <a:avLst/>
                </a:prstTxWarp>
              </a:bodyPr>
              <a:lstStyle/>
              <a:p>
                <a:pPr defTabSz="342900">
                  <a:defRPr/>
                </a:pPr>
                <a:endParaRPr lang="en-US" sz="760" kern="0">
                  <a:solidFill>
                    <a:prstClr val="black"/>
                  </a:solidFill>
                  <a:latin typeface="Corbel"/>
                </a:endParaRPr>
              </a:p>
            </p:txBody>
          </p:sp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id="{45B32773-5766-436E-8F42-7A4C367A9523}"/>
                  </a:ext>
                </a:extLst>
              </p:cNvPr>
              <p:cNvSpPr/>
              <p:nvPr/>
            </p:nvSpPr>
            <p:spPr>
              <a:xfrm>
                <a:off x="9002904" y="1818748"/>
                <a:ext cx="576542" cy="576541"/>
              </a:xfrm>
              <a:prstGeom prst="ellipse">
                <a:avLst/>
              </a:prstGeom>
              <a:solidFill>
                <a:srgbClr val="073F4A"/>
              </a:solidFill>
              <a:ln w="7620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342900">
                  <a:defRPr/>
                </a:pPr>
                <a:r>
                  <a:rPr lang="en-US" sz="1575" kern="0" dirty="0">
                    <a:solidFill>
                      <a:prstClr val="white"/>
                    </a:solidFill>
                    <a:latin typeface="Corbel"/>
                    <a:ea typeface="Open Sans" panose="020B0606030504020204" pitchFamily="34" charset="0"/>
                    <a:cs typeface="Open Sans" panose="020B0606030504020204" pitchFamily="34" charset="0"/>
                  </a:rPr>
                  <a:t>1</a:t>
                </a:r>
              </a:p>
            </p:txBody>
          </p:sp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C2D055B0-1971-4485-A34A-7B178E312FD9}"/>
                  </a:ext>
                </a:extLst>
              </p:cNvPr>
              <p:cNvSpPr/>
              <p:nvPr/>
            </p:nvSpPr>
            <p:spPr>
              <a:xfrm>
                <a:off x="8989593" y="1953130"/>
                <a:ext cx="632199" cy="37970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342900">
                  <a:defRPr/>
                </a:pPr>
                <a:endParaRPr lang="en-US" sz="788" b="1" kern="0" dirty="0">
                  <a:solidFill>
                    <a:prstClr val="white"/>
                  </a:solidFill>
                  <a:latin typeface="Corbel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2EB41EE4-CE0F-49FE-A05D-F09DA3F05AB8}"/>
                </a:ext>
              </a:extLst>
            </p:cNvPr>
            <p:cNvSpPr/>
            <p:nvPr/>
          </p:nvSpPr>
          <p:spPr>
            <a:xfrm>
              <a:off x="5973140" y="3887860"/>
              <a:ext cx="2191566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342900"/>
              <a:r>
                <a:rPr lang="en-US" sz="1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Corbel"/>
                  <a:ea typeface="Open Sans Extrabold" pitchFamily="34" charset="0"/>
                  <a:cs typeface="Open Sans Extrabold" pitchFamily="34" charset="0"/>
                </a:rPr>
                <a:t>Guarantees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116BE546-799B-4C75-8E75-4C92E370A7E9}"/>
                </a:ext>
              </a:extLst>
            </p:cNvPr>
            <p:cNvSpPr/>
            <p:nvPr/>
          </p:nvSpPr>
          <p:spPr>
            <a:xfrm>
              <a:off x="6432483" y="2516010"/>
              <a:ext cx="1811819" cy="923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342900"/>
              <a:r>
                <a:rPr lang="en-US" sz="1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Corbel"/>
                  <a:ea typeface="Open Sans Extrabold" pitchFamily="34" charset="0"/>
                  <a:cs typeface="Open Sans Extrabold" pitchFamily="34" charset="0"/>
                </a:rPr>
                <a:t>Grants</a:t>
              </a:r>
            </a:p>
            <a:p>
              <a:pPr defTabSz="342900"/>
              <a:r>
                <a:rPr lang="en-US" sz="105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Corbel"/>
                  <a:ea typeface="Open Sans Extrabold" pitchFamily="34" charset="0"/>
                  <a:cs typeface="Open Sans Extrabold" pitchFamily="34" charset="0"/>
                </a:rPr>
                <a:t>With/without repayment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6B89CE16-ABB4-4B7D-8602-552921604E58}"/>
                </a:ext>
              </a:extLst>
            </p:cNvPr>
            <p:cNvSpPr/>
            <p:nvPr/>
          </p:nvSpPr>
          <p:spPr>
            <a:xfrm>
              <a:off x="973812" y="2580257"/>
              <a:ext cx="2191566" cy="707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defTabSz="342900"/>
              <a:r>
                <a:rPr lang="en-US" sz="1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Corbel"/>
                  <a:ea typeface="Open Sans Extrabold" pitchFamily="34" charset="0"/>
                  <a:cs typeface="Open Sans Extrabold" pitchFamily="34" charset="0"/>
                </a:rPr>
                <a:t>Equity</a:t>
              </a:r>
            </a:p>
            <a:p>
              <a:pPr algn="r" defTabSz="342900"/>
              <a:r>
                <a:rPr lang="en-US" sz="105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Corbel"/>
                  <a:ea typeface="Open Sans Extrabold" pitchFamily="34" charset="0"/>
                  <a:cs typeface="Open Sans Extrabold" pitchFamily="34" charset="0"/>
                </a:rPr>
                <a:t>Ordinary / Junior</a:t>
              </a: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2AAE78DE-44AC-4235-9146-E76261B13C03}"/>
                </a:ext>
              </a:extLst>
            </p:cNvPr>
            <p:cNvSpPr/>
            <p:nvPr/>
          </p:nvSpPr>
          <p:spPr>
            <a:xfrm>
              <a:off x="851596" y="3958914"/>
              <a:ext cx="2191566" cy="10772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defTabSz="342900"/>
              <a:r>
                <a:rPr lang="en-US" sz="1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Corbel"/>
                  <a:ea typeface="Open Sans Extrabold" pitchFamily="34" charset="0"/>
                  <a:cs typeface="Open Sans Extrabold" pitchFamily="34" charset="0"/>
                </a:rPr>
                <a:t>Concessional loans</a:t>
              </a:r>
            </a:p>
            <a:p>
              <a:pPr algn="r" defTabSz="342900"/>
              <a:r>
                <a:rPr lang="en-US" sz="105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Corbel"/>
                  <a:ea typeface="Open Sans Extrabold" pitchFamily="34" charset="0"/>
                  <a:cs typeface="Open Sans Extrabold" pitchFamily="34" charset="0"/>
                </a:rPr>
                <a:t>Senior / Subordinated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950207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622299"/>
            <a:ext cx="4629150" cy="457201"/>
          </a:xfrm>
        </p:spPr>
        <p:txBody>
          <a:bodyPr/>
          <a:lstStyle/>
          <a:p>
            <a:r>
              <a:rPr lang="es-ES" dirty="0"/>
              <a:t>G</a:t>
            </a:r>
            <a:r>
              <a:rPr lang="de-DE" dirty="0"/>
              <a:t>estión de Residuos </a:t>
            </a:r>
            <a:br>
              <a:rPr lang="de-DE" dirty="0"/>
            </a:br>
            <a:r>
              <a:rPr lang="de-DE" dirty="0"/>
              <a:t>Caso Colombia</a:t>
            </a:r>
            <a:endParaRPr lang="en-US" dirty="0"/>
          </a:p>
        </p:txBody>
      </p:sp>
      <p:sp>
        <p:nvSpPr>
          <p:cNvPr id="11" name="Textfeld 4">
            <a:extLst>
              <a:ext uri="{FF2B5EF4-FFF2-40B4-BE49-F238E27FC236}">
                <a16:creationId xmlns:a16="http://schemas.microsoft.com/office/drawing/2014/main" id="{6C43D271-CB41-4420-84FB-1E4F116AE99B}"/>
              </a:ext>
            </a:extLst>
          </p:cNvPr>
          <p:cNvSpPr txBox="1"/>
          <p:nvPr/>
        </p:nvSpPr>
        <p:spPr>
          <a:xfrm>
            <a:off x="1509824" y="1109689"/>
            <a:ext cx="6012712" cy="311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25" dirty="0" err="1">
                <a:latin typeface="Myriad Pro" panose="020B0503030403020204"/>
              </a:rPr>
              <a:t>Disposición</a:t>
            </a:r>
            <a:r>
              <a:rPr lang="de-DE" sz="1425" dirty="0">
                <a:latin typeface="Myriad Pro" panose="020B0503030403020204"/>
              </a:rPr>
              <a:t> de </a:t>
            </a:r>
            <a:r>
              <a:rPr lang="de-DE" sz="1425" dirty="0" err="1">
                <a:latin typeface="Myriad Pro" panose="020B0503030403020204"/>
              </a:rPr>
              <a:t>residuos</a:t>
            </a:r>
            <a:r>
              <a:rPr lang="de-DE" sz="1425" dirty="0">
                <a:latin typeface="Myriad Pro" panose="020B0503030403020204"/>
              </a:rPr>
              <a:t> en </a:t>
            </a:r>
            <a:r>
              <a:rPr lang="de-DE" sz="1425" dirty="0" err="1">
                <a:latin typeface="Myriad Pro" panose="020B0503030403020204"/>
              </a:rPr>
              <a:t>Relleno</a:t>
            </a:r>
            <a:r>
              <a:rPr lang="de-DE" sz="1425" dirty="0">
                <a:latin typeface="Myriad Pro" panose="020B0503030403020204"/>
              </a:rPr>
              <a:t> </a:t>
            </a:r>
            <a:r>
              <a:rPr lang="de-DE" sz="1425" dirty="0" err="1">
                <a:latin typeface="Myriad Pro" panose="020B0503030403020204"/>
              </a:rPr>
              <a:t>Sanitarios</a:t>
            </a:r>
            <a:r>
              <a:rPr lang="de-DE" sz="1425" dirty="0">
                <a:latin typeface="Myriad Pro" panose="020B0503030403020204"/>
              </a:rPr>
              <a:t> – </a:t>
            </a:r>
            <a:r>
              <a:rPr lang="de-DE" sz="1425" b="1" dirty="0">
                <a:latin typeface="Myriad Pro" panose="020B0503030403020204"/>
              </a:rPr>
              <a:t>Sin </a:t>
            </a:r>
            <a:r>
              <a:rPr lang="de-DE" sz="1425" b="1" dirty="0" err="1">
                <a:latin typeface="Myriad Pro" panose="020B0503030403020204"/>
              </a:rPr>
              <a:t>aprovechamiento</a:t>
            </a:r>
            <a:endParaRPr lang="de-DE" sz="1425" b="1" dirty="0">
              <a:latin typeface="Myriad Pro" panose="020B0503030403020204"/>
            </a:endParaRPr>
          </a:p>
        </p:txBody>
      </p:sp>
      <p:pic>
        <p:nvPicPr>
          <p:cNvPr id="14" name="Grafik 3">
            <a:extLst>
              <a:ext uri="{FF2B5EF4-FFF2-40B4-BE49-F238E27FC236}">
                <a16:creationId xmlns:a16="http://schemas.microsoft.com/office/drawing/2014/main" id="{04A3D2F2-8C5B-4A2C-8CB9-1E425A8817D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278" t="25355" r="31978" b="28346"/>
          <a:stretch/>
        </p:blipFill>
        <p:spPr>
          <a:xfrm>
            <a:off x="645408" y="1451502"/>
            <a:ext cx="7086479" cy="3252368"/>
          </a:xfrm>
          <a:prstGeom prst="rect">
            <a:avLst/>
          </a:prstGeom>
        </p:spPr>
      </p:pic>
      <p:sp>
        <p:nvSpPr>
          <p:cNvPr id="15" name="Textfeld 5">
            <a:extLst>
              <a:ext uri="{FF2B5EF4-FFF2-40B4-BE49-F238E27FC236}">
                <a16:creationId xmlns:a16="http://schemas.microsoft.com/office/drawing/2014/main" id="{28CB73DE-38BB-4CE3-9AB3-2051076D0885}"/>
              </a:ext>
            </a:extLst>
          </p:cNvPr>
          <p:cNvSpPr txBox="1"/>
          <p:nvPr/>
        </p:nvSpPr>
        <p:spPr>
          <a:xfrm>
            <a:off x="1412113" y="4681147"/>
            <a:ext cx="6675698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25" b="1" dirty="0" err="1"/>
              <a:t>Fuente</a:t>
            </a:r>
            <a:r>
              <a:rPr lang="de-DE" sz="825" dirty="0"/>
              <a:t>: CONPES: </a:t>
            </a:r>
            <a:r>
              <a:rPr lang="es-ES" sz="825" dirty="0"/>
              <a:t>POLÍTICA NACIONAL PARA LA GESTIÓN INTEGRAL DE RESIDUOS SóLIDOS </a:t>
            </a:r>
            <a:endParaRPr lang="de-DE" sz="825" dirty="0"/>
          </a:p>
        </p:txBody>
      </p:sp>
    </p:spTree>
    <p:extLst>
      <p:ext uri="{BB962C8B-B14F-4D97-AF65-F5344CB8AC3E}">
        <p14:creationId xmlns:p14="http://schemas.microsoft.com/office/powerpoint/2010/main" val="3234334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-714375" y="622299"/>
            <a:ext cx="5343525" cy="457201"/>
          </a:xfrm>
        </p:spPr>
        <p:txBody>
          <a:bodyPr/>
          <a:lstStyle/>
          <a:p>
            <a:r>
              <a:rPr lang="es-ES" dirty="0"/>
              <a:t>G</a:t>
            </a:r>
            <a:r>
              <a:rPr lang="de-DE" dirty="0"/>
              <a:t>estión de Residuos - Caso Colombia</a:t>
            </a:r>
            <a:endParaRPr lang="en-US" dirty="0"/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115F062F-3FFB-4987-A602-2B3F3FD94E03}"/>
              </a:ext>
            </a:extLst>
          </p:cNvPr>
          <p:cNvSpPr txBox="1">
            <a:spLocks/>
          </p:cNvSpPr>
          <p:nvPr/>
        </p:nvSpPr>
        <p:spPr>
          <a:xfrm>
            <a:off x="178594" y="1086644"/>
            <a:ext cx="8193881" cy="3806825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863"/>
              </a:buClr>
              <a:buFont typeface="Arial" charset="0"/>
              <a:defRPr kern="1200">
                <a:solidFill>
                  <a:srgbClr val="003863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863"/>
              </a:buClr>
              <a:buFont typeface="Arial" charset="0"/>
              <a:buChar char="•"/>
              <a:defRPr sz="2000" kern="1200">
                <a:solidFill>
                  <a:srgbClr val="003863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863"/>
              </a:buClr>
              <a:buFont typeface="Arial" charset="0"/>
              <a:buChar char="•"/>
              <a:defRPr kern="1200">
                <a:solidFill>
                  <a:srgbClr val="003863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863"/>
              </a:buClr>
              <a:buFont typeface="Arial" charset="0"/>
              <a:buChar char="•"/>
              <a:defRPr sz="1600" kern="1200">
                <a:solidFill>
                  <a:srgbClr val="003863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863"/>
              </a:buClr>
              <a:buFont typeface="Arial" charset="0"/>
              <a:buChar char="•"/>
              <a:defRPr sz="1600" kern="1200">
                <a:solidFill>
                  <a:srgbClr val="003863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>
              <a:spcBef>
                <a:spcPts val="1620"/>
              </a:spcBef>
              <a:buClr>
                <a:schemeClr val="accent6">
                  <a:lumMod val="75000"/>
                </a:schemeClr>
              </a:buClr>
              <a:defRPr/>
            </a:pPr>
            <a:r>
              <a:rPr lang="de-DE" sz="1200" b="1" dirty="0" err="1">
                <a:latin typeface="Myriad Pro" panose="020B0503030403020204"/>
              </a:rPr>
              <a:t>Residuos</a:t>
            </a:r>
            <a:endParaRPr lang="de-DE" sz="1200" b="1" dirty="0">
              <a:latin typeface="Myriad Pro" panose="020B0503030403020204"/>
            </a:endParaRPr>
          </a:p>
          <a:p>
            <a:pPr marL="557213" indent="-214313">
              <a:spcBef>
                <a:spcPts val="162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Char char="§"/>
              <a:defRPr/>
            </a:pPr>
            <a:r>
              <a:rPr lang="de-DE" sz="1200" b="1" dirty="0">
                <a:latin typeface="Myriad Pro" panose="020B0503030403020204"/>
              </a:rPr>
              <a:t>LEY 1753 </a:t>
            </a:r>
            <a:r>
              <a:rPr lang="de-DE" sz="1200" b="1" dirty="0" err="1">
                <a:latin typeface="Myriad Pro" panose="020B0503030403020204"/>
              </a:rPr>
              <a:t>artículo</a:t>
            </a:r>
            <a:r>
              <a:rPr lang="de-DE" sz="1200" b="1" dirty="0">
                <a:latin typeface="Myriad Pro" panose="020B0503030403020204"/>
              </a:rPr>
              <a:t> 88 (9 </a:t>
            </a:r>
            <a:r>
              <a:rPr lang="de-DE" sz="1200" b="1" dirty="0" err="1">
                <a:latin typeface="Myriad Pro" panose="020B0503030403020204"/>
              </a:rPr>
              <a:t>Junio</a:t>
            </a:r>
            <a:r>
              <a:rPr lang="de-DE" sz="1200" b="1" dirty="0">
                <a:latin typeface="Myriad Pro" panose="020B0503030403020204"/>
              </a:rPr>
              <a:t> 2015)</a:t>
            </a:r>
          </a:p>
          <a:p>
            <a:pPr marL="0" indent="0">
              <a:spcBef>
                <a:spcPts val="1620"/>
              </a:spcBef>
              <a:defRPr/>
            </a:pPr>
            <a:r>
              <a:rPr lang="es-ES" sz="1200" dirty="0">
                <a:latin typeface="Myriad Pro" panose="020B0503030403020204"/>
              </a:rPr>
              <a:t>El valor por suscriptor de dicho in­centivo, se calculará sobre las toneladas de residuos no aprovechables por suscriptor del servicio público de aseo, como un valor adicional al costo de disposición final de estos residuos</a:t>
            </a:r>
            <a:endParaRPr lang="de-DE" sz="1200" dirty="0">
              <a:latin typeface="Myriad Pro" panose="020B0503030403020204"/>
            </a:endParaRPr>
          </a:p>
          <a:p>
            <a:pPr marL="557213" indent="-214313">
              <a:spcBef>
                <a:spcPts val="162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Char char="§"/>
              <a:defRPr/>
            </a:pPr>
            <a:r>
              <a:rPr lang="es-ES" sz="1200" b="1" dirty="0">
                <a:latin typeface="Myriad Pro" panose="020B0503030403020204"/>
              </a:rPr>
              <a:t>CONPES</a:t>
            </a:r>
          </a:p>
          <a:p>
            <a:pPr marL="0" indent="0">
              <a:spcBef>
                <a:spcPts val="1620"/>
              </a:spcBef>
              <a:defRPr/>
            </a:pPr>
            <a:r>
              <a:rPr lang="es-ES" sz="1200" b="1" dirty="0">
                <a:latin typeface="Myriad Pro" panose="020B0503030403020204"/>
              </a:rPr>
              <a:t>Cita 1:</a:t>
            </a:r>
            <a:r>
              <a:rPr lang="es-ES" sz="1200" dirty="0">
                <a:latin typeface="Myriad Pro" panose="020B0503030403020204"/>
              </a:rPr>
              <a:t>El</a:t>
            </a:r>
            <a:r>
              <a:rPr lang="es-ES" sz="1200" b="1" dirty="0">
                <a:latin typeface="Myriad Pro" panose="020B0503030403020204"/>
              </a:rPr>
              <a:t> </a:t>
            </a:r>
            <a:r>
              <a:rPr lang="es-ES" sz="1200" dirty="0">
                <a:latin typeface="Myriad Pro" panose="020B0503030403020204"/>
              </a:rPr>
              <a:t>Ministerio de Vivienda, Ciudad y Territorio reglamentará en el presente año (2016), el incentivo al aprovechamiento creado en el PND 2014-2018</a:t>
            </a:r>
          </a:p>
          <a:p>
            <a:pPr marL="0" indent="0">
              <a:spcBef>
                <a:spcPts val="1620"/>
              </a:spcBef>
              <a:defRPr/>
            </a:pPr>
            <a:r>
              <a:rPr lang="es-ES" sz="1200" b="1" dirty="0">
                <a:latin typeface="Myriad Pro" panose="020B0503030403020204"/>
              </a:rPr>
              <a:t>Cita 2: </a:t>
            </a:r>
            <a:r>
              <a:rPr lang="es-ES" sz="1200" dirty="0">
                <a:latin typeface="Myriad Pro" panose="020B0503030403020204"/>
              </a:rPr>
              <a:t>la CRA incluirá la remuneración tarifaria, a partir del año 2017, </a:t>
            </a:r>
            <a:r>
              <a:rPr lang="es-ES" sz="1200" b="1" dirty="0">
                <a:solidFill>
                  <a:srgbClr val="FF0000"/>
                </a:solidFill>
                <a:latin typeface="Myriad Pro" panose="020B0503030403020204"/>
              </a:rPr>
              <a:t>por la captura y combustión del gas producido en los rellenos sanitarios</a:t>
            </a:r>
            <a:r>
              <a:rPr lang="es-ES" sz="1200" dirty="0">
                <a:latin typeface="Myriad Pro" panose="020B0503030403020204"/>
              </a:rPr>
              <a:t> como medida que aporta a la mitigación del cambio climático, reduciendo los gases del efecto invernadero.</a:t>
            </a:r>
          </a:p>
          <a:p>
            <a:pPr indent="0">
              <a:spcBef>
                <a:spcPts val="1620"/>
              </a:spcBef>
              <a:buClr>
                <a:schemeClr val="accent6">
                  <a:lumMod val="75000"/>
                </a:schemeClr>
              </a:buClr>
              <a:defRPr/>
            </a:pPr>
            <a:r>
              <a:rPr lang="es-ES" sz="1200" b="1" dirty="0">
                <a:latin typeface="Myriad Pro" panose="020B0503030403020204"/>
              </a:rPr>
              <a:t>Energías Renovables</a:t>
            </a:r>
          </a:p>
          <a:p>
            <a:pPr marL="557213" indent="-214313">
              <a:spcBef>
                <a:spcPts val="162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Char char="§"/>
              <a:defRPr/>
            </a:pPr>
            <a:r>
              <a:rPr lang="es-ES" sz="1200" dirty="0">
                <a:latin typeface="Myriad Pro" panose="020B0503030403020204"/>
              </a:rPr>
              <a:t>Ley 1715 – Decreto 2143 </a:t>
            </a:r>
            <a:endParaRPr lang="de-DE" sz="1200" dirty="0">
              <a:latin typeface="Myriad Pro" panose="020B0503030403020204"/>
            </a:endParaRPr>
          </a:p>
          <a:p>
            <a:pPr marL="0" indent="0">
              <a:lnSpc>
                <a:spcPts val="1650"/>
              </a:lnSpc>
              <a:spcBef>
                <a:spcPts val="1620"/>
              </a:spcBef>
              <a:defRPr/>
            </a:pPr>
            <a:endParaRPr lang="es-ES" sz="1013" dirty="0"/>
          </a:p>
          <a:p>
            <a:pPr marL="0" indent="0">
              <a:lnSpc>
                <a:spcPts val="1650"/>
              </a:lnSpc>
              <a:spcBef>
                <a:spcPts val="1620"/>
              </a:spcBef>
              <a:defRPr/>
            </a:pPr>
            <a:endParaRPr lang="es-ES" sz="1013" dirty="0"/>
          </a:p>
          <a:p>
            <a:pPr indent="0">
              <a:lnSpc>
                <a:spcPts val="1650"/>
              </a:lnSpc>
              <a:spcBef>
                <a:spcPts val="1620"/>
              </a:spcBef>
              <a:buClr>
                <a:schemeClr val="accent6">
                  <a:lumMod val="75000"/>
                </a:schemeClr>
              </a:buClr>
              <a:defRPr/>
            </a:pPr>
            <a:endParaRPr lang="de-DE" sz="1013" dirty="0">
              <a:latin typeface="Myriad Pro" panose="020B0503030403020204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13455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622299"/>
            <a:ext cx="4629150" cy="457201"/>
          </a:xfrm>
        </p:spPr>
        <p:txBody>
          <a:bodyPr/>
          <a:lstStyle/>
          <a:p>
            <a:r>
              <a:rPr lang="es-ES" dirty="0"/>
              <a:t>G</a:t>
            </a:r>
            <a:r>
              <a:rPr lang="de-DE" sz="1800" dirty="0"/>
              <a:t>estión de Residuos </a:t>
            </a:r>
            <a:br>
              <a:rPr lang="de-DE" sz="1800" dirty="0"/>
            </a:br>
            <a:r>
              <a:rPr lang="de-DE" sz="1800" dirty="0"/>
              <a:t>Separación en la fuente</a:t>
            </a:r>
            <a:endParaRPr lang="en-US" sz="1800" dirty="0"/>
          </a:p>
        </p:txBody>
      </p:sp>
      <p:pic>
        <p:nvPicPr>
          <p:cNvPr id="4" name="Inhaltsplatzhalter 2">
            <a:extLst>
              <a:ext uri="{FF2B5EF4-FFF2-40B4-BE49-F238E27FC236}">
                <a16:creationId xmlns:a16="http://schemas.microsoft.com/office/drawing/2014/main" id="{BA54F2EC-2B18-4676-B531-64D1A228D3A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34269" y="1079500"/>
            <a:ext cx="4724401" cy="354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8 Rectángulo">
            <a:extLst>
              <a:ext uri="{FF2B5EF4-FFF2-40B4-BE49-F238E27FC236}">
                <a16:creationId xmlns:a16="http://schemas.microsoft.com/office/drawing/2014/main" id="{3A2511CF-43D3-4B78-A327-80051D093803}"/>
              </a:ext>
            </a:extLst>
          </p:cNvPr>
          <p:cNvSpPr/>
          <p:nvPr/>
        </p:nvSpPr>
        <p:spPr>
          <a:xfrm>
            <a:off x="10319" y="4483444"/>
            <a:ext cx="5318757" cy="660056"/>
          </a:xfrm>
          <a:prstGeom prst="rect">
            <a:avLst/>
          </a:prstGeom>
          <a:solidFill>
            <a:srgbClr val="FFC000"/>
          </a:solidFill>
          <a:ln>
            <a:solidFill>
              <a:schemeClr val="accent6">
                <a:lumMod val="75000"/>
              </a:schemeClr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_tradnl" sz="2600" b="1" i="1" u="sng" dirty="0">
                <a:solidFill>
                  <a:schemeClr val="tx1"/>
                </a:solidFill>
                <a:latin typeface="Myriad Pro" panose="020B0503030403020204"/>
              </a:rPr>
              <a:t>Recogida selectiva </a:t>
            </a:r>
            <a:r>
              <a:rPr lang="es-ES_tradnl" sz="2400" b="1" i="1" u="sng" dirty="0">
                <a:solidFill>
                  <a:schemeClr val="tx1"/>
                </a:solidFill>
                <a:latin typeface="Myriad Pro" panose="020B0503030403020204"/>
              </a:rPr>
              <a:t>– Separación en la fuente de orgánicos</a:t>
            </a:r>
            <a:endParaRPr lang="es-ES_tradnl" sz="2400" dirty="0">
              <a:solidFill>
                <a:schemeClr val="tx1"/>
              </a:solidFill>
              <a:latin typeface="Myriad Pro" panose="020B0503030403020204"/>
            </a:endParaRPr>
          </a:p>
        </p:txBody>
      </p:sp>
    </p:spTree>
    <p:extLst>
      <p:ext uri="{BB962C8B-B14F-4D97-AF65-F5344CB8AC3E}">
        <p14:creationId xmlns:p14="http://schemas.microsoft.com/office/powerpoint/2010/main" val="1016988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-392906" y="630235"/>
            <a:ext cx="4629150" cy="457201"/>
          </a:xfrm>
        </p:spPr>
        <p:txBody>
          <a:bodyPr/>
          <a:lstStyle/>
          <a:p>
            <a:r>
              <a:rPr lang="es-ES" sz="1800" dirty="0" err="1"/>
              <a:t>Valorization</a:t>
            </a:r>
            <a:r>
              <a:rPr lang="es-ES" sz="1800" dirty="0"/>
              <a:t> residuos orgánicos en </a:t>
            </a:r>
            <a:r>
              <a:rPr lang="es-ES" sz="1800" dirty="0" err="1"/>
              <a:t>biogas</a:t>
            </a:r>
            <a:endParaRPr lang="en-US" sz="1800" dirty="0"/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AC695D97-D791-4BBE-928E-E0A089F3CE87}"/>
              </a:ext>
            </a:extLst>
          </p:cNvPr>
          <p:cNvSpPr txBox="1">
            <a:spLocks/>
          </p:cNvSpPr>
          <p:nvPr/>
        </p:nvSpPr>
        <p:spPr>
          <a:xfrm>
            <a:off x="1762124" y="1247432"/>
            <a:ext cx="5829300" cy="34290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863"/>
              </a:buClr>
              <a:buFont typeface="Arial" charset="0"/>
              <a:defRPr kern="1200">
                <a:solidFill>
                  <a:srgbClr val="003863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863"/>
              </a:buClr>
              <a:buFont typeface="Arial" charset="0"/>
              <a:buChar char="•"/>
              <a:defRPr sz="2000" kern="1200">
                <a:solidFill>
                  <a:srgbClr val="003863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863"/>
              </a:buClr>
              <a:buFont typeface="Arial" charset="0"/>
              <a:buChar char="•"/>
              <a:defRPr kern="1200">
                <a:solidFill>
                  <a:srgbClr val="003863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863"/>
              </a:buClr>
              <a:buFont typeface="Arial" charset="0"/>
              <a:buChar char="•"/>
              <a:defRPr sz="1600" kern="1200">
                <a:solidFill>
                  <a:srgbClr val="003863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863"/>
              </a:buClr>
              <a:buFont typeface="Arial" charset="0"/>
              <a:buChar char="•"/>
              <a:defRPr sz="1600" kern="1200">
                <a:solidFill>
                  <a:srgbClr val="003863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/>
            <a:endParaRPr lang="de-DE" sz="1013"/>
          </a:p>
          <a:p>
            <a:pPr marL="0" indent="0"/>
            <a:endParaRPr lang="de-DE" sz="1013" dirty="0"/>
          </a:p>
        </p:txBody>
      </p:sp>
      <p:pic>
        <p:nvPicPr>
          <p:cNvPr id="7" name="Picture 11">
            <a:extLst>
              <a:ext uri="{FF2B5EF4-FFF2-40B4-BE49-F238E27FC236}">
                <a16:creationId xmlns:a16="http://schemas.microsoft.com/office/drawing/2014/main" id="{6A7E13FE-4593-4402-8052-1360666D83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3255" y="2227987"/>
            <a:ext cx="2476500" cy="1702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Group 12">
            <a:extLst>
              <a:ext uri="{FF2B5EF4-FFF2-40B4-BE49-F238E27FC236}">
                <a16:creationId xmlns:a16="http://schemas.microsoft.com/office/drawing/2014/main" id="{92E5A916-65E9-4365-9B5E-8B6DF9199820}"/>
              </a:ext>
            </a:extLst>
          </p:cNvPr>
          <p:cNvGrpSpPr>
            <a:grpSpLocks/>
          </p:cNvGrpSpPr>
          <p:nvPr/>
        </p:nvGrpSpPr>
        <p:grpSpPr bwMode="auto">
          <a:xfrm>
            <a:off x="3630215" y="1929966"/>
            <a:ext cx="1751409" cy="1360884"/>
            <a:chOff x="2245" y="1752"/>
            <a:chExt cx="1471" cy="1143"/>
          </a:xfrm>
        </p:grpSpPr>
        <p:grpSp>
          <p:nvGrpSpPr>
            <p:cNvPr id="9" name="Group 13">
              <a:extLst>
                <a:ext uri="{FF2B5EF4-FFF2-40B4-BE49-F238E27FC236}">
                  <a16:creationId xmlns:a16="http://schemas.microsoft.com/office/drawing/2014/main" id="{63CFEECD-7163-4B00-AB7C-C735B40752F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245" y="2478"/>
              <a:ext cx="167" cy="415"/>
              <a:chOff x="2245" y="2478"/>
              <a:chExt cx="167" cy="415"/>
            </a:xfrm>
          </p:grpSpPr>
          <p:sp>
            <p:nvSpPr>
              <p:cNvPr id="30" name="Oval 14">
                <a:extLst>
                  <a:ext uri="{FF2B5EF4-FFF2-40B4-BE49-F238E27FC236}">
                    <a16:creationId xmlns:a16="http://schemas.microsoft.com/office/drawing/2014/main" id="{D1AFF0F8-C669-4194-9271-22A7BFE595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75" y="2680"/>
                <a:ext cx="64" cy="58"/>
              </a:xfrm>
              <a:prstGeom prst="ellipse">
                <a:avLst/>
              </a:prstGeom>
              <a:solidFill>
                <a:schemeClr val="accent2"/>
              </a:solidFill>
              <a:ln w="254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charset="0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chemeClr val="accent1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1"/>
                  </a:buClr>
                  <a:buFont typeface="Calibri" pitchFamily="34" charset="0"/>
                  <a:buChar char="▫"/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fr-FR" altLang="fr-FR" sz="1350"/>
              </a:p>
            </p:txBody>
          </p:sp>
          <p:sp>
            <p:nvSpPr>
              <p:cNvPr id="31" name="Oval 15">
                <a:extLst>
                  <a:ext uri="{FF2B5EF4-FFF2-40B4-BE49-F238E27FC236}">
                    <a16:creationId xmlns:a16="http://schemas.microsoft.com/office/drawing/2014/main" id="{39F38850-FEEB-4D46-8987-F9AE7D6261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32" y="2594"/>
                <a:ext cx="80" cy="74"/>
              </a:xfrm>
              <a:prstGeom prst="ellipse">
                <a:avLst/>
              </a:prstGeom>
              <a:solidFill>
                <a:schemeClr val="accent2"/>
              </a:solidFill>
              <a:ln w="254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charset="0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chemeClr val="accent1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1"/>
                  </a:buClr>
                  <a:buFont typeface="Calibri" pitchFamily="34" charset="0"/>
                  <a:buChar char="▫"/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fr-FR" altLang="fr-FR" sz="1350"/>
              </a:p>
            </p:txBody>
          </p:sp>
          <p:sp>
            <p:nvSpPr>
              <p:cNvPr id="32" name="Oval 16">
                <a:extLst>
                  <a:ext uri="{FF2B5EF4-FFF2-40B4-BE49-F238E27FC236}">
                    <a16:creationId xmlns:a16="http://schemas.microsoft.com/office/drawing/2014/main" id="{00E762F2-0A62-43AA-8402-74EB4C500B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45" y="2478"/>
                <a:ext cx="90" cy="89"/>
              </a:xfrm>
              <a:prstGeom prst="ellipse">
                <a:avLst/>
              </a:prstGeom>
              <a:solidFill>
                <a:schemeClr val="accent2"/>
              </a:solidFill>
              <a:ln w="254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charset="0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chemeClr val="accent1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1"/>
                  </a:buClr>
                  <a:buFont typeface="Calibri" pitchFamily="34" charset="0"/>
                  <a:buChar char="▫"/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fr-FR" altLang="fr-FR" sz="1350"/>
              </a:p>
            </p:txBody>
          </p:sp>
          <p:sp>
            <p:nvSpPr>
              <p:cNvPr id="33" name="Oval 17">
                <a:extLst>
                  <a:ext uri="{FF2B5EF4-FFF2-40B4-BE49-F238E27FC236}">
                    <a16:creationId xmlns:a16="http://schemas.microsoft.com/office/drawing/2014/main" id="{73373C70-5B6E-4D08-BDBF-38456993F5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2337" y="2761"/>
                <a:ext cx="56" cy="52"/>
              </a:xfrm>
              <a:prstGeom prst="ellipse">
                <a:avLst/>
              </a:prstGeom>
              <a:solidFill>
                <a:schemeClr val="accent2"/>
              </a:solidFill>
              <a:ln w="254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charset="0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chemeClr val="accent1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1"/>
                  </a:buClr>
                  <a:buFont typeface="Calibri" pitchFamily="34" charset="0"/>
                  <a:buChar char="▫"/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fr-FR" altLang="fr-FR" sz="1350"/>
              </a:p>
            </p:txBody>
          </p:sp>
          <p:sp>
            <p:nvSpPr>
              <p:cNvPr id="34" name="Oval 18">
                <a:extLst>
                  <a:ext uri="{FF2B5EF4-FFF2-40B4-BE49-F238E27FC236}">
                    <a16:creationId xmlns:a16="http://schemas.microsoft.com/office/drawing/2014/main" id="{5FBF5676-0DED-4277-851D-16AE35CBD2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2311" y="2849"/>
                <a:ext cx="44" cy="44"/>
              </a:xfrm>
              <a:prstGeom prst="ellipse">
                <a:avLst/>
              </a:prstGeom>
              <a:solidFill>
                <a:schemeClr val="accent2"/>
              </a:solidFill>
              <a:ln w="254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charset="0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chemeClr val="accent1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1"/>
                  </a:buClr>
                  <a:buFont typeface="Calibri" pitchFamily="34" charset="0"/>
                  <a:buChar char="▫"/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fr-FR" altLang="fr-FR" sz="1350"/>
              </a:p>
            </p:txBody>
          </p:sp>
        </p:grpSp>
        <p:grpSp>
          <p:nvGrpSpPr>
            <p:cNvPr id="10" name="Group 19">
              <a:extLst>
                <a:ext uri="{FF2B5EF4-FFF2-40B4-BE49-F238E27FC236}">
                  <a16:creationId xmlns:a16="http://schemas.microsoft.com/office/drawing/2014/main" id="{3C13B8C3-B45D-42E7-A5F9-1F86662C59F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659" y="2480"/>
              <a:ext cx="167" cy="415"/>
              <a:chOff x="2245" y="2478"/>
              <a:chExt cx="167" cy="415"/>
            </a:xfrm>
          </p:grpSpPr>
          <p:sp>
            <p:nvSpPr>
              <p:cNvPr id="25" name="Oval 20">
                <a:extLst>
                  <a:ext uri="{FF2B5EF4-FFF2-40B4-BE49-F238E27FC236}">
                    <a16:creationId xmlns:a16="http://schemas.microsoft.com/office/drawing/2014/main" id="{A8A8388C-6C9E-4883-9243-A797D648D7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75" y="2680"/>
                <a:ext cx="64" cy="58"/>
              </a:xfrm>
              <a:prstGeom prst="ellipse">
                <a:avLst/>
              </a:prstGeom>
              <a:solidFill>
                <a:schemeClr val="accent2"/>
              </a:solidFill>
              <a:ln w="254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charset="0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chemeClr val="accent1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1"/>
                  </a:buClr>
                  <a:buFont typeface="Calibri" pitchFamily="34" charset="0"/>
                  <a:buChar char="▫"/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fr-FR" altLang="fr-FR" sz="1350"/>
              </a:p>
            </p:txBody>
          </p:sp>
          <p:sp>
            <p:nvSpPr>
              <p:cNvPr id="26" name="Oval 21">
                <a:extLst>
                  <a:ext uri="{FF2B5EF4-FFF2-40B4-BE49-F238E27FC236}">
                    <a16:creationId xmlns:a16="http://schemas.microsoft.com/office/drawing/2014/main" id="{3D5471BF-7B53-4D41-A424-BA9178558F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32" y="2594"/>
                <a:ext cx="80" cy="74"/>
              </a:xfrm>
              <a:prstGeom prst="ellipse">
                <a:avLst/>
              </a:prstGeom>
              <a:solidFill>
                <a:schemeClr val="accent2"/>
              </a:solidFill>
              <a:ln w="254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charset="0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chemeClr val="accent1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1"/>
                  </a:buClr>
                  <a:buFont typeface="Calibri" pitchFamily="34" charset="0"/>
                  <a:buChar char="▫"/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fr-FR" altLang="fr-FR" sz="1350"/>
              </a:p>
            </p:txBody>
          </p:sp>
          <p:sp>
            <p:nvSpPr>
              <p:cNvPr id="27" name="Oval 22">
                <a:extLst>
                  <a:ext uri="{FF2B5EF4-FFF2-40B4-BE49-F238E27FC236}">
                    <a16:creationId xmlns:a16="http://schemas.microsoft.com/office/drawing/2014/main" id="{22317F10-1C51-4F2B-9B68-A03E57D646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45" y="2478"/>
                <a:ext cx="90" cy="89"/>
              </a:xfrm>
              <a:prstGeom prst="ellipse">
                <a:avLst/>
              </a:prstGeom>
              <a:solidFill>
                <a:schemeClr val="accent2"/>
              </a:solidFill>
              <a:ln w="254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charset="0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chemeClr val="accent1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1"/>
                  </a:buClr>
                  <a:buFont typeface="Calibri" pitchFamily="34" charset="0"/>
                  <a:buChar char="▫"/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fr-FR" altLang="fr-FR" sz="1350"/>
              </a:p>
            </p:txBody>
          </p:sp>
          <p:sp>
            <p:nvSpPr>
              <p:cNvPr id="28" name="Oval 23">
                <a:extLst>
                  <a:ext uri="{FF2B5EF4-FFF2-40B4-BE49-F238E27FC236}">
                    <a16:creationId xmlns:a16="http://schemas.microsoft.com/office/drawing/2014/main" id="{69133BE1-E577-451C-87E8-277B412C74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2337" y="2761"/>
                <a:ext cx="56" cy="52"/>
              </a:xfrm>
              <a:prstGeom prst="ellipse">
                <a:avLst/>
              </a:prstGeom>
              <a:solidFill>
                <a:schemeClr val="accent2"/>
              </a:solidFill>
              <a:ln w="254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charset="0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chemeClr val="accent1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1"/>
                  </a:buClr>
                  <a:buFont typeface="Calibri" pitchFamily="34" charset="0"/>
                  <a:buChar char="▫"/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fr-FR" altLang="fr-FR" sz="1350"/>
              </a:p>
            </p:txBody>
          </p:sp>
          <p:sp>
            <p:nvSpPr>
              <p:cNvPr id="29" name="Oval 24">
                <a:extLst>
                  <a:ext uri="{FF2B5EF4-FFF2-40B4-BE49-F238E27FC236}">
                    <a16:creationId xmlns:a16="http://schemas.microsoft.com/office/drawing/2014/main" id="{DCE0EDC8-536B-4DCF-90B0-A87012E2C7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2311" y="2849"/>
                <a:ext cx="44" cy="44"/>
              </a:xfrm>
              <a:prstGeom prst="ellipse">
                <a:avLst/>
              </a:prstGeom>
              <a:solidFill>
                <a:schemeClr val="accent2"/>
              </a:solidFill>
              <a:ln w="254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charset="0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chemeClr val="accent1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1"/>
                  </a:buClr>
                  <a:buFont typeface="Calibri" pitchFamily="34" charset="0"/>
                  <a:buChar char="▫"/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fr-FR" altLang="fr-FR" sz="1350"/>
              </a:p>
            </p:txBody>
          </p:sp>
        </p:grpSp>
        <p:grpSp>
          <p:nvGrpSpPr>
            <p:cNvPr id="11" name="Group 25">
              <a:extLst>
                <a:ext uri="{FF2B5EF4-FFF2-40B4-BE49-F238E27FC236}">
                  <a16:creationId xmlns:a16="http://schemas.microsoft.com/office/drawing/2014/main" id="{88C766A3-CBED-4A86-86D2-CFC444CBCF1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089" y="2470"/>
              <a:ext cx="167" cy="415"/>
              <a:chOff x="2245" y="2478"/>
              <a:chExt cx="167" cy="415"/>
            </a:xfrm>
          </p:grpSpPr>
          <p:sp>
            <p:nvSpPr>
              <p:cNvPr id="20" name="Oval 26">
                <a:extLst>
                  <a:ext uri="{FF2B5EF4-FFF2-40B4-BE49-F238E27FC236}">
                    <a16:creationId xmlns:a16="http://schemas.microsoft.com/office/drawing/2014/main" id="{59BA4564-1FFC-4448-A2F1-D8D9BCB961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75" y="2680"/>
                <a:ext cx="64" cy="58"/>
              </a:xfrm>
              <a:prstGeom prst="ellipse">
                <a:avLst/>
              </a:prstGeom>
              <a:solidFill>
                <a:schemeClr val="accent2"/>
              </a:solidFill>
              <a:ln w="254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charset="0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chemeClr val="accent1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1"/>
                  </a:buClr>
                  <a:buFont typeface="Calibri" pitchFamily="34" charset="0"/>
                  <a:buChar char="▫"/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fr-FR" altLang="fr-FR" sz="1350"/>
              </a:p>
            </p:txBody>
          </p:sp>
          <p:sp>
            <p:nvSpPr>
              <p:cNvPr id="21" name="Oval 27">
                <a:extLst>
                  <a:ext uri="{FF2B5EF4-FFF2-40B4-BE49-F238E27FC236}">
                    <a16:creationId xmlns:a16="http://schemas.microsoft.com/office/drawing/2014/main" id="{4EE7E010-271E-41AC-835C-0C7B74EE23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32" y="2594"/>
                <a:ext cx="80" cy="74"/>
              </a:xfrm>
              <a:prstGeom prst="ellipse">
                <a:avLst/>
              </a:prstGeom>
              <a:solidFill>
                <a:schemeClr val="accent2"/>
              </a:solidFill>
              <a:ln w="254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charset="0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chemeClr val="accent1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1"/>
                  </a:buClr>
                  <a:buFont typeface="Calibri" pitchFamily="34" charset="0"/>
                  <a:buChar char="▫"/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fr-FR" altLang="fr-FR" sz="1350"/>
              </a:p>
            </p:txBody>
          </p:sp>
          <p:sp>
            <p:nvSpPr>
              <p:cNvPr id="22" name="Oval 28">
                <a:extLst>
                  <a:ext uri="{FF2B5EF4-FFF2-40B4-BE49-F238E27FC236}">
                    <a16:creationId xmlns:a16="http://schemas.microsoft.com/office/drawing/2014/main" id="{C8AC78DC-9552-4A05-8DEE-F8F2B843CF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45" y="2478"/>
                <a:ext cx="90" cy="89"/>
              </a:xfrm>
              <a:prstGeom prst="ellipse">
                <a:avLst/>
              </a:prstGeom>
              <a:solidFill>
                <a:schemeClr val="accent2"/>
              </a:solidFill>
              <a:ln w="254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charset="0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chemeClr val="accent1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1"/>
                  </a:buClr>
                  <a:buFont typeface="Calibri" pitchFamily="34" charset="0"/>
                  <a:buChar char="▫"/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fr-FR" altLang="fr-FR" sz="1350"/>
              </a:p>
            </p:txBody>
          </p:sp>
          <p:sp>
            <p:nvSpPr>
              <p:cNvPr id="23" name="Oval 29">
                <a:extLst>
                  <a:ext uri="{FF2B5EF4-FFF2-40B4-BE49-F238E27FC236}">
                    <a16:creationId xmlns:a16="http://schemas.microsoft.com/office/drawing/2014/main" id="{5E6FEB68-7B32-4E08-A4C5-BC96D3241B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2337" y="2761"/>
                <a:ext cx="56" cy="52"/>
              </a:xfrm>
              <a:prstGeom prst="ellipse">
                <a:avLst/>
              </a:prstGeom>
              <a:solidFill>
                <a:schemeClr val="accent2"/>
              </a:solidFill>
              <a:ln w="254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charset="0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chemeClr val="accent1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1"/>
                  </a:buClr>
                  <a:buFont typeface="Calibri" pitchFamily="34" charset="0"/>
                  <a:buChar char="▫"/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fr-FR" altLang="fr-FR" sz="1350"/>
              </a:p>
            </p:txBody>
          </p:sp>
          <p:sp>
            <p:nvSpPr>
              <p:cNvPr id="24" name="Oval 30">
                <a:extLst>
                  <a:ext uri="{FF2B5EF4-FFF2-40B4-BE49-F238E27FC236}">
                    <a16:creationId xmlns:a16="http://schemas.microsoft.com/office/drawing/2014/main" id="{BA2F78F3-472E-42C8-B6C0-BDA207C01A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2311" y="2849"/>
                <a:ext cx="44" cy="44"/>
              </a:xfrm>
              <a:prstGeom prst="ellipse">
                <a:avLst/>
              </a:prstGeom>
              <a:solidFill>
                <a:schemeClr val="accent2"/>
              </a:solidFill>
              <a:ln w="254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charset="0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chemeClr val="accent1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1"/>
                  </a:buClr>
                  <a:buFont typeface="Calibri" pitchFamily="34" charset="0"/>
                  <a:buChar char="▫"/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fr-FR" altLang="fr-FR" sz="1350"/>
              </a:p>
            </p:txBody>
          </p:sp>
        </p:grpSp>
        <p:grpSp>
          <p:nvGrpSpPr>
            <p:cNvPr id="12" name="Group 31">
              <a:extLst>
                <a:ext uri="{FF2B5EF4-FFF2-40B4-BE49-F238E27FC236}">
                  <a16:creationId xmlns:a16="http://schemas.microsoft.com/office/drawing/2014/main" id="{39A04838-7A11-41FA-8403-50EEC1B3743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549" y="2460"/>
              <a:ext cx="167" cy="415"/>
              <a:chOff x="2245" y="2478"/>
              <a:chExt cx="167" cy="415"/>
            </a:xfrm>
          </p:grpSpPr>
          <p:sp>
            <p:nvSpPr>
              <p:cNvPr id="15" name="Oval 32">
                <a:extLst>
                  <a:ext uri="{FF2B5EF4-FFF2-40B4-BE49-F238E27FC236}">
                    <a16:creationId xmlns:a16="http://schemas.microsoft.com/office/drawing/2014/main" id="{E2BD817B-5A20-4B32-A0E2-CF46703A39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75" y="2680"/>
                <a:ext cx="64" cy="58"/>
              </a:xfrm>
              <a:prstGeom prst="ellipse">
                <a:avLst/>
              </a:prstGeom>
              <a:solidFill>
                <a:schemeClr val="accent2"/>
              </a:solidFill>
              <a:ln w="254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charset="0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chemeClr val="accent1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1"/>
                  </a:buClr>
                  <a:buFont typeface="Calibri" pitchFamily="34" charset="0"/>
                  <a:buChar char="▫"/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fr-FR" altLang="fr-FR" sz="1350"/>
              </a:p>
            </p:txBody>
          </p:sp>
          <p:sp>
            <p:nvSpPr>
              <p:cNvPr id="16" name="Oval 33">
                <a:extLst>
                  <a:ext uri="{FF2B5EF4-FFF2-40B4-BE49-F238E27FC236}">
                    <a16:creationId xmlns:a16="http://schemas.microsoft.com/office/drawing/2014/main" id="{E5303B55-633C-4AB8-AEB3-2A7B169978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32" y="2594"/>
                <a:ext cx="80" cy="74"/>
              </a:xfrm>
              <a:prstGeom prst="ellipse">
                <a:avLst/>
              </a:prstGeom>
              <a:solidFill>
                <a:schemeClr val="accent2"/>
              </a:solidFill>
              <a:ln w="254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charset="0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chemeClr val="accent1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1"/>
                  </a:buClr>
                  <a:buFont typeface="Calibri" pitchFamily="34" charset="0"/>
                  <a:buChar char="▫"/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fr-FR" altLang="fr-FR" sz="1350"/>
              </a:p>
            </p:txBody>
          </p:sp>
          <p:sp>
            <p:nvSpPr>
              <p:cNvPr id="17" name="Oval 34">
                <a:extLst>
                  <a:ext uri="{FF2B5EF4-FFF2-40B4-BE49-F238E27FC236}">
                    <a16:creationId xmlns:a16="http://schemas.microsoft.com/office/drawing/2014/main" id="{0E3FF995-4A16-4737-AEA9-A39C9FA115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45" y="2478"/>
                <a:ext cx="90" cy="89"/>
              </a:xfrm>
              <a:prstGeom prst="ellipse">
                <a:avLst/>
              </a:prstGeom>
              <a:solidFill>
                <a:schemeClr val="accent2"/>
              </a:solidFill>
              <a:ln w="254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charset="0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chemeClr val="accent1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1"/>
                  </a:buClr>
                  <a:buFont typeface="Calibri" pitchFamily="34" charset="0"/>
                  <a:buChar char="▫"/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fr-FR" altLang="fr-FR" sz="1350"/>
              </a:p>
            </p:txBody>
          </p:sp>
          <p:sp>
            <p:nvSpPr>
              <p:cNvPr id="18" name="Oval 35">
                <a:extLst>
                  <a:ext uri="{FF2B5EF4-FFF2-40B4-BE49-F238E27FC236}">
                    <a16:creationId xmlns:a16="http://schemas.microsoft.com/office/drawing/2014/main" id="{94299CCB-A011-427C-A137-B27B024FAA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2337" y="2761"/>
                <a:ext cx="56" cy="52"/>
              </a:xfrm>
              <a:prstGeom prst="ellipse">
                <a:avLst/>
              </a:prstGeom>
              <a:solidFill>
                <a:schemeClr val="accent2"/>
              </a:solidFill>
              <a:ln w="254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charset="0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chemeClr val="accent1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1"/>
                  </a:buClr>
                  <a:buFont typeface="Calibri" pitchFamily="34" charset="0"/>
                  <a:buChar char="▫"/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fr-FR" altLang="fr-FR" sz="1350"/>
              </a:p>
            </p:txBody>
          </p:sp>
          <p:sp>
            <p:nvSpPr>
              <p:cNvPr id="19" name="Oval 36">
                <a:extLst>
                  <a:ext uri="{FF2B5EF4-FFF2-40B4-BE49-F238E27FC236}">
                    <a16:creationId xmlns:a16="http://schemas.microsoft.com/office/drawing/2014/main" id="{187982F4-32F2-4A95-ADB0-357FEBA07B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2311" y="2849"/>
                <a:ext cx="44" cy="44"/>
              </a:xfrm>
              <a:prstGeom prst="ellipse">
                <a:avLst/>
              </a:prstGeom>
              <a:solidFill>
                <a:schemeClr val="accent2"/>
              </a:solidFill>
              <a:ln w="254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charset="0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chemeClr val="accent1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1"/>
                  </a:buClr>
                  <a:buFont typeface="Calibri" pitchFamily="34" charset="0"/>
                  <a:buChar char="▫"/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fr-FR" altLang="fr-FR" sz="1350"/>
              </a:p>
            </p:txBody>
          </p:sp>
        </p:grpSp>
        <p:sp>
          <p:nvSpPr>
            <p:cNvPr id="13" name="AutoShape 37">
              <a:extLst>
                <a:ext uri="{FF2B5EF4-FFF2-40B4-BE49-F238E27FC236}">
                  <a16:creationId xmlns:a16="http://schemas.microsoft.com/office/drawing/2014/main" id="{9BF5046B-0630-4C01-9E9B-74E448B1A8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35" y="2024"/>
              <a:ext cx="181" cy="317"/>
            </a:xfrm>
            <a:prstGeom prst="upArrow">
              <a:avLst>
                <a:gd name="adj1" fmla="val 50000"/>
                <a:gd name="adj2" fmla="val 43785"/>
              </a:avLst>
            </a:prstGeom>
            <a:solidFill>
              <a:schemeClr val="accent2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defRPr sz="24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1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1"/>
                </a:buClr>
                <a:buFont typeface="Calibri" pitchFamily="34" charset="0"/>
                <a:buChar char="▫"/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350"/>
            </a:p>
          </p:txBody>
        </p:sp>
        <p:sp>
          <p:nvSpPr>
            <p:cNvPr id="14" name="Text Box 38">
              <a:extLst>
                <a:ext uri="{FF2B5EF4-FFF2-40B4-BE49-F238E27FC236}">
                  <a16:creationId xmlns:a16="http://schemas.microsoft.com/office/drawing/2014/main" id="{94F7E879-9DE2-4935-BAD5-455233483A7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62" y="1752"/>
              <a:ext cx="726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defRPr sz="24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1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1"/>
                </a:buClr>
                <a:buFont typeface="Calibri" pitchFamily="34" charset="0"/>
                <a:buChar char="▫"/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fr-FR" altLang="fr-FR" sz="1350" b="1" dirty="0" err="1">
                  <a:solidFill>
                    <a:schemeClr val="accent2"/>
                  </a:solidFill>
                </a:rPr>
                <a:t>Biogas</a:t>
              </a:r>
              <a:endParaRPr lang="fr-FR" altLang="fr-FR" sz="1350" b="1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35" name="Group 39">
            <a:extLst>
              <a:ext uri="{FF2B5EF4-FFF2-40B4-BE49-F238E27FC236}">
                <a16:creationId xmlns:a16="http://schemas.microsoft.com/office/drawing/2014/main" id="{6CFFC1F5-3F90-4DEA-B342-7342316E4D21}"/>
              </a:ext>
            </a:extLst>
          </p:cNvPr>
          <p:cNvGrpSpPr>
            <a:grpSpLocks/>
          </p:cNvGrpSpPr>
          <p:nvPr/>
        </p:nvGrpSpPr>
        <p:grpSpPr bwMode="auto">
          <a:xfrm>
            <a:off x="1258490" y="1993071"/>
            <a:ext cx="6447234" cy="923925"/>
            <a:chOff x="208" y="1941"/>
            <a:chExt cx="5415" cy="776"/>
          </a:xfrm>
        </p:grpSpPr>
        <p:sp>
          <p:nvSpPr>
            <p:cNvPr id="36" name="AutoShape 40">
              <a:extLst>
                <a:ext uri="{FF2B5EF4-FFF2-40B4-BE49-F238E27FC236}">
                  <a16:creationId xmlns:a16="http://schemas.microsoft.com/office/drawing/2014/main" id="{74BE9EA6-2254-4A61-83D8-F70557BB77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5" y="2251"/>
              <a:ext cx="710" cy="136"/>
            </a:xfrm>
            <a:prstGeom prst="rightArrow">
              <a:avLst>
                <a:gd name="adj1" fmla="val 50000"/>
                <a:gd name="adj2" fmla="val 166728"/>
              </a:avLst>
            </a:prstGeom>
            <a:solidFill>
              <a:schemeClr val="bg2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fr-FR" sz="1013"/>
            </a:p>
          </p:txBody>
        </p:sp>
        <p:sp>
          <p:nvSpPr>
            <p:cNvPr id="37" name="AutoShape 41">
              <a:extLst>
                <a:ext uri="{FF2B5EF4-FFF2-40B4-BE49-F238E27FC236}">
                  <a16:creationId xmlns:a16="http://schemas.microsoft.com/office/drawing/2014/main" id="{7CE2C617-D240-407B-B359-80B9AC294F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97" y="2251"/>
              <a:ext cx="692" cy="136"/>
            </a:xfrm>
            <a:prstGeom prst="rightArrow">
              <a:avLst>
                <a:gd name="adj1" fmla="val 50000"/>
                <a:gd name="adj2" fmla="val 166728"/>
              </a:avLst>
            </a:prstGeom>
            <a:solidFill>
              <a:schemeClr val="bg2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fr-FR" sz="1013"/>
            </a:p>
          </p:txBody>
        </p:sp>
        <p:sp>
          <p:nvSpPr>
            <p:cNvPr id="38" name="Text Box 42">
              <a:extLst>
                <a:ext uri="{FF2B5EF4-FFF2-40B4-BE49-F238E27FC236}">
                  <a16:creationId xmlns:a16="http://schemas.microsoft.com/office/drawing/2014/main" id="{2B1A63B8-D621-4C09-BF1F-DBC4562582A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8" y="1941"/>
              <a:ext cx="1480" cy="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defRPr sz="24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1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1"/>
                </a:buClr>
                <a:buFont typeface="Calibri" pitchFamily="34" charset="0"/>
                <a:buChar char="▫"/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de-DE" altLang="fr-FR" sz="1800" b="1" i="1">
                  <a:ln w="1905"/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Myriad Pro" panose="020B0503030403020204" pitchFamily="34" charset="0"/>
                </a:rPr>
                <a:t>Biomasa </a:t>
              </a:r>
              <a:r>
                <a:rPr lang="de-DE" altLang="fr-FR" sz="1800" b="1" i="1" dirty="0">
                  <a:ln w="1905"/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Myriad Pro" panose="020B0503030403020204" pitchFamily="34" charset="0"/>
                </a:rPr>
                <a:t>-  </a:t>
              </a:r>
              <a:r>
                <a:rPr lang="de-DE" altLang="fr-FR" sz="1800" b="1" i="1" dirty="0" err="1">
                  <a:ln w="1905"/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Myriad Pro" panose="020B0503030403020204" pitchFamily="34" charset="0"/>
                </a:rPr>
                <a:t>Residuo</a:t>
              </a:r>
              <a:r>
                <a:rPr lang="de-DE" altLang="fr-FR" sz="1800" b="1" i="1" dirty="0">
                  <a:ln w="1905"/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Myriad Pro" panose="020B0503030403020204" pitchFamily="34" charset="0"/>
                </a:rPr>
                <a:t> </a:t>
              </a:r>
              <a:r>
                <a:rPr lang="de-DE" altLang="fr-FR" sz="1800" b="1" i="1" dirty="0" err="1">
                  <a:ln w="1905"/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Myriad Pro" panose="020B0503030403020204" pitchFamily="34" charset="0"/>
                </a:rPr>
                <a:t>Orgánico</a:t>
              </a:r>
              <a:endParaRPr lang="fr-FR" altLang="fr-FR" sz="1800" b="1" i="1" dirty="0">
                <a:ln w="1905"/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yriad Pro" panose="020B0503030403020204" pitchFamily="34" charset="0"/>
              </a:endParaRPr>
            </a:p>
          </p:txBody>
        </p:sp>
        <p:sp>
          <p:nvSpPr>
            <p:cNvPr id="39" name="Text Box 43">
              <a:extLst>
                <a:ext uri="{FF2B5EF4-FFF2-40B4-BE49-F238E27FC236}">
                  <a16:creationId xmlns:a16="http://schemas.microsoft.com/office/drawing/2014/main" id="{3194760E-D13A-4A0C-BB63-A30CBA9EF5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25" y="2065"/>
              <a:ext cx="1198" cy="5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defRPr sz="24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1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1"/>
                </a:buClr>
                <a:buFont typeface="Calibri" pitchFamily="34" charset="0"/>
                <a:buChar char="▫"/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fr-FR" altLang="fr-FR" sz="1800" b="1" i="1" dirty="0" err="1">
                  <a:ln w="1905"/>
                  <a:solidFill>
                    <a:schemeClr val="accent3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Myriad Pro" panose="020B0503030403020204" pitchFamily="34" charset="0"/>
                </a:rPr>
                <a:t>Obtención</a:t>
              </a:r>
              <a:r>
                <a:rPr lang="fr-FR" altLang="fr-FR" sz="1800" b="1" i="1" dirty="0">
                  <a:ln w="1905"/>
                  <a:solidFill>
                    <a:schemeClr val="accent3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Myriad Pro" panose="020B0503030403020204" pitchFamily="34" charset="0"/>
                </a:rPr>
                <a:t> de </a:t>
              </a:r>
              <a:r>
                <a:rPr lang="fr-FR" altLang="fr-FR" sz="1800" b="1" i="1" dirty="0" err="1">
                  <a:ln w="1905"/>
                  <a:solidFill>
                    <a:schemeClr val="accent3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Myriad Pro" panose="020B0503030403020204" pitchFamily="34" charset="0"/>
                </a:rPr>
                <a:t>Biogás</a:t>
              </a:r>
              <a:endParaRPr lang="fr-FR" altLang="fr-FR" sz="1800" b="1" i="1" dirty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yriad Pro" panose="020B0503030403020204" pitchFamily="34" charset="0"/>
              </a:endParaRPr>
            </a:p>
          </p:txBody>
        </p:sp>
      </p:grpSp>
      <p:sp>
        <p:nvSpPr>
          <p:cNvPr id="40" name="Freeform 45">
            <a:extLst>
              <a:ext uri="{FF2B5EF4-FFF2-40B4-BE49-F238E27FC236}">
                <a16:creationId xmlns:a16="http://schemas.microsoft.com/office/drawing/2014/main" id="{BCF64EBE-E334-48B7-8632-E79AF77AD162}"/>
              </a:ext>
            </a:extLst>
          </p:cNvPr>
          <p:cNvSpPr>
            <a:spLocks/>
          </p:cNvSpPr>
          <p:nvPr/>
        </p:nvSpPr>
        <p:spPr bwMode="auto">
          <a:xfrm>
            <a:off x="3270647" y="1762087"/>
            <a:ext cx="2321719" cy="504825"/>
          </a:xfrm>
          <a:custGeom>
            <a:avLst/>
            <a:gdLst>
              <a:gd name="T0" fmla="*/ 0 w 1950"/>
              <a:gd name="T1" fmla="*/ 2147483647 h 424"/>
              <a:gd name="T2" fmla="*/ 2147483647 w 1950"/>
              <a:gd name="T3" fmla="*/ 2147483647 h 424"/>
              <a:gd name="T4" fmla="*/ 2147483647 w 1950"/>
              <a:gd name="T5" fmla="*/ 2147483647 h 424"/>
              <a:gd name="T6" fmla="*/ 2147483647 w 1950"/>
              <a:gd name="T7" fmla="*/ 2147483647 h 424"/>
              <a:gd name="T8" fmla="*/ 0 60000 65536"/>
              <a:gd name="T9" fmla="*/ 0 60000 65536"/>
              <a:gd name="T10" fmla="*/ 0 60000 65536"/>
              <a:gd name="T11" fmla="*/ 0 60000 65536"/>
              <a:gd name="T12" fmla="*/ 0 w 1950"/>
              <a:gd name="T13" fmla="*/ 0 h 424"/>
              <a:gd name="T14" fmla="*/ 1950 w 1950"/>
              <a:gd name="T15" fmla="*/ 424 h 42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50" h="424">
                <a:moveTo>
                  <a:pt x="0" y="424"/>
                </a:moveTo>
                <a:cubicBezTo>
                  <a:pt x="238" y="273"/>
                  <a:pt x="476" y="122"/>
                  <a:pt x="680" y="61"/>
                </a:cubicBezTo>
                <a:cubicBezTo>
                  <a:pt x="884" y="0"/>
                  <a:pt x="1013" y="0"/>
                  <a:pt x="1225" y="61"/>
                </a:cubicBezTo>
                <a:cubicBezTo>
                  <a:pt x="1437" y="122"/>
                  <a:pt x="1693" y="273"/>
                  <a:pt x="1950" y="424"/>
                </a:cubicBezTo>
              </a:path>
            </a:pathLst>
          </a:custGeom>
          <a:noFill/>
          <a:ln w="412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de-DE" sz="1013"/>
          </a:p>
        </p:txBody>
      </p:sp>
      <p:grpSp>
        <p:nvGrpSpPr>
          <p:cNvPr id="41" name="Group 50">
            <a:extLst>
              <a:ext uri="{FF2B5EF4-FFF2-40B4-BE49-F238E27FC236}">
                <a16:creationId xmlns:a16="http://schemas.microsoft.com/office/drawing/2014/main" id="{CE272BC3-E459-41E1-9A68-D19A30463178}"/>
              </a:ext>
            </a:extLst>
          </p:cNvPr>
          <p:cNvGrpSpPr>
            <a:grpSpLocks/>
          </p:cNvGrpSpPr>
          <p:nvPr/>
        </p:nvGrpSpPr>
        <p:grpSpPr bwMode="auto">
          <a:xfrm>
            <a:off x="1488875" y="2886323"/>
            <a:ext cx="4151710" cy="1033462"/>
            <a:chOff x="412" y="2614"/>
            <a:chExt cx="3487" cy="868"/>
          </a:xfrm>
        </p:grpSpPr>
        <p:sp>
          <p:nvSpPr>
            <p:cNvPr id="42" name="Text Box 51">
              <a:extLst>
                <a:ext uri="{FF2B5EF4-FFF2-40B4-BE49-F238E27FC236}">
                  <a16:creationId xmlns:a16="http://schemas.microsoft.com/office/drawing/2014/main" id="{FE340C1D-CACF-4AB6-A774-BFB98166335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2" y="3211"/>
              <a:ext cx="1134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defRPr sz="24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1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1"/>
                </a:buClr>
                <a:buFont typeface="Calibri" pitchFamily="34" charset="0"/>
                <a:buChar char="▫"/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fr-FR" altLang="fr-FR" sz="1500" b="1" dirty="0" err="1">
                  <a:solidFill>
                    <a:srgbClr val="FF3300"/>
                  </a:solidFill>
                </a:rPr>
                <a:t>Calefacción</a:t>
              </a:r>
              <a:endParaRPr lang="fr-FR" altLang="fr-FR" sz="1500" b="1" dirty="0">
                <a:solidFill>
                  <a:srgbClr val="FF3300"/>
                </a:solidFill>
              </a:endParaRPr>
            </a:p>
          </p:txBody>
        </p:sp>
        <p:sp>
          <p:nvSpPr>
            <p:cNvPr id="43" name="Line 52">
              <a:extLst>
                <a:ext uri="{FF2B5EF4-FFF2-40B4-BE49-F238E27FC236}">
                  <a16:creationId xmlns:a16="http://schemas.microsoft.com/office/drawing/2014/main" id="{DBD1679A-F883-410A-B3BD-AD6303171A2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62" y="2618"/>
              <a:ext cx="0" cy="862"/>
            </a:xfrm>
            <a:prstGeom prst="line">
              <a:avLst/>
            </a:prstGeom>
            <a:noFill/>
            <a:ln w="114300">
              <a:solidFill>
                <a:srgbClr val="FF66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 sz="1013"/>
            </a:p>
          </p:txBody>
        </p:sp>
        <p:sp>
          <p:nvSpPr>
            <p:cNvPr id="44" name="Line 53">
              <a:extLst>
                <a:ext uri="{FF2B5EF4-FFF2-40B4-BE49-F238E27FC236}">
                  <a16:creationId xmlns:a16="http://schemas.microsoft.com/office/drawing/2014/main" id="{0C92CDD0-24AA-4130-8E86-DACFC347450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82" y="3475"/>
              <a:ext cx="1996" cy="0"/>
            </a:xfrm>
            <a:prstGeom prst="line">
              <a:avLst/>
            </a:prstGeom>
            <a:noFill/>
            <a:ln w="107950">
              <a:solidFill>
                <a:srgbClr val="FF66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 sz="1013"/>
            </a:p>
          </p:txBody>
        </p:sp>
        <p:sp>
          <p:nvSpPr>
            <p:cNvPr id="45" name="Line 54">
              <a:extLst>
                <a:ext uri="{FF2B5EF4-FFF2-40B4-BE49-F238E27FC236}">
                  <a16:creationId xmlns:a16="http://schemas.microsoft.com/office/drawing/2014/main" id="{24BEFC5C-672C-4A00-8657-6805AAA5FEE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899" y="2614"/>
              <a:ext cx="0" cy="861"/>
            </a:xfrm>
            <a:prstGeom prst="line">
              <a:avLst/>
            </a:prstGeom>
            <a:noFill/>
            <a:ln w="107950">
              <a:solidFill>
                <a:srgbClr val="FF66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 sz="1013"/>
            </a:p>
          </p:txBody>
        </p:sp>
        <p:sp>
          <p:nvSpPr>
            <p:cNvPr id="46" name="Freeform 55">
              <a:extLst>
                <a:ext uri="{FF2B5EF4-FFF2-40B4-BE49-F238E27FC236}">
                  <a16:creationId xmlns:a16="http://schemas.microsoft.com/office/drawing/2014/main" id="{11D1B9B0-5C15-44BB-9C76-D51FBC41EC96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" y="3113"/>
              <a:ext cx="998" cy="90"/>
            </a:xfrm>
            <a:custGeom>
              <a:avLst/>
              <a:gdLst>
                <a:gd name="T0" fmla="*/ 0 w 998"/>
                <a:gd name="T1" fmla="*/ 90 h 90"/>
                <a:gd name="T2" fmla="*/ 181 w 998"/>
                <a:gd name="T3" fmla="*/ 0 h 90"/>
                <a:gd name="T4" fmla="*/ 317 w 998"/>
                <a:gd name="T5" fmla="*/ 90 h 90"/>
                <a:gd name="T6" fmla="*/ 544 w 998"/>
                <a:gd name="T7" fmla="*/ 0 h 90"/>
                <a:gd name="T8" fmla="*/ 726 w 998"/>
                <a:gd name="T9" fmla="*/ 90 h 90"/>
                <a:gd name="T10" fmla="*/ 998 w 998"/>
                <a:gd name="T11" fmla="*/ 0 h 9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98"/>
                <a:gd name="T19" fmla="*/ 0 h 90"/>
                <a:gd name="T20" fmla="*/ 998 w 998"/>
                <a:gd name="T21" fmla="*/ 90 h 9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98" h="90">
                  <a:moveTo>
                    <a:pt x="0" y="90"/>
                  </a:moveTo>
                  <a:cubicBezTo>
                    <a:pt x="64" y="45"/>
                    <a:pt x="128" y="0"/>
                    <a:pt x="181" y="0"/>
                  </a:cubicBezTo>
                  <a:cubicBezTo>
                    <a:pt x="234" y="0"/>
                    <a:pt x="257" y="90"/>
                    <a:pt x="317" y="90"/>
                  </a:cubicBezTo>
                  <a:cubicBezTo>
                    <a:pt x="377" y="90"/>
                    <a:pt x="476" y="0"/>
                    <a:pt x="544" y="0"/>
                  </a:cubicBezTo>
                  <a:cubicBezTo>
                    <a:pt x="612" y="0"/>
                    <a:pt x="650" y="90"/>
                    <a:pt x="726" y="90"/>
                  </a:cubicBezTo>
                  <a:cubicBezTo>
                    <a:pt x="802" y="90"/>
                    <a:pt x="900" y="45"/>
                    <a:pt x="998" y="0"/>
                  </a:cubicBezTo>
                </a:path>
              </a:pathLst>
            </a:custGeom>
            <a:noFill/>
            <a:ln w="7620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 sz="1013">
                <a:solidFill>
                  <a:srgbClr val="FF0000"/>
                </a:solidFill>
              </a:endParaRPr>
            </a:p>
          </p:txBody>
        </p:sp>
      </p:grpSp>
      <p:pic>
        <p:nvPicPr>
          <p:cNvPr id="47" name="Picture 69">
            <a:extLst>
              <a:ext uri="{FF2B5EF4-FFF2-40B4-BE49-F238E27FC236}">
                <a16:creationId xmlns:a16="http://schemas.microsoft.com/office/drawing/2014/main" id="{73705BEE-1975-4F46-8178-3E64C8A6D45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/>
          </a:blip>
          <a:srcRect t="46897"/>
          <a:stretch/>
        </p:blipFill>
        <p:spPr bwMode="auto">
          <a:xfrm>
            <a:off x="3344967" y="3380627"/>
            <a:ext cx="2262188" cy="432911"/>
          </a:xfrm>
          <a:prstGeom prst="rect">
            <a:avLst/>
          </a:prstGeom>
          <a:noFill/>
          <a:ln>
            <a:noFill/>
          </a:ln>
          <a:effectLst>
            <a:glow rad="12700">
              <a:srgbClr val="996600">
                <a:alpha val="53000"/>
              </a:srgbClr>
            </a:glow>
            <a:softEdge rad="12700"/>
          </a:effectLst>
          <a:extLst/>
        </p:spPr>
      </p:pic>
      <p:sp>
        <p:nvSpPr>
          <p:cNvPr id="48" name="Textfeld 45">
            <a:extLst>
              <a:ext uri="{FF2B5EF4-FFF2-40B4-BE49-F238E27FC236}">
                <a16:creationId xmlns:a16="http://schemas.microsoft.com/office/drawing/2014/main" id="{344A02C6-90AB-4530-8260-D8758A7ACA7A}"/>
              </a:ext>
            </a:extLst>
          </p:cNvPr>
          <p:cNvSpPr txBox="1"/>
          <p:nvPr/>
        </p:nvSpPr>
        <p:spPr>
          <a:xfrm>
            <a:off x="1292842" y="1214195"/>
            <a:ext cx="540955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500" b="1" i="1" dirty="0" err="1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yriad Pro" panose="020B0503030403020204" pitchFamily="34" charset="0"/>
                <a:cs typeface="Arial" pitchFamily="34" charset="0"/>
              </a:rPr>
              <a:t>Biodigestión</a:t>
            </a:r>
            <a:r>
              <a:rPr lang="de-DE" sz="1500" dirty="0">
                <a:latin typeface="Myriad Pro" panose="020B0503030403020204" pitchFamily="34" charset="0"/>
              </a:rPr>
              <a:t> </a:t>
            </a:r>
            <a:r>
              <a:rPr lang="de-DE" sz="1275" dirty="0">
                <a:latin typeface="Myriad Pro" panose="020B0503030403020204" pitchFamily="34" charset="0"/>
              </a:rPr>
              <a:t>= </a:t>
            </a:r>
            <a:r>
              <a:rPr lang="de-DE" sz="1275" dirty="0" err="1">
                <a:latin typeface="Myriad Pro" panose="020B0503030403020204" pitchFamily="34" charset="0"/>
              </a:rPr>
              <a:t>proceso</a:t>
            </a:r>
            <a:r>
              <a:rPr lang="de-DE" sz="1275" dirty="0">
                <a:latin typeface="Myriad Pro" panose="020B0503030403020204" pitchFamily="34" charset="0"/>
              </a:rPr>
              <a:t> </a:t>
            </a:r>
            <a:r>
              <a:rPr lang="de-DE" sz="1275" dirty="0" err="1">
                <a:latin typeface="Myriad Pro" panose="020B0503030403020204" pitchFamily="34" charset="0"/>
              </a:rPr>
              <a:t>por</a:t>
            </a:r>
            <a:r>
              <a:rPr lang="de-DE" sz="1275" dirty="0">
                <a:latin typeface="Myriad Pro" panose="020B0503030403020204" pitchFamily="34" charset="0"/>
              </a:rPr>
              <a:t> </a:t>
            </a:r>
            <a:r>
              <a:rPr lang="de-DE" sz="1275" dirty="0" err="1">
                <a:latin typeface="Myriad Pro" panose="020B0503030403020204" pitchFamily="34" charset="0"/>
              </a:rPr>
              <a:t>el</a:t>
            </a:r>
            <a:r>
              <a:rPr lang="de-DE" sz="1275" dirty="0">
                <a:latin typeface="Myriad Pro" panose="020B0503030403020204" pitchFamily="34" charset="0"/>
              </a:rPr>
              <a:t> </a:t>
            </a:r>
            <a:r>
              <a:rPr lang="de-DE" sz="1275" dirty="0" err="1">
                <a:latin typeface="Myriad Pro" panose="020B0503030403020204" pitchFamily="34" charset="0"/>
              </a:rPr>
              <a:t>cual</a:t>
            </a:r>
            <a:r>
              <a:rPr lang="de-DE" sz="1275" dirty="0">
                <a:latin typeface="Myriad Pro" panose="020B0503030403020204" pitchFamily="34" charset="0"/>
              </a:rPr>
              <a:t> </a:t>
            </a:r>
            <a:r>
              <a:rPr lang="de-DE" sz="1275" dirty="0" err="1">
                <a:latin typeface="Myriad Pro" panose="020B0503030403020204" pitchFamily="34" charset="0"/>
              </a:rPr>
              <a:t>biomasa</a:t>
            </a:r>
            <a:r>
              <a:rPr lang="de-DE" sz="1275" dirty="0">
                <a:latin typeface="Myriad Pro" panose="020B0503030403020204" pitchFamily="34" charset="0"/>
              </a:rPr>
              <a:t> se transforma en BIOGÁS</a:t>
            </a:r>
          </a:p>
        </p:txBody>
      </p:sp>
      <p:sp>
        <p:nvSpPr>
          <p:cNvPr id="49" name="AutoShape 41">
            <a:extLst>
              <a:ext uri="{FF2B5EF4-FFF2-40B4-BE49-F238E27FC236}">
                <a16:creationId xmlns:a16="http://schemas.microsoft.com/office/drawing/2014/main" id="{31DD460E-BDF3-4D62-9F85-80DA1AD80D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81624" y="3562198"/>
            <a:ext cx="823913" cy="161925"/>
          </a:xfrm>
          <a:prstGeom prst="rightArrow">
            <a:avLst>
              <a:gd name="adj1" fmla="val 50000"/>
              <a:gd name="adj2" fmla="val 166728"/>
            </a:avLst>
          </a:prstGeom>
          <a:solidFill>
            <a:schemeClr val="bg2">
              <a:lumMod val="40000"/>
              <a:lumOff val="60000"/>
            </a:schemeClr>
          </a:solidFill>
          <a:ln w="9525">
            <a:solidFill>
              <a:schemeClr val="bg2">
                <a:lumMod val="25000"/>
              </a:schemeClr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fr-FR" sz="1013"/>
          </a:p>
        </p:txBody>
      </p:sp>
      <p:sp>
        <p:nvSpPr>
          <p:cNvPr id="50" name="Text Box 43">
            <a:extLst>
              <a:ext uri="{FF2B5EF4-FFF2-40B4-BE49-F238E27FC236}">
                <a16:creationId xmlns:a16="http://schemas.microsoft.com/office/drawing/2014/main" id="{9B0F78F7-5665-47AF-987D-F16DF3BF65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59116" y="3341337"/>
            <a:ext cx="151328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defRPr sz="24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Calibri" pitchFamily="34" charset="0"/>
              <a:buChar char="▫"/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fr-FR" altLang="fr-FR" sz="1800" b="1" i="1" dirty="0" err="1">
                <a:ln w="1905"/>
                <a:solidFill>
                  <a:schemeClr val="bg2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yriad Pro" panose="020B0503030403020204" pitchFamily="34" charset="0"/>
              </a:rPr>
              <a:t>Obtención</a:t>
            </a:r>
            <a:r>
              <a:rPr lang="fr-FR" altLang="fr-FR" sz="1800" b="1" i="1" dirty="0">
                <a:ln w="1905"/>
                <a:solidFill>
                  <a:schemeClr val="bg2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yriad Pro" panose="020B0503030403020204" pitchFamily="34" charset="0"/>
              </a:rPr>
              <a:t> de </a:t>
            </a:r>
            <a:r>
              <a:rPr lang="fr-FR" altLang="fr-FR" sz="1800" b="1" i="1" dirty="0" err="1">
                <a:ln w="1905"/>
                <a:solidFill>
                  <a:schemeClr val="bg2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yriad Pro" panose="020B0503030403020204" pitchFamily="34" charset="0"/>
              </a:rPr>
              <a:t>Compostaje</a:t>
            </a:r>
            <a:endParaRPr lang="fr-FR" altLang="fr-FR" sz="1800" b="1" i="1" dirty="0">
              <a:ln w="1905"/>
              <a:solidFill>
                <a:schemeClr val="bg2">
                  <a:lumMod val="2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yriad Pro" panose="020B0503030403020204" pitchFamily="34" charset="0"/>
            </a:endParaRPr>
          </a:p>
        </p:txBody>
      </p:sp>
      <p:sp>
        <p:nvSpPr>
          <p:cNvPr id="51" name="Textfeld 1">
            <a:extLst>
              <a:ext uri="{FF2B5EF4-FFF2-40B4-BE49-F238E27FC236}">
                <a16:creationId xmlns:a16="http://schemas.microsoft.com/office/drawing/2014/main" id="{9059169F-B358-4179-B5EB-12566F54991D}"/>
              </a:ext>
            </a:extLst>
          </p:cNvPr>
          <p:cNvSpPr txBox="1"/>
          <p:nvPr/>
        </p:nvSpPr>
        <p:spPr>
          <a:xfrm>
            <a:off x="1333119" y="4034756"/>
            <a:ext cx="3506771" cy="784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buClr>
                <a:srgbClr val="F58232"/>
              </a:buClr>
              <a:buFont typeface="Courier New" panose="02070309020205020404" pitchFamily="49" charset="0"/>
              <a:buChar char="o"/>
            </a:pPr>
            <a:r>
              <a:rPr lang="de-DE" sz="1275" dirty="0" err="1">
                <a:latin typeface="Myriad Pro" panose="020B0503030403020204" pitchFamily="34" charset="0"/>
              </a:rPr>
              <a:t>Ausencia</a:t>
            </a:r>
            <a:r>
              <a:rPr lang="de-DE" sz="1275" dirty="0">
                <a:latin typeface="Myriad Pro" panose="020B0503030403020204" pitchFamily="34" charset="0"/>
              </a:rPr>
              <a:t> de O2</a:t>
            </a:r>
          </a:p>
          <a:p>
            <a:pPr marL="214313" indent="-214313">
              <a:buClr>
                <a:srgbClr val="F58232"/>
              </a:buClr>
              <a:buFont typeface="Courier New" panose="02070309020205020404" pitchFamily="49" charset="0"/>
              <a:buChar char="o"/>
            </a:pPr>
            <a:r>
              <a:rPr lang="de-DE" sz="1275" dirty="0" err="1">
                <a:latin typeface="Myriad Pro" panose="020B0503030403020204" pitchFamily="34" charset="0"/>
              </a:rPr>
              <a:t>Ausencia</a:t>
            </a:r>
            <a:r>
              <a:rPr lang="de-DE" sz="1275" dirty="0">
                <a:latin typeface="Myriad Pro" panose="020B0503030403020204" pitchFamily="34" charset="0"/>
              </a:rPr>
              <a:t> de Luz</a:t>
            </a:r>
          </a:p>
          <a:p>
            <a:pPr marL="214313" indent="-214313">
              <a:buClr>
                <a:srgbClr val="F58232"/>
              </a:buClr>
              <a:buFont typeface="Courier New" panose="02070309020205020404" pitchFamily="49" charset="0"/>
              <a:buChar char="o"/>
            </a:pPr>
            <a:r>
              <a:rPr lang="de-DE" sz="1275" dirty="0" err="1">
                <a:latin typeface="Myriad Pro" panose="020B0503030403020204" pitchFamily="34" charset="0"/>
              </a:rPr>
              <a:t>Temperatura</a:t>
            </a:r>
            <a:r>
              <a:rPr lang="de-DE" sz="1275" dirty="0">
                <a:latin typeface="Myriad Pro" panose="020B0503030403020204" pitchFamily="34" charset="0"/>
              </a:rPr>
              <a:t> </a:t>
            </a:r>
            <a:r>
              <a:rPr lang="de-DE" sz="1275" dirty="0" err="1">
                <a:latin typeface="Myriad Pro" panose="020B0503030403020204" pitchFamily="34" charset="0"/>
              </a:rPr>
              <a:t>constante</a:t>
            </a:r>
            <a:endParaRPr lang="de-DE" sz="1275" dirty="0">
              <a:latin typeface="Myriad Pro" panose="020B0503030403020204" pitchFamily="34" charset="0"/>
            </a:endParaRPr>
          </a:p>
          <a:p>
            <a:pPr marL="214313" indent="-214313">
              <a:buFont typeface="Courier New" panose="02070309020205020404" pitchFamily="49" charset="0"/>
              <a:buChar char="o"/>
            </a:pPr>
            <a:endParaRPr lang="de-DE" sz="1013" baseline="-25000" dirty="0"/>
          </a:p>
        </p:txBody>
      </p:sp>
    </p:spTree>
    <p:extLst>
      <p:ext uri="{BB962C8B-B14F-4D97-AF65-F5344CB8AC3E}">
        <p14:creationId xmlns:p14="http://schemas.microsoft.com/office/powerpoint/2010/main" val="52139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9" grpId="0" animBg="1"/>
      <p:bldP spid="50" grpId="0"/>
      <p:bldP spid="5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Picture 8">
            <a:extLst>
              <a:ext uri="{FF2B5EF4-FFF2-40B4-BE49-F238E27FC236}">
                <a16:creationId xmlns:a16="http://schemas.microsoft.com/office/drawing/2014/main" id="{8B25B1B7-6F04-47E4-910E-0DD4961FF5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59" t="11523" r="24397" b="6293"/>
          <a:stretch>
            <a:fillRect/>
          </a:stretch>
        </p:blipFill>
        <p:spPr bwMode="auto">
          <a:xfrm>
            <a:off x="1778795" y="1080999"/>
            <a:ext cx="6443662" cy="41848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-392906" y="630235"/>
            <a:ext cx="4629150" cy="457201"/>
          </a:xfrm>
        </p:spPr>
        <p:txBody>
          <a:bodyPr/>
          <a:lstStyle/>
          <a:p>
            <a:r>
              <a:rPr lang="es-ES" sz="1800" dirty="0" err="1"/>
              <a:t>Valorization</a:t>
            </a:r>
            <a:r>
              <a:rPr lang="es-ES" sz="1800" dirty="0"/>
              <a:t> residuos orgánicos en </a:t>
            </a:r>
            <a:r>
              <a:rPr lang="es-ES" sz="1800" dirty="0" err="1"/>
              <a:t>biogas</a:t>
            </a:r>
            <a:endParaRPr lang="en-US" sz="1800" dirty="0"/>
          </a:p>
        </p:txBody>
      </p:sp>
      <p:sp>
        <p:nvSpPr>
          <p:cNvPr id="55" name="Textfeld 2">
            <a:extLst>
              <a:ext uri="{FF2B5EF4-FFF2-40B4-BE49-F238E27FC236}">
                <a16:creationId xmlns:a16="http://schemas.microsoft.com/office/drawing/2014/main" id="{FD57B726-530C-4D5C-A546-EEA424F1B4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6174" y="1167039"/>
            <a:ext cx="5459948" cy="221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2700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s-ES_tradnl" altLang="de-DE" sz="1725" b="1" dirty="0">
                <a:solidFill>
                  <a:schemeClr val="tx2">
                    <a:lumMod val="50000"/>
                  </a:schemeClr>
                </a:solidFill>
                <a:latin typeface="Lucida Bright" pitchFamily="18" charset="0"/>
              </a:rPr>
              <a:t>Parte Central: </a:t>
            </a:r>
            <a:r>
              <a:rPr lang="es-ES_tradnl" altLang="de-DE" sz="2400" b="1" i="1" dirty="0">
                <a:solidFill>
                  <a:srgbClr val="C8570A"/>
                </a:solidFill>
                <a:latin typeface="Lucida Bright" pitchFamily="18" charset="0"/>
              </a:rPr>
              <a:t>Tecnología de Biogás</a:t>
            </a:r>
          </a:p>
          <a:p>
            <a:endParaRPr lang="es-ES_tradnl" altLang="de-DE" sz="1425" b="1" i="1" dirty="0">
              <a:solidFill>
                <a:schemeClr val="tx2"/>
              </a:solidFill>
              <a:latin typeface="Lucida Bright" pitchFamily="18" charset="0"/>
            </a:endParaRPr>
          </a:p>
          <a:p>
            <a:endParaRPr lang="es-ES_tradnl" altLang="de-DE" sz="1425" b="1" i="1" dirty="0">
              <a:solidFill>
                <a:schemeClr val="tx2"/>
              </a:solidFill>
              <a:latin typeface="Lucida Bright" pitchFamily="18" charset="0"/>
            </a:endParaRPr>
          </a:p>
          <a:p>
            <a:endParaRPr lang="es-ES_tradnl" altLang="de-DE" sz="1425" b="1" i="1" dirty="0">
              <a:solidFill>
                <a:schemeClr val="tx2"/>
              </a:solidFill>
              <a:latin typeface="Lucida Bright" pitchFamily="18" charset="0"/>
            </a:endParaRPr>
          </a:p>
          <a:p>
            <a:endParaRPr lang="es-ES_tradnl" altLang="de-DE" sz="1425" b="1" i="1" dirty="0">
              <a:solidFill>
                <a:schemeClr val="tx2"/>
              </a:solidFill>
              <a:latin typeface="Lucida Bright" pitchFamily="18" charset="0"/>
            </a:endParaRPr>
          </a:p>
          <a:p>
            <a:pPr marL="297000" indent="-270000">
              <a:buAutoNum type="arabicPeriod"/>
            </a:pPr>
            <a:r>
              <a:rPr lang="es-ES_tradnl" altLang="de-DE" sz="1425" b="1" i="1" dirty="0">
                <a:solidFill>
                  <a:schemeClr val="tx2">
                    <a:lumMod val="50000"/>
                  </a:schemeClr>
                </a:solidFill>
                <a:latin typeface="Lucida Bright" pitchFamily="18" charset="0"/>
              </a:rPr>
              <a:t>Reducción emisiones GEI</a:t>
            </a:r>
          </a:p>
          <a:p>
            <a:pPr marL="297000" indent="-270000">
              <a:buFontTx/>
              <a:buAutoNum type="arabicPeriod"/>
            </a:pPr>
            <a:r>
              <a:rPr lang="es-ES_tradnl" altLang="de-DE" sz="1425" b="1" i="1" dirty="0">
                <a:solidFill>
                  <a:schemeClr val="tx2">
                    <a:lumMod val="50000"/>
                  </a:schemeClr>
                </a:solidFill>
                <a:latin typeface="Lucida Bright" pitchFamily="18" charset="0"/>
              </a:rPr>
              <a:t>Generación Energía Limpia</a:t>
            </a:r>
          </a:p>
          <a:p>
            <a:pPr marL="297000" indent="-270000">
              <a:buAutoNum type="arabicPeriod"/>
            </a:pPr>
            <a:r>
              <a:rPr lang="es-ES_tradnl" altLang="de-DE" sz="1425" b="1" i="1" dirty="0">
                <a:solidFill>
                  <a:schemeClr val="tx2">
                    <a:lumMod val="50000"/>
                  </a:schemeClr>
                </a:solidFill>
                <a:latin typeface="Lucida Bright" pitchFamily="18" charset="0"/>
              </a:rPr>
              <a:t>Producción Compostaje</a:t>
            </a:r>
          </a:p>
          <a:p>
            <a:pPr marL="342900" indent="-342900">
              <a:buAutoNum type="arabicParenR"/>
            </a:pPr>
            <a:endParaRPr lang="es-ES_tradnl" altLang="de-DE" sz="1425" b="1" i="1" dirty="0">
              <a:solidFill>
                <a:schemeClr val="tx2"/>
              </a:solidFill>
              <a:latin typeface="Lucida Bright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8611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STYLE_ID" val="6cd991bf-f022-4378-96e7-2c338aeb3f5a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GCF PPT Master Template">
  <a:themeElements>
    <a:clrScheme name="GCF">
      <a:dk1>
        <a:sysClr val="windowText" lastClr="000000"/>
      </a:dk1>
      <a:lt1>
        <a:sysClr val="window" lastClr="FFFFFF"/>
      </a:lt1>
      <a:dk2>
        <a:srgbClr val="24634F"/>
      </a:dk2>
      <a:lt2>
        <a:srgbClr val="DFDFDF"/>
      </a:lt2>
      <a:accent1>
        <a:srgbClr val="4AA9A7"/>
      </a:accent1>
      <a:accent2>
        <a:srgbClr val="257281"/>
      </a:accent2>
      <a:accent3>
        <a:srgbClr val="346B4C"/>
      </a:accent3>
      <a:accent4>
        <a:srgbClr val="427B3D"/>
      </a:accent4>
      <a:accent5>
        <a:srgbClr val="6E9952"/>
      </a:accent5>
      <a:accent6>
        <a:srgbClr val="8BB85C"/>
      </a:accent6>
      <a:hlink>
        <a:srgbClr val="24634F"/>
      </a:hlink>
      <a:folHlink>
        <a:srgbClr val="304836"/>
      </a:folHlink>
    </a:clrScheme>
    <a:fontScheme name="Corbel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91440" tIns="45720" rIns="91440" bIns="45720" rtlCol="0">
        <a:noAutofit/>
      </a:bodyPr>
      <a:lstStyle>
        <a:defPPr algn="l">
          <a:lnSpc>
            <a:spcPct val="90000"/>
          </a:lnSpc>
          <a:defRPr sz="2000" dirty="0" smtClean="0">
            <a:solidFill>
              <a:prstClr val="black"/>
            </a:solidFill>
            <a:latin typeface="Corbel"/>
            <a:cs typeface="Corbel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mplate_presentation_16x9" id="{C34FA616-76D6-1D41-8068-B1B386BE762F}" vid="{CC67F041-51FA-0E4D-AFAE-B148A425256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10935</TotalTime>
  <Words>510</Words>
  <Application>Microsoft Office PowerPoint</Application>
  <PresentationFormat>On-screen Show (16:9)</PresentationFormat>
  <Paragraphs>92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25" baseType="lpstr">
      <vt:lpstr>AppleSymbols</vt:lpstr>
      <vt:lpstr>Arial</vt:lpstr>
      <vt:lpstr>Calibri</vt:lpstr>
      <vt:lpstr>Calibri Light</vt:lpstr>
      <vt:lpstr>Corbel</vt:lpstr>
      <vt:lpstr>Courier New</vt:lpstr>
      <vt:lpstr>Futura Medium</vt:lpstr>
      <vt:lpstr>Lucida Bright</vt:lpstr>
      <vt:lpstr>Myriad Pro</vt:lpstr>
      <vt:lpstr>Open Sans</vt:lpstr>
      <vt:lpstr>Open Sans Extrabold</vt:lpstr>
      <vt:lpstr>Wingdings</vt:lpstr>
      <vt:lpstr>Office Theme</vt:lpstr>
      <vt:lpstr>GCF PPT Master Template</vt:lpstr>
      <vt:lpstr>Conversión de residuos solidos urbanos en energía / Bioenergia  Diálogo Estructurado en LAC</vt:lpstr>
      <vt:lpstr>GCF Áreas de Resultados Estratégicos</vt:lpstr>
      <vt:lpstr>¿Por qué trabajar con PSF?</vt:lpstr>
      <vt:lpstr>GCF Financial Instruments</vt:lpstr>
      <vt:lpstr>Gestión de Residuos  Caso Colombia</vt:lpstr>
      <vt:lpstr>Gestión de Residuos - Caso Colombia</vt:lpstr>
      <vt:lpstr>Gestión de Residuos  Separación en la fuente</vt:lpstr>
      <vt:lpstr>Valorization residuos orgánicos en biogas</vt:lpstr>
      <vt:lpstr>Valorization residuos orgánicos en biogas</vt:lpstr>
      <vt:lpstr>Preguntas y Respuestas</vt:lpstr>
      <vt:lpstr>Contáctenos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Federico Gallopin</cp:lastModifiedBy>
  <cp:revision>284</cp:revision>
  <cp:lastPrinted>2018-02-28T08:18:50Z</cp:lastPrinted>
  <dcterms:created xsi:type="dcterms:W3CDTF">2017-04-28T21:04:29Z</dcterms:created>
  <dcterms:modified xsi:type="dcterms:W3CDTF">2018-03-06T21:54:19Z</dcterms:modified>
</cp:coreProperties>
</file>