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6" r:id="rId5"/>
  </p:sldMasterIdLst>
  <p:notesMasterIdLst>
    <p:notesMasterId r:id="rId24"/>
  </p:notesMasterIdLst>
  <p:handoutMasterIdLst>
    <p:handoutMasterId r:id="rId25"/>
  </p:handoutMasterIdLst>
  <p:sldIdLst>
    <p:sldId id="333" r:id="rId6"/>
    <p:sldId id="416" r:id="rId7"/>
    <p:sldId id="413" r:id="rId8"/>
    <p:sldId id="428" r:id="rId9"/>
    <p:sldId id="417" r:id="rId10"/>
    <p:sldId id="369" r:id="rId11"/>
    <p:sldId id="380" r:id="rId12"/>
    <p:sldId id="420" r:id="rId13"/>
    <p:sldId id="425" r:id="rId14"/>
    <p:sldId id="426" r:id="rId15"/>
    <p:sldId id="427" r:id="rId16"/>
    <p:sldId id="429" r:id="rId17"/>
    <p:sldId id="433" r:id="rId18"/>
    <p:sldId id="431" r:id="rId19"/>
    <p:sldId id="432" r:id="rId20"/>
    <p:sldId id="366" r:id="rId21"/>
    <p:sldId id="361" r:id="rId22"/>
    <p:sldId id="434" r:id="rId23"/>
  </p:sldIdLst>
  <p:sldSz cx="9144000" cy="6858000" type="screen4x3"/>
  <p:notesSz cx="6797675" cy="99282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3695">
          <p15:clr>
            <a:srgbClr val="A4A3A4"/>
          </p15:clr>
        </p15:guide>
        <p15:guide id="4" orient="horz" pos="1059">
          <p15:clr>
            <a:srgbClr val="A4A3A4"/>
          </p15:clr>
        </p15:guide>
        <p15:guide id="5" orient="horz" pos="728">
          <p15:clr>
            <a:srgbClr val="A4A3A4"/>
          </p15:clr>
        </p15:guide>
        <p15:guide id="6" orient="horz" pos="2711">
          <p15:clr>
            <a:srgbClr val="A4A3A4"/>
          </p15:clr>
        </p15:guide>
        <p15:guide id="7" orient="horz" pos="2225">
          <p15:clr>
            <a:srgbClr val="A4A3A4"/>
          </p15:clr>
        </p15:guide>
        <p15:guide id="8" pos="5258">
          <p15:clr>
            <a:srgbClr val="A4A3A4"/>
          </p15:clr>
        </p15:guide>
        <p15:guide id="9" pos="518">
          <p15:clr>
            <a:srgbClr val="A4A3A4"/>
          </p15:clr>
        </p15:guide>
        <p15:guide id="10" pos="1088">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nah Chung" initials="" lastIdx="2" clrIdx="0"/>
  <p:cmAuthor id="1" name="Philippe Floch" initials="PF" lastIdx="18" clrIdx="1">
    <p:extLst/>
  </p:cmAuthor>
  <p:cmAuthor id="2" name="Adria Llach" initials="AL" lastIdx="1" clrIdx="2">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CD4D3"/>
    <a:srgbClr val="69BFBD"/>
    <a:srgbClr val="49A9A7"/>
    <a:srgbClr val="398785"/>
    <a:srgbClr val="7FC7C5"/>
    <a:srgbClr val="2F8168"/>
    <a:srgbClr val="CED6E8"/>
    <a:srgbClr val="95A8BD"/>
    <a:srgbClr val="0066FF"/>
    <a:srgbClr val="0066C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555" autoAdjust="0"/>
    <p:restoredTop sz="94560" autoAdjust="0"/>
  </p:normalViewPr>
  <p:slideViewPr>
    <p:cSldViewPr snapToGrid="0" snapToObjects="1">
      <p:cViewPr varScale="1">
        <p:scale>
          <a:sx n="64" d="100"/>
          <a:sy n="64" d="100"/>
        </p:scale>
        <p:origin x="1264" y="32"/>
      </p:cViewPr>
      <p:guideLst>
        <p:guide orient="horz" pos="2160"/>
        <p:guide pos="2880"/>
        <p:guide orient="horz" pos="3695"/>
        <p:guide orient="horz" pos="1059"/>
        <p:guide orient="horz" pos="728"/>
        <p:guide orient="horz" pos="2711"/>
        <p:guide orient="horz" pos="2225"/>
        <p:guide pos="5258"/>
        <p:guide pos="518"/>
        <p:guide pos="1088"/>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66" d="100"/>
          <a:sy n="66" d="100"/>
        </p:scale>
        <p:origin x="3106"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5/10/relationships/revisionInfo" Target="revisionInfo.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diagrams/_rels/data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svg"/><Relationship Id="rId1" Type="http://schemas.openxmlformats.org/officeDocument/2006/relationships/image" Target="../media/image12.png"/><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svg"/></Relationships>
</file>

<file path=ppt/diagrams/_rels/drawing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svg"/><Relationship Id="rId1" Type="http://schemas.openxmlformats.org/officeDocument/2006/relationships/image" Target="../media/image12.png"/><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F45C623-11D2-4A5C-986B-F680BBE8DE1C}" type="doc">
      <dgm:prSet loTypeId="urn:microsoft.com/office/officeart/2005/8/layout/hChevron3" loCatId="process" qsTypeId="urn:microsoft.com/office/officeart/2005/8/quickstyle/simple1" qsCatId="simple" csTypeId="urn:microsoft.com/office/officeart/2005/8/colors/accent1_2" csCatId="accent1" phldr="1"/>
      <dgm:spPr/>
    </dgm:pt>
    <dgm:pt modelId="{F14E629A-DDBE-4479-A8DF-4B5BC74ADB50}">
      <dgm:prSet phldrT="[Text]" custT="1"/>
      <dgm:spPr>
        <a:solidFill>
          <a:schemeClr val="tx2"/>
        </a:solidFill>
      </dgm:spPr>
      <dgm:t>
        <a:bodyPr/>
        <a:lstStyle/>
        <a:p>
          <a:endParaRPr lang="en-US" sz="3000" b="1" dirty="0"/>
        </a:p>
      </dgm:t>
    </dgm:pt>
    <dgm:pt modelId="{97A1F72D-8919-4DB6-B39D-CB4FD695BC19}" type="parTrans" cxnId="{F0D5299A-5A06-48E6-A0DB-D7A2F6AE6063}">
      <dgm:prSet/>
      <dgm:spPr/>
      <dgm:t>
        <a:bodyPr/>
        <a:lstStyle/>
        <a:p>
          <a:endParaRPr lang="en-US"/>
        </a:p>
      </dgm:t>
    </dgm:pt>
    <dgm:pt modelId="{06D818A8-7D01-4018-98CD-3575BCCD65CC}" type="sibTrans" cxnId="{F0D5299A-5A06-48E6-A0DB-D7A2F6AE6063}">
      <dgm:prSet/>
      <dgm:spPr/>
      <dgm:t>
        <a:bodyPr/>
        <a:lstStyle/>
        <a:p>
          <a:endParaRPr lang="en-US"/>
        </a:p>
      </dgm:t>
    </dgm:pt>
    <dgm:pt modelId="{6E89A773-12DF-4836-BE1D-EAFAB3783044}">
      <dgm:prSet phldrT="[Text]"/>
      <dgm:spPr>
        <a:solidFill>
          <a:schemeClr val="accent4"/>
        </a:solidFill>
      </dgm:spPr>
      <dgm:t>
        <a:bodyPr/>
        <a:lstStyle/>
        <a:p>
          <a:pPr algn="ctr"/>
          <a:endParaRPr lang="en-US" dirty="0"/>
        </a:p>
      </dgm:t>
    </dgm:pt>
    <dgm:pt modelId="{0E86D559-DF48-4F00-9EE0-15025A8A1B2C}" type="parTrans" cxnId="{0E8A2C67-5F08-42D6-81D7-66B72ED55474}">
      <dgm:prSet/>
      <dgm:spPr/>
      <dgm:t>
        <a:bodyPr/>
        <a:lstStyle/>
        <a:p>
          <a:endParaRPr lang="en-US"/>
        </a:p>
      </dgm:t>
    </dgm:pt>
    <dgm:pt modelId="{CDB42875-F1B6-4A9A-9C01-04336E6C40C7}" type="sibTrans" cxnId="{0E8A2C67-5F08-42D6-81D7-66B72ED55474}">
      <dgm:prSet/>
      <dgm:spPr/>
      <dgm:t>
        <a:bodyPr/>
        <a:lstStyle/>
        <a:p>
          <a:endParaRPr lang="en-US"/>
        </a:p>
      </dgm:t>
    </dgm:pt>
    <dgm:pt modelId="{ADCE8CBD-D9E1-469A-A6D3-694DCE8FF037}">
      <dgm:prSet phldrT="[Text]"/>
      <dgm:spPr>
        <a:solidFill>
          <a:schemeClr val="accent5"/>
        </a:solidFill>
      </dgm:spPr>
      <dgm:t>
        <a:bodyPr/>
        <a:lstStyle/>
        <a:p>
          <a:endParaRPr lang="en-US" dirty="0"/>
        </a:p>
      </dgm:t>
    </dgm:pt>
    <dgm:pt modelId="{08A363D4-8FB6-45C8-B9BB-F28D34ACC521}" type="parTrans" cxnId="{9F7A32DE-C6BC-4643-A62A-A4FD37A73789}">
      <dgm:prSet/>
      <dgm:spPr/>
      <dgm:t>
        <a:bodyPr/>
        <a:lstStyle/>
        <a:p>
          <a:endParaRPr lang="en-US"/>
        </a:p>
      </dgm:t>
    </dgm:pt>
    <dgm:pt modelId="{D9B14F31-6658-49A6-9536-EEC33A208D6A}" type="sibTrans" cxnId="{9F7A32DE-C6BC-4643-A62A-A4FD37A73789}">
      <dgm:prSet/>
      <dgm:spPr/>
      <dgm:t>
        <a:bodyPr/>
        <a:lstStyle/>
        <a:p>
          <a:endParaRPr lang="en-US"/>
        </a:p>
      </dgm:t>
    </dgm:pt>
    <dgm:pt modelId="{9F3F7B95-F686-41DC-8227-36E70A600B5B}" type="pres">
      <dgm:prSet presAssocID="{FF45C623-11D2-4A5C-986B-F680BBE8DE1C}" presName="Name0" presStyleCnt="0">
        <dgm:presLayoutVars>
          <dgm:dir/>
          <dgm:resizeHandles val="exact"/>
        </dgm:presLayoutVars>
      </dgm:prSet>
      <dgm:spPr/>
    </dgm:pt>
    <dgm:pt modelId="{8B7E95F6-9575-4EC0-ACEC-EA62FD6BC569}" type="pres">
      <dgm:prSet presAssocID="{F14E629A-DDBE-4479-A8DF-4B5BC74ADB50}" presName="parTxOnly" presStyleLbl="node1" presStyleIdx="0" presStyleCnt="3">
        <dgm:presLayoutVars>
          <dgm:bulletEnabled val="1"/>
        </dgm:presLayoutVars>
      </dgm:prSet>
      <dgm:spPr/>
    </dgm:pt>
    <dgm:pt modelId="{E046E77D-07C1-4086-A97A-730ED3F4308A}" type="pres">
      <dgm:prSet presAssocID="{06D818A8-7D01-4018-98CD-3575BCCD65CC}" presName="parSpace" presStyleCnt="0"/>
      <dgm:spPr/>
    </dgm:pt>
    <dgm:pt modelId="{ED1BC88A-8970-48A1-91DB-4F187AE6D186}" type="pres">
      <dgm:prSet presAssocID="{6E89A773-12DF-4836-BE1D-EAFAB3783044}" presName="parTxOnly" presStyleLbl="node1" presStyleIdx="1" presStyleCnt="3">
        <dgm:presLayoutVars>
          <dgm:bulletEnabled val="1"/>
        </dgm:presLayoutVars>
      </dgm:prSet>
      <dgm:spPr/>
    </dgm:pt>
    <dgm:pt modelId="{EE6F62D0-8199-4651-9E7B-A161C6554A20}" type="pres">
      <dgm:prSet presAssocID="{CDB42875-F1B6-4A9A-9C01-04336E6C40C7}" presName="parSpace" presStyleCnt="0"/>
      <dgm:spPr/>
    </dgm:pt>
    <dgm:pt modelId="{4300AEAA-51CD-44C9-8B0E-DB0B37000F80}" type="pres">
      <dgm:prSet presAssocID="{ADCE8CBD-D9E1-469A-A6D3-694DCE8FF037}" presName="parTxOnly" presStyleLbl="node1" presStyleIdx="2" presStyleCnt="3">
        <dgm:presLayoutVars>
          <dgm:bulletEnabled val="1"/>
        </dgm:presLayoutVars>
      </dgm:prSet>
      <dgm:spPr/>
    </dgm:pt>
  </dgm:ptLst>
  <dgm:cxnLst>
    <dgm:cxn modelId="{4E9E2D1C-0475-44D0-A011-68F2F226CF28}" type="presOf" srcId="{F14E629A-DDBE-4479-A8DF-4B5BC74ADB50}" destId="{8B7E95F6-9575-4EC0-ACEC-EA62FD6BC569}" srcOrd="0" destOrd="0" presId="urn:microsoft.com/office/officeart/2005/8/layout/hChevron3"/>
    <dgm:cxn modelId="{0E8A2C67-5F08-42D6-81D7-66B72ED55474}" srcId="{FF45C623-11D2-4A5C-986B-F680BBE8DE1C}" destId="{6E89A773-12DF-4836-BE1D-EAFAB3783044}" srcOrd="1" destOrd="0" parTransId="{0E86D559-DF48-4F00-9EE0-15025A8A1B2C}" sibTransId="{CDB42875-F1B6-4A9A-9C01-04336E6C40C7}"/>
    <dgm:cxn modelId="{F461D382-2171-46A4-8F7E-24F2C789933B}" type="presOf" srcId="{FF45C623-11D2-4A5C-986B-F680BBE8DE1C}" destId="{9F3F7B95-F686-41DC-8227-36E70A600B5B}" srcOrd="0" destOrd="0" presId="urn:microsoft.com/office/officeart/2005/8/layout/hChevron3"/>
    <dgm:cxn modelId="{BD734683-5563-47EA-8621-047A06690CD2}" type="presOf" srcId="{6E89A773-12DF-4836-BE1D-EAFAB3783044}" destId="{ED1BC88A-8970-48A1-91DB-4F187AE6D186}" srcOrd="0" destOrd="0" presId="urn:microsoft.com/office/officeart/2005/8/layout/hChevron3"/>
    <dgm:cxn modelId="{F0D5299A-5A06-48E6-A0DB-D7A2F6AE6063}" srcId="{FF45C623-11D2-4A5C-986B-F680BBE8DE1C}" destId="{F14E629A-DDBE-4479-A8DF-4B5BC74ADB50}" srcOrd="0" destOrd="0" parTransId="{97A1F72D-8919-4DB6-B39D-CB4FD695BC19}" sibTransId="{06D818A8-7D01-4018-98CD-3575BCCD65CC}"/>
    <dgm:cxn modelId="{407D409C-7BF8-4A76-AEED-49E901A4DACA}" type="presOf" srcId="{ADCE8CBD-D9E1-469A-A6D3-694DCE8FF037}" destId="{4300AEAA-51CD-44C9-8B0E-DB0B37000F80}" srcOrd="0" destOrd="0" presId="urn:microsoft.com/office/officeart/2005/8/layout/hChevron3"/>
    <dgm:cxn modelId="{9F7A32DE-C6BC-4643-A62A-A4FD37A73789}" srcId="{FF45C623-11D2-4A5C-986B-F680BBE8DE1C}" destId="{ADCE8CBD-D9E1-469A-A6D3-694DCE8FF037}" srcOrd="2" destOrd="0" parTransId="{08A363D4-8FB6-45C8-B9BB-F28D34ACC521}" sibTransId="{D9B14F31-6658-49A6-9536-EEC33A208D6A}"/>
    <dgm:cxn modelId="{4AE8092E-17EC-48C5-9CAC-A0F65991483C}" type="presParOf" srcId="{9F3F7B95-F686-41DC-8227-36E70A600B5B}" destId="{8B7E95F6-9575-4EC0-ACEC-EA62FD6BC569}" srcOrd="0" destOrd="0" presId="urn:microsoft.com/office/officeart/2005/8/layout/hChevron3"/>
    <dgm:cxn modelId="{2CD38AC4-9C4A-4353-841F-EB34B6EB8B33}" type="presParOf" srcId="{9F3F7B95-F686-41DC-8227-36E70A600B5B}" destId="{E046E77D-07C1-4086-A97A-730ED3F4308A}" srcOrd="1" destOrd="0" presId="urn:microsoft.com/office/officeart/2005/8/layout/hChevron3"/>
    <dgm:cxn modelId="{5B5251B5-FEFF-4C90-B3D5-22B3DE45D2D5}" type="presParOf" srcId="{9F3F7B95-F686-41DC-8227-36E70A600B5B}" destId="{ED1BC88A-8970-48A1-91DB-4F187AE6D186}" srcOrd="2" destOrd="0" presId="urn:microsoft.com/office/officeart/2005/8/layout/hChevron3"/>
    <dgm:cxn modelId="{2A15F1E1-7C4F-4782-8655-D043CD7F13BC}" type="presParOf" srcId="{9F3F7B95-F686-41DC-8227-36E70A600B5B}" destId="{EE6F62D0-8199-4651-9E7B-A161C6554A20}" srcOrd="3" destOrd="0" presId="urn:microsoft.com/office/officeart/2005/8/layout/hChevron3"/>
    <dgm:cxn modelId="{262DFEE0-0057-4F16-94CA-98BAB9422386}" type="presParOf" srcId="{9F3F7B95-F686-41DC-8227-36E70A600B5B}" destId="{4300AEAA-51CD-44C9-8B0E-DB0B37000F80}" srcOrd="4"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D90DCA7-0EE5-4F79-8D15-DE541D851027}" type="doc">
      <dgm:prSet loTypeId="urn:microsoft.com/office/officeart/2005/8/layout/hList7" loCatId="list" qsTypeId="urn:microsoft.com/office/officeart/2005/8/quickstyle/simple1" qsCatId="simple" csTypeId="urn:microsoft.com/office/officeart/2005/8/colors/accent1_2" csCatId="accent1" phldr="1"/>
      <dgm:spPr/>
    </dgm:pt>
    <dgm:pt modelId="{47D1C57C-033E-4A30-86A0-8B3AF0BD79E8}">
      <dgm:prSet phldrT="[Text]"/>
      <dgm:spPr/>
      <dgm:t>
        <a:bodyPr/>
        <a:lstStyle/>
        <a:p>
          <a:r>
            <a:rPr lang="en-US" dirty="0"/>
            <a:t>Phase 1</a:t>
          </a:r>
        </a:p>
        <a:p>
          <a:r>
            <a:rPr lang="en-US" dirty="0"/>
            <a:t>(GCF)</a:t>
          </a:r>
        </a:p>
      </dgm:t>
    </dgm:pt>
    <dgm:pt modelId="{62696824-32E5-41AF-95EF-C825AC16E954}" type="parTrans" cxnId="{C1A04998-DB6E-4B80-AA48-C9A83ADF7B07}">
      <dgm:prSet/>
      <dgm:spPr/>
      <dgm:t>
        <a:bodyPr/>
        <a:lstStyle/>
        <a:p>
          <a:endParaRPr lang="en-US"/>
        </a:p>
      </dgm:t>
    </dgm:pt>
    <dgm:pt modelId="{CFBAFB42-B271-4547-9058-FAD9B519D697}" type="sibTrans" cxnId="{C1A04998-DB6E-4B80-AA48-C9A83ADF7B07}">
      <dgm:prSet/>
      <dgm:spPr/>
      <dgm:t>
        <a:bodyPr/>
        <a:lstStyle/>
        <a:p>
          <a:endParaRPr lang="en-US"/>
        </a:p>
      </dgm:t>
    </dgm:pt>
    <dgm:pt modelId="{C56755B5-7ED9-4477-9495-6CA93F3FF0AD}">
      <dgm:prSet phldrT="[Text]"/>
      <dgm:spPr/>
      <dgm:t>
        <a:bodyPr/>
        <a:lstStyle/>
        <a:p>
          <a:r>
            <a:rPr lang="en-US" dirty="0"/>
            <a:t>Phase 2</a:t>
          </a:r>
        </a:p>
        <a:p>
          <a:r>
            <a:rPr lang="en-US" dirty="0"/>
            <a:t>(PS)</a:t>
          </a:r>
        </a:p>
        <a:p>
          <a:r>
            <a:rPr lang="en-US" dirty="0">
              <a:solidFill>
                <a:srgbClr val="FF0000"/>
              </a:solidFill>
            </a:rPr>
            <a:t>[impact investment, bonds…]</a:t>
          </a:r>
        </a:p>
      </dgm:t>
    </dgm:pt>
    <dgm:pt modelId="{AEECDEA7-8391-4964-A408-9F7B222906CB}" type="parTrans" cxnId="{D203CFB5-453A-4EFB-BA2D-76191EB424FB}">
      <dgm:prSet/>
      <dgm:spPr/>
      <dgm:t>
        <a:bodyPr/>
        <a:lstStyle/>
        <a:p>
          <a:endParaRPr lang="en-US"/>
        </a:p>
      </dgm:t>
    </dgm:pt>
    <dgm:pt modelId="{D1248077-6FB6-45B5-AF71-1B2B4C940809}" type="sibTrans" cxnId="{D203CFB5-453A-4EFB-BA2D-76191EB424FB}">
      <dgm:prSet/>
      <dgm:spPr/>
      <dgm:t>
        <a:bodyPr/>
        <a:lstStyle/>
        <a:p>
          <a:endParaRPr lang="en-US"/>
        </a:p>
      </dgm:t>
    </dgm:pt>
    <dgm:pt modelId="{7E80F45B-7DBD-4D9B-8E95-5693FF9DA165}">
      <dgm:prSet phldrT="[Text]"/>
      <dgm:spPr/>
      <dgm:t>
        <a:bodyPr/>
        <a:lstStyle/>
        <a:p>
          <a:r>
            <a:rPr lang="en-US" dirty="0"/>
            <a:t>Phase 3</a:t>
          </a:r>
        </a:p>
        <a:p>
          <a:r>
            <a:rPr lang="en-US" dirty="0"/>
            <a:t>(GCF </a:t>
          </a:r>
          <a:r>
            <a:rPr lang="en-US" dirty="0">
              <a:solidFill>
                <a:srgbClr val="FF0000"/>
              </a:solidFill>
            </a:rPr>
            <a:t>or</a:t>
          </a:r>
          <a:r>
            <a:rPr lang="en-US" dirty="0"/>
            <a:t> </a:t>
          </a:r>
          <a:r>
            <a:rPr lang="en-US" dirty="0">
              <a:solidFill>
                <a:srgbClr val="FF0000"/>
              </a:solidFill>
            </a:rPr>
            <a:t>Markets</a:t>
          </a:r>
          <a:r>
            <a:rPr lang="en-US" dirty="0"/>
            <a:t>)</a:t>
          </a:r>
        </a:p>
      </dgm:t>
    </dgm:pt>
    <dgm:pt modelId="{B4A49BCD-65A9-442C-8780-B94AC878ADB2}" type="parTrans" cxnId="{3687F9BB-B367-4D52-83F1-CC2D4A152764}">
      <dgm:prSet/>
      <dgm:spPr/>
      <dgm:t>
        <a:bodyPr/>
        <a:lstStyle/>
        <a:p>
          <a:endParaRPr lang="en-US"/>
        </a:p>
      </dgm:t>
    </dgm:pt>
    <dgm:pt modelId="{127EDBE5-F5C4-42A3-9245-C2720D3F486C}" type="sibTrans" cxnId="{3687F9BB-B367-4D52-83F1-CC2D4A152764}">
      <dgm:prSet/>
      <dgm:spPr/>
      <dgm:t>
        <a:bodyPr/>
        <a:lstStyle/>
        <a:p>
          <a:endParaRPr lang="en-US"/>
        </a:p>
      </dgm:t>
    </dgm:pt>
    <dgm:pt modelId="{9E6EB3F2-D086-4837-96ED-D41210C83DAF}" type="pres">
      <dgm:prSet presAssocID="{6D90DCA7-0EE5-4F79-8D15-DE541D851027}" presName="Name0" presStyleCnt="0">
        <dgm:presLayoutVars>
          <dgm:dir/>
          <dgm:resizeHandles val="exact"/>
        </dgm:presLayoutVars>
      </dgm:prSet>
      <dgm:spPr/>
    </dgm:pt>
    <dgm:pt modelId="{408B12D9-2D80-4E9D-A254-D4B5CEAD2798}" type="pres">
      <dgm:prSet presAssocID="{6D90DCA7-0EE5-4F79-8D15-DE541D851027}" presName="fgShape" presStyleLbl="fgShp" presStyleIdx="0" presStyleCnt="1"/>
      <dgm:spPr/>
    </dgm:pt>
    <dgm:pt modelId="{6F1A362C-7A5A-460A-878F-63C61809BCB0}" type="pres">
      <dgm:prSet presAssocID="{6D90DCA7-0EE5-4F79-8D15-DE541D851027}" presName="linComp" presStyleCnt="0"/>
      <dgm:spPr/>
    </dgm:pt>
    <dgm:pt modelId="{68C233C2-7DB6-4A2C-85D8-8F0C95F02763}" type="pres">
      <dgm:prSet presAssocID="{47D1C57C-033E-4A30-86A0-8B3AF0BD79E8}" presName="compNode" presStyleCnt="0"/>
      <dgm:spPr/>
    </dgm:pt>
    <dgm:pt modelId="{062119F4-FE76-4676-B250-106522693141}" type="pres">
      <dgm:prSet presAssocID="{47D1C57C-033E-4A30-86A0-8B3AF0BD79E8}" presName="bkgdShape" presStyleLbl="node1" presStyleIdx="0" presStyleCnt="3"/>
      <dgm:spPr/>
    </dgm:pt>
    <dgm:pt modelId="{7B5BF36B-5DE0-4861-8AC0-A3A2ACE249C1}" type="pres">
      <dgm:prSet presAssocID="{47D1C57C-033E-4A30-86A0-8B3AF0BD79E8}" presName="nodeTx" presStyleLbl="node1" presStyleIdx="0" presStyleCnt="3">
        <dgm:presLayoutVars>
          <dgm:bulletEnabled val="1"/>
        </dgm:presLayoutVars>
      </dgm:prSet>
      <dgm:spPr/>
    </dgm:pt>
    <dgm:pt modelId="{40891256-DBEC-4F11-9AEC-F2FBDD7A5884}" type="pres">
      <dgm:prSet presAssocID="{47D1C57C-033E-4A30-86A0-8B3AF0BD79E8}" presName="invisiNode" presStyleLbl="node1" presStyleIdx="0" presStyleCnt="3"/>
      <dgm:spPr/>
    </dgm:pt>
    <dgm:pt modelId="{C9DF9BA9-6979-4CD1-9CAD-7BAAE4162134}" type="pres">
      <dgm:prSet presAssocID="{47D1C57C-033E-4A30-86A0-8B3AF0BD79E8}" presName="imagNode"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Network"/>
        </a:ext>
      </dgm:extLst>
    </dgm:pt>
    <dgm:pt modelId="{20D9F16E-E8C6-4317-A062-3DAF347A42FD}" type="pres">
      <dgm:prSet presAssocID="{CFBAFB42-B271-4547-9058-FAD9B519D697}" presName="sibTrans" presStyleLbl="sibTrans2D1" presStyleIdx="0" presStyleCnt="0"/>
      <dgm:spPr/>
    </dgm:pt>
    <dgm:pt modelId="{2AAF4B72-8BBD-474F-96C8-64E08208BCAD}" type="pres">
      <dgm:prSet presAssocID="{C56755B5-7ED9-4477-9495-6CA93F3FF0AD}" presName="compNode" presStyleCnt="0"/>
      <dgm:spPr/>
    </dgm:pt>
    <dgm:pt modelId="{887623EF-AC2E-46D3-8120-92BC2C36BA13}" type="pres">
      <dgm:prSet presAssocID="{C56755B5-7ED9-4477-9495-6CA93F3FF0AD}" presName="bkgdShape" presStyleLbl="node1" presStyleIdx="1" presStyleCnt="3"/>
      <dgm:spPr/>
    </dgm:pt>
    <dgm:pt modelId="{5F7C7A5E-CDB2-437D-9583-3832D54CD1D5}" type="pres">
      <dgm:prSet presAssocID="{C56755B5-7ED9-4477-9495-6CA93F3FF0AD}" presName="nodeTx" presStyleLbl="node1" presStyleIdx="1" presStyleCnt="3">
        <dgm:presLayoutVars>
          <dgm:bulletEnabled val="1"/>
        </dgm:presLayoutVars>
      </dgm:prSet>
      <dgm:spPr/>
    </dgm:pt>
    <dgm:pt modelId="{92DB9599-6677-49F2-B58E-F6913ABCFAFA}" type="pres">
      <dgm:prSet presAssocID="{C56755B5-7ED9-4477-9495-6CA93F3FF0AD}" presName="invisiNode" presStyleLbl="node1" presStyleIdx="1" presStyleCnt="3"/>
      <dgm:spPr/>
    </dgm:pt>
    <dgm:pt modelId="{511341AA-BA3C-4C68-8611-8A04CB009745}" type="pres">
      <dgm:prSet presAssocID="{C56755B5-7ED9-4477-9495-6CA93F3FF0AD}" presName="imagNode" presStyleLbl="fgImgPlac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Tools"/>
        </a:ext>
      </dgm:extLst>
    </dgm:pt>
    <dgm:pt modelId="{BDDC3ECC-B086-49B3-B3AD-00C5A24FCD47}" type="pres">
      <dgm:prSet presAssocID="{D1248077-6FB6-45B5-AF71-1B2B4C940809}" presName="sibTrans" presStyleLbl="sibTrans2D1" presStyleIdx="0" presStyleCnt="0"/>
      <dgm:spPr/>
    </dgm:pt>
    <dgm:pt modelId="{CE06A56B-70A4-4B7F-BC36-94C6C71313B6}" type="pres">
      <dgm:prSet presAssocID="{7E80F45B-7DBD-4D9B-8E95-5693FF9DA165}" presName="compNode" presStyleCnt="0"/>
      <dgm:spPr/>
    </dgm:pt>
    <dgm:pt modelId="{DD138CA3-39AC-4BAF-BC5A-57A9F76851BE}" type="pres">
      <dgm:prSet presAssocID="{7E80F45B-7DBD-4D9B-8E95-5693FF9DA165}" presName="bkgdShape" presStyleLbl="node1" presStyleIdx="2" presStyleCnt="3"/>
      <dgm:spPr/>
    </dgm:pt>
    <dgm:pt modelId="{9C405681-7371-4A9B-8FA9-9AE17902C1F5}" type="pres">
      <dgm:prSet presAssocID="{7E80F45B-7DBD-4D9B-8E95-5693FF9DA165}" presName="nodeTx" presStyleLbl="node1" presStyleIdx="2" presStyleCnt="3">
        <dgm:presLayoutVars>
          <dgm:bulletEnabled val="1"/>
        </dgm:presLayoutVars>
      </dgm:prSet>
      <dgm:spPr/>
    </dgm:pt>
    <dgm:pt modelId="{1EDC3215-0F4D-4C05-ACB9-4E3BF90A89E3}" type="pres">
      <dgm:prSet presAssocID="{7E80F45B-7DBD-4D9B-8E95-5693FF9DA165}" presName="invisiNode" presStyleLbl="node1" presStyleIdx="2" presStyleCnt="3"/>
      <dgm:spPr/>
    </dgm:pt>
    <dgm:pt modelId="{68F35F3D-E555-4304-9099-84D80613A4DE}" type="pres">
      <dgm:prSet presAssocID="{7E80F45B-7DBD-4D9B-8E95-5693FF9DA165}" presName="imagNode" presStyleLbl="fgImgPlac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Money"/>
        </a:ext>
      </dgm:extLst>
    </dgm:pt>
  </dgm:ptLst>
  <dgm:cxnLst>
    <dgm:cxn modelId="{FAFCFC1E-E622-4AF6-BABA-7D94AD7A6A7D}" type="presOf" srcId="{47D1C57C-033E-4A30-86A0-8B3AF0BD79E8}" destId="{7B5BF36B-5DE0-4861-8AC0-A3A2ACE249C1}" srcOrd="1" destOrd="0" presId="urn:microsoft.com/office/officeart/2005/8/layout/hList7"/>
    <dgm:cxn modelId="{07F1321F-3FDD-46E3-9FCB-BEB22E3EA6F7}" type="presOf" srcId="{CFBAFB42-B271-4547-9058-FAD9B519D697}" destId="{20D9F16E-E8C6-4317-A062-3DAF347A42FD}" srcOrd="0" destOrd="0" presId="urn:microsoft.com/office/officeart/2005/8/layout/hList7"/>
    <dgm:cxn modelId="{8935C863-CF17-47EE-A810-4095A31F49D8}" type="presOf" srcId="{6D90DCA7-0EE5-4F79-8D15-DE541D851027}" destId="{9E6EB3F2-D086-4837-96ED-D41210C83DAF}" srcOrd="0" destOrd="0" presId="urn:microsoft.com/office/officeart/2005/8/layout/hList7"/>
    <dgm:cxn modelId="{C1A04998-DB6E-4B80-AA48-C9A83ADF7B07}" srcId="{6D90DCA7-0EE5-4F79-8D15-DE541D851027}" destId="{47D1C57C-033E-4A30-86A0-8B3AF0BD79E8}" srcOrd="0" destOrd="0" parTransId="{62696824-32E5-41AF-95EF-C825AC16E954}" sibTransId="{CFBAFB42-B271-4547-9058-FAD9B519D697}"/>
    <dgm:cxn modelId="{612015A4-95ED-4BF0-A6B8-22BF2718C7F4}" type="presOf" srcId="{7E80F45B-7DBD-4D9B-8E95-5693FF9DA165}" destId="{9C405681-7371-4A9B-8FA9-9AE17902C1F5}" srcOrd="1" destOrd="0" presId="urn:microsoft.com/office/officeart/2005/8/layout/hList7"/>
    <dgm:cxn modelId="{D203CFB5-453A-4EFB-BA2D-76191EB424FB}" srcId="{6D90DCA7-0EE5-4F79-8D15-DE541D851027}" destId="{C56755B5-7ED9-4477-9495-6CA93F3FF0AD}" srcOrd="1" destOrd="0" parTransId="{AEECDEA7-8391-4964-A408-9F7B222906CB}" sibTransId="{D1248077-6FB6-45B5-AF71-1B2B4C940809}"/>
    <dgm:cxn modelId="{3687F9BB-B367-4D52-83F1-CC2D4A152764}" srcId="{6D90DCA7-0EE5-4F79-8D15-DE541D851027}" destId="{7E80F45B-7DBD-4D9B-8E95-5693FF9DA165}" srcOrd="2" destOrd="0" parTransId="{B4A49BCD-65A9-442C-8780-B94AC878ADB2}" sibTransId="{127EDBE5-F5C4-42A3-9245-C2720D3F486C}"/>
    <dgm:cxn modelId="{E9022BC2-FD9A-4C33-9F10-4239B67A8D47}" type="presOf" srcId="{C56755B5-7ED9-4477-9495-6CA93F3FF0AD}" destId="{887623EF-AC2E-46D3-8120-92BC2C36BA13}" srcOrd="0" destOrd="0" presId="urn:microsoft.com/office/officeart/2005/8/layout/hList7"/>
    <dgm:cxn modelId="{B64C05DA-AFF5-4738-B8D5-38817DCD73F9}" type="presOf" srcId="{47D1C57C-033E-4A30-86A0-8B3AF0BD79E8}" destId="{062119F4-FE76-4676-B250-106522693141}" srcOrd="0" destOrd="0" presId="urn:microsoft.com/office/officeart/2005/8/layout/hList7"/>
    <dgm:cxn modelId="{11C1B9E0-D4DC-4F12-B363-C10BA3ED841A}" type="presOf" srcId="{D1248077-6FB6-45B5-AF71-1B2B4C940809}" destId="{BDDC3ECC-B086-49B3-B3AD-00C5A24FCD47}" srcOrd="0" destOrd="0" presId="urn:microsoft.com/office/officeart/2005/8/layout/hList7"/>
    <dgm:cxn modelId="{572E05EC-BC9D-4E5F-B570-FD0B500A9FA1}" type="presOf" srcId="{C56755B5-7ED9-4477-9495-6CA93F3FF0AD}" destId="{5F7C7A5E-CDB2-437D-9583-3832D54CD1D5}" srcOrd="1" destOrd="0" presId="urn:microsoft.com/office/officeart/2005/8/layout/hList7"/>
    <dgm:cxn modelId="{1413C2EE-970A-4AE2-BB72-DB53BD3B0609}" type="presOf" srcId="{7E80F45B-7DBD-4D9B-8E95-5693FF9DA165}" destId="{DD138CA3-39AC-4BAF-BC5A-57A9F76851BE}" srcOrd="0" destOrd="0" presId="urn:microsoft.com/office/officeart/2005/8/layout/hList7"/>
    <dgm:cxn modelId="{4D505E26-B3CB-4A0A-A9CD-9EF9FAC4FBBF}" type="presParOf" srcId="{9E6EB3F2-D086-4837-96ED-D41210C83DAF}" destId="{408B12D9-2D80-4E9D-A254-D4B5CEAD2798}" srcOrd="0" destOrd="0" presId="urn:microsoft.com/office/officeart/2005/8/layout/hList7"/>
    <dgm:cxn modelId="{755D5ED6-F049-43E4-83CB-F8EF4C50CFFB}" type="presParOf" srcId="{9E6EB3F2-D086-4837-96ED-D41210C83DAF}" destId="{6F1A362C-7A5A-460A-878F-63C61809BCB0}" srcOrd="1" destOrd="0" presId="urn:microsoft.com/office/officeart/2005/8/layout/hList7"/>
    <dgm:cxn modelId="{2D879427-E2CF-47C5-A2D7-DE51B05B77E7}" type="presParOf" srcId="{6F1A362C-7A5A-460A-878F-63C61809BCB0}" destId="{68C233C2-7DB6-4A2C-85D8-8F0C95F02763}" srcOrd="0" destOrd="0" presId="urn:microsoft.com/office/officeart/2005/8/layout/hList7"/>
    <dgm:cxn modelId="{25ADEBE4-6379-4397-9CB6-8F3003FDC716}" type="presParOf" srcId="{68C233C2-7DB6-4A2C-85D8-8F0C95F02763}" destId="{062119F4-FE76-4676-B250-106522693141}" srcOrd="0" destOrd="0" presId="urn:microsoft.com/office/officeart/2005/8/layout/hList7"/>
    <dgm:cxn modelId="{6A135070-E96B-46C5-9ED2-0CC11FEB1012}" type="presParOf" srcId="{68C233C2-7DB6-4A2C-85D8-8F0C95F02763}" destId="{7B5BF36B-5DE0-4861-8AC0-A3A2ACE249C1}" srcOrd="1" destOrd="0" presId="urn:microsoft.com/office/officeart/2005/8/layout/hList7"/>
    <dgm:cxn modelId="{609E3897-CE9A-4E78-B76E-F38FCD6F9E31}" type="presParOf" srcId="{68C233C2-7DB6-4A2C-85D8-8F0C95F02763}" destId="{40891256-DBEC-4F11-9AEC-F2FBDD7A5884}" srcOrd="2" destOrd="0" presId="urn:microsoft.com/office/officeart/2005/8/layout/hList7"/>
    <dgm:cxn modelId="{36EE128A-78D9-4270-A561-DF7941143D73}" type="presParOf" srcId="{68C233C2-7DB6-4A2C-85D8-8F0C95F02763}" destId="{C9DF9BA9-6979-4CD1-9CAD-7BAAE4162134}" srcOrd="3" destOrd="0" presId="urn:microsoft.com/office/officeart/2005/8/layout/hList7"/>
    <dgm:cxn modelId="{05B4E40C-9799-4229-A47B-B89767ED9FA4}" type="presParOf" srcId="{6F1A362C-7A5A-460A-878F-63C61809BCB0}" destId="{20D9F16E-E8C6-4317-A062-3DAF347A42FD}" srcOrd="1" destOrd="0" presId="urn:microsoft.com/office/officeart/2005/8/layout/hList7"/>
    <dgm:cxn modelId="{9751A1DD-71FA-4550-A66B-0D20382A0FDD}" type="presParOf" srcId="{6F1A362C-7A5A-460A-878F-63C61809BCB0}" destId="{2AAF4B72-8BBD-474F-96C8-64E08208BCAD}" srcOrd="2" destOrd="0" presId="urn:microsoft.com/office/officeart/2005/8/layout/hList7"/>
    <dgm:cxn modelId="{ADDCEDDE-0753-4C09-82AA-39D1A87B1DD5}" type="presParOf" srcId="{2AAF4B72-8BBD-474F-96C8-64E08208BCAD}" destId="{887623EF-AC2E-46D3-8120-92BC2C36BA13}" srcOrd="0" destOrd="0" presId="urn:microsoft.com/office/officeart/2005/8/layout/hList7"/>
    <dgm:cxn modelId="{160577A4-89B0-44B0-AA94-D5A34E5B2D02}" type="presParOf" srcId="{2AAF4B72-8BBD-474F-96C8-64E08208BCAD}" destId="{5F7C7A5E-CDB2-437D-9583-3832D54CD1D5}" srcOrd="1" destOrd="0" presId="urn:microsoft.com/office/officeart/2005/8/layout/hList7"/>
    <dgm:cxn modelId="{39B47FDD-339A-40C9-9B11-3E2FC4E39879}" type="presParOf" srcId="{2AAF4B72-8BBD-474F-96C8-64E08208BCAD}" destId="{92DB9599-6677-49F2-B58E-F6913ABCFAFA}" srcOrd="2" destOrd="0" presId="urn:microsoft.com/office/officeart/2005/8/layout/hList7"/>
    <dgm:cxn modelId="{1DDFB38A-9AE9-4193-8205-6DF64BED1B62}" type="presParOf" srcId="{2AAF4B72-8BBD-474F-96C8-64E08208BCAD}" destId="{511341AA-BA3C-4C68-8611-8A04CB009745}" srcOrd="3" destOrd="0" presId="urn:microsoft.com/office/officeart/2005/8/layout/hList7"/>
    <dgm:cxn modelId="{1093CAF6-A7EE-4D21-A1E8-0992FDBF47DE}" type="presParOf" srcId="{6F1A362C-7A5A-460A-878F-63C61809BCB0}" destId="{BDDC3ECC-B086-49B3-B3AD-00C5A24FCD47}" srcOrd="3" destOrd="0" presId="urn:microsoft.com/office/officeart/2005/8/layout/hList7"/>
    <dgm:cxn modelId="{DB64A3B5-59CA-4655-A277-512A41ECA37F}" type="presParOf" srcId="{6F1A362C-7A5A-460A-878F-63C61809BCB0}" destId="{CE06A56B-70A4-4B7F-BC36-94C6C71313B6}" srcOrd="4" destOrd="0" presId="urn:microsoft.com/office/officeart/2005/8/layout/hList7"/>
    <dgm:cxn modelId="{40064C9E-B091-40C9-A214-C7CF216214F5}" type="presParOf" srcId="{CE06A56B-70A4-4B7F-BC36-94C6C71313B6}" destId="{DD138CA3-39AC-4BAF-BC5A-57A9F76851BE}" srcOrd="0" destOrd="0" presId="urn:microsoft.com/office/officeart/2005/8/layout/hList7"/>
    <dgm:cxn modelId="{0F02B7D4-3E0C-4D27-902D-E27BE3BC2D95}" type="presParOf" srcId="{CE06A56B-70A4-4B7F-BC36-94C6C71313B6}" destId="{9C405681-7371-4A9B-8FA9-9AE17902C1F5}" srcOrd="1" destOrd="0" presId="urn:microsoft.com/office/officeart/2005/8/layout/hList7"/>
    <dgm:cxn modelId="{97FFF63D-70DD-4E32-938F-E2A766CE3CBE}" type="presParOf" srcId="{CE06A56B-70A4-4B7F-BC36-94C6C71313B6}" destId="{1EDC3215-0F4D-4C05-ACB9-4E3BF90A89E3}" srcOrd="2" destOrd="0" presId="urn:microsoft.com/office/officeart/2005/8/layout/hList7"/>
    <dgm:cxn modelId="{4D01FE80-225A-43CF-B474-E2D90E0F3C8D}" type="presParOf" srcId="{CE06A56B-70A4-4B7F-BC36-94C6C71313B6}" destId="{68F35F3D-E555-4304-9099-84D80613A4DE}" srcOrd="3" destOrd="0" presId="urn:microsoft.com/office/officeart/2005/8/layout/hList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F45C623-11D2-4A5C-986B-F680BBE8DE1C}" type="doc">
      <dgm:prSet loTypeId="urn:microsoft.com/office/officeart/2005/8/layout/hChevron3" loCatId="process" qsTypeId="urn:microsoft.com/office/officeart/2005/8/quickstyle/simple1" qsCatId="simple" csTypeId="urn:microsoft.com/office/officeart/2005/8/colors/colorful4" csCatId="colorful" phldr="1"/>
      <dgm:spPr/>
    </dgm:pt>
    <dgm:pt modelId="{F14E629A-DDBE-4479-A8DF-4B5BC74ADB50}">
      <dgm:prSet phldrT="[Text]" custT="1"/>
      <dgm:spPr/>
      <dgm:t>
        <a:bodyPr/>
        <a:lstStyle/>
        <a:p>
          <a:endParaRPr lang="en-US" sz="3000" b="1" dirty="0"/>
        </a:p>
      </dgm:t>
    </dgm:pt>
    <dgm:pt modelId="{97A1F72D-8919-4DB6-B39D-CB4FD695BC19}" type="parTrans" cxnId="{F0D5299A-5A06-48E6-A0DB-D7A2F6AE6063}">
      <dgm:prSet/>
      <dgm:spPr/>
      <dgm:t>
        <a:bodyPr/>
        <a:lstStyle/>
        <a:p>
          <a:endParaRPr lang="en-US"/>
        </a:p>
      </dgm:t>
    </dgm:pt>
    <dgm:pt modelId="{06D818A8-7D01-4018-98CD-3575BCCD65CC}" type="sibTrans" cxnId="{F0D5299A-5A06-48E6-A0DB-D7A2F6AE6063}">
      <dgm:prSet/>
      <dgm:spPr/>
      <dgm:t>
        <a:bodyPr/>
        <a:lstStyle/>
        <a:p>
          <a:endParaRPr lang="en-US"/>
        </a:p>
      </dgm:t>
    </dgm:pt>
    <dgm:pt modelId="{6E89A773-12DF-4836-BE1D-EAFAB3783044}">
      <dgm:prSet phldrT="[Text]"/>
      <dgm:spPr/>
      <dgm:t>
        <a:bodyPr/>
        <a:lstStyle/>
        <a:p>
          <a:pPr algn="ctr"/>
          <a:endParaRPr lang="en-US" dirty="0"/>
        </a:p>
      </dgm:t>
    </dgm:pt>
    <dgm:pt modelId="{0E86D559-DF48-4F00-9EE0-15025A8A1B2C}" type="parTrans" cxnId="{0E8A2C67-5F08-42D6-81D7-66B72ED55474}">
      <dgm:prSet/>
      <dgm:spPr/>
      <dgm:t>
        <a:bodyPr/>
        <a:lstStyle/>
        <a:p>
          <a:endParaRPr lang="en-US"/>
        </a:p>
      </dgm:t>
    </dgm:pt>
    <dgm:pt modelId="{CDB42875-F1B6-4A9A-9C01-04336E6C40C7}" type="sibTrans" cxnId="{0E8A2C67-5F08-42D6-81D7-66B72ED55474}">
      <dgm:prSet/>
      <dgm:spPr/>
      <dgm:t>
        <a:bodyPr/>
        <a:lstStyle/>
        <a:p>
          <a:endParaRPr lang="en-US"/>
        </a:p>
      </dgm:t>
    </dgm:pt>
    <dgm:pt modelId="{ADCE8CBD-D9E1-469A-A6D3-694DCE8FF037}">
      <dgm:prSet phldrT="[Text]"/>
      <dgm:spPr/>
      <dgm:t>
        <a:bodyPr/>
        <a:lstStyle/>
        <a:p>
          <a:endParaRPr lang="en-US" dirty="0"/>
        </a:p>
      </dgm:t>
    </dgm:pt>
    <dgm:pt modelId="{08A363D4-8FB6-45C8-B9BB-F28D34ACC521}" type="parTrans" cxnId="{9F7A32DE-C6BC-4643-A62A-A4FD37A73789}">
      <dgm:prSet/>
      <dgm:spPr/>
      <dgm:t>
        <a:bodyPr/>
        <a:lstStyle/>
        <a:p>
          <a:endParaRPr lang="en-US"/>
        </a:p>
      </dgm:t>
    </dgm:pt>
    <dgm:pt modelId="{D9B14F31-6658-49A6-9536-EEC33A208D6A}" type="sibTrans" cxnId="{9F7A32DE-C6BC-4643-A62A-A4FD37A73789}">
      <dgm:prSet/>
      <dgm:spPr/>
      <dgm:t>
        <a:bodyPr/>
        <a:lstStyle/>
        <a:p>
          <a:endParaRPr lang="en-US"/>
        </a:p>
      </dgm:t>
    </dgm:pt>
    <dgm:pt modelId="{9F3F7B95-F686-41DC-8227-36E70A600B5B}" type="pres">
      <dgm:prSet presAssocID="{FF45C623-11D2-4A5C-986B-F680BBE8DE1C}" presName="Name0" presStyleCnt="0">
        <dgm:presLayoutVars>
          <dgm:dir/>
          <dgm:resizeHandles val="exact"/>
        </dgm:presLayoutVars>
      </dgm:prSet>
      <dgm:spPr/>
    </dgm:pt>
    <dgm:pt modelId="{8B7E95F6-9575-4EC0-ACEC-EA62FD6BC569}" type="pres">
      <dgm:prSet presAssocID="{F14E629A-DDBE-4479-A8DF-4B5BC74ADB50}" presName="parTxOnly" presStyleLbl="node1" presStyleIdx="0" presStyleCnt="3">
        <dgm:presLayoutVars>
          <dgm:bulletEnabled val="1"/>
        </dgm:presLayoutVars>
      </dgm:prSet>
      <dgm:spPr/>
    </dgm:pt>
    <dgm:pt modelId="{E046E77D-07C1-4086-A97A-730ED3F4308A}" type="pres">
      <dgm:prSet presAssocID="{06D818A8-7D01-4018-98CD-3575BCCD65CC}" presName="parSpace" presStyleCnt="0"/>
      <dgm:spPr/>
    </dgm:pt>
    <dgm:pt modelId="{ED1BC88A-8970-48A1-91DB-4F187AE6D186}" type="pres">
      <dgm:prSet presAssocID="{6E89A773-12DF-4836-BE1D-EAFAB3783044}" presName="parTxOnly" presStyleLbl="node1" presStyleIdx="1" presStyleCnt="3">
        <dgm:presLayoutVars>
          <dgm:bulletEnabled val="1"/>
        </dgm:presLayoutVars>
      </dgm:prSet>
      <dgm:spPr/>
    </dgm:pt>
    <dgm:pt modelId="{EE6F62D0-8199-4651-9E7B-A161C6554A20}" type="pres">
      <dgm:prSet presAssocID="{CDB42875-F1B6-4A9A-9C01-04336E6C40C7}" presName="parSpace" presStyleCnt="0"/>
      <dgm:spPr/>
    </dgm:pt>
    <dgm:pt modelId="{4300AEAA-51CD-44C9-8B0E-DB0B37000F80}" type="pres">
      <dgm:prSet presAssocID="{ADCE8CBD-D9E1-469A-A6D3-694DCE8FF037}" presName="parTxOnly" presStyleLbl="node1" presStyleIdx="2" presStyleCnt="3">
        <dgm:presLayoutVars>
          <dgm:bulletEnabled val="1"/>
        </dgm:presLayoutVars>
      </dgm:prSet>
      <dgm:spPr/>
    </dgm:pt>
  </dgm:ptLst>
  <dgm:cxnLst>
    <dgm:cxn modelId="{7A66E560-F455-4632-A5D8-224C7FAF887D}" type="presOf" srcId="{ADCE8CBD-D9E1-469A-A6D3-694DCE8FF037}" destId="{4300AEAA-51CD-44C9-8B0E-DB0B37000F80}" srcOrd="0" destOrd="0" presId="urn:microsoft.com/office/officeart/2005/8/layout/hChevron3"/>
    <dgm:cxn modelId="{0E8A2C67-5F08-42D6-81D7-66B72ED55474}" srcId="{FF45C623-11D2-4A5C-986B-F680BBE8DE1C}" destId="{6E89A773-12DF-4836-BE1D-EAFAB3783044}" srcOrd="1" destOrd="0" parTransId="{0E86D559-DF48-4F00-9EE0-15025A8A1B2C}" sibTransId="{CDB42875-F1B6-4A9A-9C01-04336E6C40C7}"/>
    <dgm:cxn modelId="{F0D5299A-5A06-48E6-A0DB-D7A2F6AE6063}" srcId="{FF45C623-11D2-4A5C-986B-F680BBE8DE1C}" destId="{F14E629A-DDBE-4479-A8DF-4B5BC74ADB50}" srcOrd="0" destOrd="0" parTransId="{97A1F72D-8919-4DB6-B39D-CB4FD695BC19}" sibTransId="{06D818A8-7D01-4018-98CD-3575BCCD65CC}"/>
    <dgm:cxn modelId="{B27CB4D0-A70D-44FE-9D71-EA59561B36AD}" type="presOf" srcId="{FF45C623-11D2-4A5C-986B-F680BBE8DE1C}" destId="{9F3F7B95-F686-41DC-8227-36E70A600B5B}" srcOrd="0" destOrd="0" presId="urn:microsoft.com/office/officeart/2005/8/layout/hChevron3"/>
    <dgm:cxn modelId="{556C25DA-5069-4FDE-9C88-13B52142FC26}" type="presOf" srcId="{6E89A773-12DF-4836-BE1D-EAFAB3783044}" destId="{ED1BC88A-8970-48A1-91DB-4F187AE6D186}" srcOrd="0" destOrd="0" presId="urn:microsoft.com/office/officeart/2005/8/layout/hChevron3"/>
    <dgm:cxn modelId="{1641FCDD-B873-425F-A322-8339148402D1}" type="presOf" srcId="{F14E629A-DDBE-4479-A8DF-4B5BC74ADB50}" destId="{8B7E95F6-9575-4EC0-ACEC-EA62FD6BC569}" srcOrd="0" destOrd="0" presId="urn:microsoft.com/office/officeart/2005/8/layout/hChevron3"/>
    <dgm:cxn modelId="{9F7A32DE-C6BC-4643-A62A-A4FD37A73789}" srcId="{FF45C623-11D2-4A5C-986B-F680BBE8DE1C}" destId="{ADCE8CBD-D9E1-469A-A6D3-694DCE8FF037}" srcOrd="2" destOrd="0" parTransId="{08A363D4-8FB6-45C8-B9BB-F28D34ACC521}" sibTransId="{D9B14F31-6658-49A6-9536-EEC33A208D6A}"/>
    <dgm:cxn modelId="{961D41C8-542A-4F98-A422-0177370DB8BA}" type="presParOf" srcId="{9F3F7B95-F686-41DC-8227-36E70A600B5B}" destId="{8B7E95F6-9575-4EC0-ACEC-EA62FD6BC569}" srcOrd="0" destOrd="0" presId="urn:microsoft.com/office/officeart/2005/8/layout/hChevron3"/>
    <dgm:cxn modelId="{247CA9CD-176E-4B28-B47F-CC8A47031104}" type="presParOf" srcId="{9F3F7B95-F686-41DC-8227-36E70A600B5B}" destId="{E046E77D-07C1-4086-A97A-730ED3F4308A}" srcOrd="1" destOrd="0" presId="urn:microsoft.com/office/officeart/2005/8/layout/hChevron3"/>
    <dgm:cxn modelId="{51CB46F3-5D26-4227-BAA1-BE25CDDD2779}" type="presParOf" srcId="{9F3F7B95-F686-41DC-8227-36E70A600B5B}" destId="{ED1BC88A-8970-48A1-91DB-4F187AE6D186}" srcOrd="2" destOrd="0" presId="urn:microsoft.com/office/officeart/2005/8/layout/hChevron3"/>
    <dgm:cxn modelId="{DB52D14B-1762-4558-9248-959FD8200C52}" type="presParOf" srcId="{9F3F7B95-F686-41DC-8227-36E70A600B5B}" destId="{EE6F62D0-8199-4651-9E7B-A161C6554A20}" srcOrd="3" destOrd="0" presId="urn:microsoft.com/office/officeart/2005/8/layout/hChevron3"/>
    <dgm:cxn modelId="{6131FF3C-B514-4C56-A800-AA17CA819133}" type="presParOf" srcId="{9F3F7B95-F686-41DC-8227-36E70A600B5B}" destId="{4300AEAA-51CD-44C9-8B0E-DB0B37000F80}" srcOrd="4"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7F6E54E-0C24-4E56-B25D-EAF7506E9A4B}"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n-US"/>
        </a:p>
      </dgm:t>
    </dgm:pt>
    <dgm:pt modelId="{174E97C6-C2E8-49ED-870E-AABF0E0081A6}">
      <dgm:prSet phldrT="[Text]"/>
      <dgm:spPr/>
      <dgm:t>
        <a:bodyPr/>
        <a:lstStyle/>
        <a:p>
          <a:r>
            <a:rPr lang="en-US" dirty="0"/>
            <a:t>B.14</a:t>
          </a:r>
        </a:p>
      </dgm:t>
    </dgm:pt>
    <dgm:pt modelId="{252C3185-1F12-4D30-8B56-79A8FC1D5EA6}" type="parTrans" cxnId="{2A6A0D6E-5E25-4D11-ADF5-9CA2729AC824}">
      <dgm:prSet/>
      <dgm:spPr/>
      <dgm:t>
        <a:bodyPr/>
        <a:lstStyle/>
        <a:p>
          <a:endParaRPr lang="en-US"/>
        </a:p>
      </dgm:t>
    </dgm:pt>
    <dgm:pt modelId="{0EF95695-1CAC-4920-A879-D990FA483EF2}" type="sibTrans" cxnId="{2A6A0D6E-5E25-4D11-ADF5-9CA2729AC824}">
      <dgm:prSet/>
      <dgm:spPr/>
      <dgm:t>
        <a:bodyPr/>
        <a:lstStyle/>
        <a:p>
          <a:endParaRPr lang="en-US"/>
        </a:p>
      </dgm:t>
    </dgm:pt>
    <dgm:pt modelId="{91242824-61FC-4D61-8C70-A2463FB33374}">
      <dgm:prSet phldrT="[Text]"/>
      <dgm:spPr/>
      <dgm:t>
        <a:bodyPr/>
        <a:lstStyle/>
        <a:p>
          <a:r>
            <a:rPr lang="en-US" dirty="0"/>
            <a:t>B.15 </a:t>
          </a:r>
        </a:p>
        <a:p>
          <a:r>
            <a:rPr lang="en-US" dirty="0"/>
            <a:t>(or B.16?)</a:t>
          </a:r>
        </a:p>
      </dgm:t>
    </dgm:pt>
    <dgm:pt modelId="{414CDB54-D9D2-4FED-8CE7-F7D688A19CE6}" type="parTrans" cxnId="{F528EFA4-E3B4-41E9-8BE6-7D3CE4DD63DE}">
      <dgm:prSet/>
      <dgm:spPr/>
      <dgm:t>
        <a:bodyPr/>
        <a:lstStyle/>
        <a:p>
          <a:endParaRPr lang="en-US"/>
        </a:p>
      </dgm:t>
    </dgm:pt>
    <dgm:pt modelId="{AC498079-83D6-4497-BAA6-869A7A10F37A}" type="sibTrans" cxnId="{F528EFA4-E3B4-41E9-8BE6-7D3CE4DD63DE}">
      <dgm:prSet/>
      <dgm:spPr/>
      <dgm:t>
        <a:bodyPr/>
        <a:lstStyle/>
        <a:p>
          <a:endParaRPr lang="en-US"/>
        </a:p>
      </dgm:t>
    </dgm:pt>
    <dgm:pt modelId="{FDBA4B27-8E66-4283-9D9D-95C02092DB87}">
      <dgm:prSet phldrT="[Text]"/>
      <dgm:spPr/>
      <dgm:t>
        <a:bodyPr/>
        <a:lstStyle/>
        <a:p>
          <a:r>
            <a:rPr lang="en-US" dirty="0"/>
            <a:t>B.17?</a:t>
          </a:r>
        </a:p>
      </dgm:t>
    </dgm:pt>
    <dgm:pt modelId="{632FCE01-7291-40BC-80F3-DB12C3E48D8D}" type="parTrans" cxnId="{43F32D46-A2ED-4631-AEEB-58119518A1AB}">
      <dgm:prSet/>
      <dgm:spPr/>
      <dgm:t>
        <a:bodyPr/>
        <a:lstStyle/>
        <a:p>
          <a:endParaRPr lang="en-US"/>
        </a:p>
      </dgm:t>
    </dgm:pt>
    <dgm:pt modelId="{098ECFD4-0CEC-45FF-846D-D9F4864D5D0F}" type="sibTrans" cxnId="{43F32D46-A2ED-4631-AEEB-58119518A1AB}">
      <dgm:prSet/>
      <dgm:spPr/>
      <dgm:t>
        <a:bodyPr/>
        <a:lstStyle/>
        <a:p>
          <a:endParaRPr lang="en-US"/>
        </a:p>
      </dgm:t>
    </dgm:pt>
    <dgm:pt modelId="{8A72D7D2-EBE8-4848-AA32-E2979E8E412C}">
      <dgm:prSet phldrT="[Text]"/>
      <dgm:spPr/>
      <dgm:t>
        <a:bodyPr/>
        <a:lstStyle/>
        <a:p>
          <a:r>
            <a:rPr lang="en-US" dirty="0"/>
            <a:t>B.19?</a:t>
          </a:r>
        </a:p>
      </dgm:t>
    </dgm:pt>
    <dgm:pt modelId="{44B71D29-5CF6-4098-A3BC-B59197755760}" type="parTrans" cxnId="{8BD21170-8B88-4CB7-8AF9-4CFCCA687732}">
      <dgm:prSet/>
      <dgm:spPr/>
      <dgm:t>
        <a:bodyPr/>
        <a:lstStyle/>
        <a:p>
          <a:endParaRPr lang="en-US"/>
        </a:p>
      </dgm:t>
    </dgm:pt>
    <dgm:pt modelId="{01C9783F-1C4A-4B95-97BD-6AEFEA51B18C}" type="sibTrans" cxnId="{8BD21170-8B88-4CB7-8AF9-4CFCCA687732}">
      <dgm:prSet/>
      <dgm:spPr/>
      <dgm:t>
        <a:bodyPr/>
        <a:lstStyle/>
        <a:p>
          <a:endParaRPr lang="en-US"/>
        </a:p>
      </dgm:t>
    </dgm:pt>
    <dgm:pt modelId="{D9BDA30A-183C-4234-87F0-AF8995A1FF8E}" type="pres">
      <dgm:prSet presAssocID="{67F6E54E-0C24-4E56-B25D-EAF7506E9A4B}" presName="CompostProcess" presStyleCnt="0">
        <dgm:presLayoutVars>
          <dgm:dir/>
          <dgm:resizeHandles val="exact"/>
        </dgm:presLayoutVars>
      </dgm:prSet>
      <dgm:spPr/>
    </dgm:pt>
    <dgm:pt modelId="{CBA3676F-074C-434A-B794-00A10742CA26}" type="pres">
      <dgm:prSet presAssocID="{67F6E54E-0C24-4E56-B25D-EAF7506E9A4B}" presName="arrow" presStyleLbl="bgShp" presStyleIdx="0" presStyleCnt="1"/>
      <dgm:spPr/>
    </dgm:pt>
    <dgm:pt modelId="{E3601E9B-6483-46E4-BBB2-A4C5813BE915}" type="pres">
      <dgm:prSet presAssocID="{67F6E54E-0C24-4E56-B25D-EAF7506E9A4B}" presName="linearProcess" presStyleCnt="0"/>
      <dgm:spPr/>
    </dgm:pt>
    <dgm:pt modelId="{1477B83E-99BE-45FA-AA49-5987C6B46C35}" type="pres">
      <dgm:prSet presAssocID="{174E97C6-C2E8-49ED-870E-AABF0E0081A6}" presName="textNode" presStyleLbl="node1" presStyleIdx="0" presStyleCnt="4">
        <dgm:presLayoutVars>
          <dgm:bulletEnabled val="1"/>
        </dgm:presLayoutVars>
      </dgm:prSet>
      <dgm:spPr/>
    </dgm:pt>
    <dgm:pt modelId="{46BB9E32-F9DC-4162-979D-3492AE508C94}" type="pres">
      <dgm:prSet presAssocID="{0EF95695-1CAC-4920-A879-D990FA483EF2}" presName="sibTrans" presStyleCnt="0"/>
      <dgm:spPr/>
    </dgm:pt>
    <dgm:pt modelId="{CBCD1180-C9E2-46E2-8C74-54A8D5AD9916}" type="pres">
      <dgm:prSet presAssocID="{91242824-61FC-4D61-8C70-A2463FB33374}" presName="textNode" presStyleLbl="node1" presStyleIdx="1" presStyleCnt="4">
        <dgm:presLayoutVars>
          <dgm:bulletEnabled val="1"/>
        </dgm:presLayoutVars>
      </dgm:prSet>
      <dgm:spPr/>
    </dgm:pt>
    <dgm:pt modelId="{B99DEABE-40E9-48DA-A9CA-07D1D7145BC5}" type="pres">
      <dgm:prSet presAssocID="{AC498079-83D6-4497-BAA6-869A7A10F37A}" presName="sibTrans" presStyleCnt="0"/>
      <dgm:spPr/>
    </dgm:pt>
    <dgm:pt modelId="{89B0901C-5F36-4F1C-B172-267074822FC4}" type="pres">
      <dgm:prSet presAssocID="{FDBA4B27-8E66-4283-9D9D-95C02092DB87}" presName="textNode" presStyleLbl="node1" presStyleIdx="2" presStyleCnt="4">
        <dgm:presLayoutVars>
          <dgm:bulletEnabled val="1"/>
        </dgm:presLayoutVars>
      </dgm:prSet>
      <dgm:spPr/>
    </dgm:pt>
    <dgm:pt modelId="{24966564-C2E0-489C-AF1A-8D638ED77062}" type="pres">
      <dgm:prSet presAssocID="{098ECFD4-0CEC-45FF-846D-D9F4864D5D0F}" presName="sibTrans" presStyleCnt="0"/>
      <dgm:spPr/>
    </dgm:pt>
    <dgm:pt modelId="{BBC5898A-2A2F-4741-952C-1BF9DDDFE37F}" type="pres">
      <dgm:prSet presAssocID="{8A72D7D2-EBE8-4848-AA32-E2979E8E412C}" presName="textNode" presStyleLbl="node1" presStyleIdx="3" presStyleCnt="4">
        <dgm:presLayoutVars>
          <dgm:bulletEnabled val="1"/>
        </dgm:presLayoutVars>
      </dgm:prSet>
      <dgm:spPr/>
    </dgm:pt>
  </dgm:ptLst>
  <dgm:cxnLst>
    <dgm:cxn modelId="{548E6B2C-73DC-4D1E-9A58-EE4CCB2A4E1B}" type="presOf" srcId="{91242824-61FC-4D61-8C70-A2463FB33374}" destId="{CBCD1180-C9E2-46E2-8C74-54A8D5AD9916}" srcOrd="0" destOrd="0" presId="urn:microsoft.com/office/officeart/2005/8/layout/hProcess9"/>
    <dgm:cxn modelId="{EC10A033-E043-4A78-A38C-8B14D8FF5A4C}" type="presOf" srcId="{67F6E54E-0C24-4E56-B25D-EAF7506E9A4B}" destId="{D9BDA30A-183C-4234-87F0-AF8995A1FF8E}" srcOrd="0" destOrd="0" presId="urn:microsoft.com/office/officeart/2005/8/layout/hProcess9"/>
    <dgm:cxn modelId="{43F32D46-A2ED-4631-AEEB-58119518A1AB}" srcId="{67F6E54E-0C24-4E56-B25D-EAF7506E9A4B}" destId="{FDBA4B27-8E66-4283-9D9D-95C02092DB87}" srcOrd="2" destOrd="0" parTransId="{632FCE01-7291-40BC-80F3-DB12C3E48D8D}" sibTransId="{098ECFD4-0CEC-45FF-846D-D9F4864D5D0F}"/>
    <dgm:cxn modelId="{2A6A0D6E-5E25-4D11-ADF5-9CA2729AC824}" srcId="{67F6E54E-0C24-4E56-B25D-EAF7506E9A4B}" destId="{174E97C6-C2E8-49ED-870E-AABF0E0081A6}" srcOrd="0" destOrd="0" parTransId="{252C3185-1F12-4D30-8B56-79A8FC1D5EA6}" sibTransId="{0EF95695-1CAC-4920-A879-D990FA483EF2}"/>
    <dgm:cxn modelId="{8BD21170-8B88-4CB7-8AF9-4CFCCA687732}" srcId="{67F6E54E-0C24-4E56-B25D-EAF7506E9A4B}" destId="{8A72D7D2-EBE8-4848-AA32-E2979E8E412C}" srcOrd="3" destOrd="0" parTransId="{44B71D29-5CF6-4098-A3BC-B59197755760}" sibTransId="{01C9783F-1C4A-4B95-97BD-6AEFEA51B18C}"/>
    <dgm:cxn modelId="{2D841F8B-2B5D-4C2C-A8B6-2D3C928E04DF}" type="presOf" srcId="{FDBA4B27-8E66-4283-9D9D-95C02092DB87}" destId="{89B0901C-5F36-4F1C-B172-267074822FC4}" srcOrd="0" destOrd="0" presId="urn:microsoft.com/office/officeart/2005/8/layout/hProcess9"/>
    <dgm:cxn modelId="{1E03FC90-876B-4712-8EEF-F955EA9FB549}" type="presOf" srcId="{8A72D7D2-EBE8-4848-AA32-E2979E8E412C}" destId="{BBC5898A-2A2F-4741-952C-1BF9DDDFE37F}" srcOrd="0" destOrd="0" presId="urn:microsoft.com/office/officeart/2005/8/layout/hProcess9"/>
    <dgm:cxn modelId="{F528EFA4-E3B4-41E9-8BE6-7D3CE4DD63DE}" srcId="{67F6E54E-0C24-4E56-B25D-EAF7506E9A4B}" destId="{91242824-61FC-4D61-8C70-A2463FB33374}" srcOrd="1" destOrd="0" parTransId="{414CDB54-D9D2-4FED-8CE7-F7D688A19CE6}" sibTransId="{AC498079-83D6-4497-BAA6-869A7A10F37A}"/>
    <dgm:cxn modelId="{24DF44F5-E61D-43BC-A44D-6545C97C7563}" type="presOf" srcId="{174E97C6-C2E8-49ED-870E-AABF0E0081A6}" destId="{1477B83E-99BE-45FA-AA49-5987C6B46C35}" srcOrd="0" destOrd="0" presId="urn:microsoft.com/office/officeart/2005/8/layout/hProcess9"/>
    <dgm:cxn modelId="{E8010D25-5CE0-41CE-9C0E-EBAC8E13ED75}" type="presParOf" srcId="{D9BDA30A-183C-4234-87F0-AF8995A1FF8E}" destId="{CBA3676F-074C-434A-B794-00A10742CA26}" srcOrd="0" destOrd="0" presId="urn:microsoft.com/office/officeart/2005/8/layout/hProcess9"/>
    <dgm:cxn modelId="{4394B37D-C561-481D-B901-ECFF91A53AA5}" type="presParOf" srcId="{D9BDA30A-183C-4234-87F0-AF8995A1FF8E}" destId="{E3601E9B-6483-46E4-BBB2-A4C5813BE915}" srcOrd="1" destOrd="0" presId="urn:microsoft.com/office/officeart/2005/8/layout/hProcess9"/>
    <dgm:cxn modelId="{78D8FEC1-AC46-4654-9729-5AAECB7280AE}" type="presParOf" srcId="{E3601E9B-6483-46E4-BBB2-A4C5813BE915}" destId="{1477B83E-99BE-45FA-AA49-5987C6B46C35}" srcOrd="0" destOrd="0" presId="urn:microsoft.com/office/officeart/2005/8/layout/hProcess9"/>
    <dgm:cxn modelId="{855AA84B-39D1-48A5-8368-CC935E2E0238}" type="presParOf" srcId="{E3601E9B-6483-46E4-BBB2-A4C5813BE915}" destId="{46BB9E32-F9DC-4162-979D-3492AE508C94}" srcOrd="1" destOrd="0" presId="urn:microsoft.com/office/officeart/2005/8/layout/hProcess9"/>
    <dgm:cxn modelId="{547CC118-DE64-49BD-867B-8E3978EE7612}" type="presParOf" srcId="{E3601E9B-6483-46E4-BBB2-A4C5813BE915}" destId="{CBCD1180-C9E2-46E2-8C74-54A8D5AD9916}" srcOrd="2" destOrd="0" presId="urn:microsoft.com/office/officeart/2005/8/layout/hProcess9"/>
    <dgm:cxn modelId="{20051D42-56EE-4910-9A4C-A853FD1829D6}" type="presParOf" srcId="{E3601E9B-6483-46E4-BBB2-A4C5813BE915}" destId="{B99DEABE-40E9-48DA-A9CA-07D1D7145BC5}" srcOrd="3" destOrd="0" presId="urn:microsoft.com/office/officeart/2005/8/layout/hProcess9"/>
    <dgm:cxn modelId="{3E8956C4-FD6A-4CA3-9CCE-1936C0D854A5}" type="presParOf" srcId="{E3601E9B-6483-46E4-BBB2-A4C5813BE915}" destId="{89B0901C-5F36-4F1C-B172-267074822FC4}" srcOrd="4" destOrd="0" presId="urn:microsoft.com/office/officeart/2005/8/layout/hProcess9"/>
    <dgm:cxn modelId="{E4BA5D24-7014-42EC-A59D-38AEE805AE77}" type="presParOf" srcId="{E3601E9B-6483-46E4-BBB2-A4C5813BE915}" destId="{24966564-C2E0-489C-AF1A-8D638ED77062}" srcOrd="5" destOrd="0" presId="urn:microsoft.com/office/officeart/2005/8/layout/hProcess9"/>
    <dgm:cxn modelId="{5951ADC8-B2EE-407A-91B4-14E8D134915D}" type="presParOf" srcId="{E3601E9B-6483-46E4-BBB2-A4C5813BE915}" destId="{BBC5898A-2A2F-4741-952C-1BF9DDDFE37F}" srcOrd="6"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7E95F6-9575-4EC0-ACEC-EA62FD6BC569}">
      <dsp:nvSpPr>
        <dsp:cNvPr id="0" name=""/>
        <dsp:cNvSpPr/>
      </dsp:nvSpPr>
      <dsp:spPr>
        <a:xfrm>
          <a:off x="3203" y="920798"/>
          <a:ext cx="2800881" cy="1120352"/>
        </a:xfrm>
        <a:prstGeom prst="homePlate">
          <a:avLst/>
        </a:prstGeom>
        <a:solidFill>
          <a:schemeClr val="tx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80010" rIns="40005" bIns="80010" numCol="1" spcCol="1270" anchor="ctr" anchorCtr="0">
          <a:noAutofit/>
        </a:bodyPr>
        <a:lstStyle/>
        <a:p>
          <a:pPr marL="0" lvl="0" indent="0" algn="ctr" defTabSz="1333500">
            <a:lnSpc>
              <a:spcPct val="90000"/>
            </a:lnSpc>
            <a:spcBef>
              <a:spcPct val="0"/>
            </a:spcBef>
            <a:spcAft>
              <a:spcPct val="35000"/>
            </a:spcAft>
            <a:buNone/>
          </a:pPr>
          <a:endParaRPr lang="en-US" sz="3000" b="1" kern="1200" dirty="0"/>
        </a:p>
      </dsp:txBody>
      <dsp:txXfrm>
        <a:off x="3203" y="920798"/>
        <a:ext cx="2520793" cy="1120352"/>
      </dsp:txXfrm>
    </dsp:sp>
    <dsp:sp modelId="{ED1BC88A-8970-48A1-91DB-4F187AE6D186}">
      <dsp:nvSpPr>
        <dsp:cNvPr id="0" name=""/>
        <dsp:cNvSpPr/>
      </dsp:nvSpPr>
      <dsp:spPr>
        <a:xfrm>
          <a:off x="2243907" y="920798"/>
          <a:ext cx="2800881" cy="1120352"/>
        </a:xfrm>
        <a:prstGeom prst="chevron">
          <a:avLst/>
        </a:prstGeom>
        <a:solidFill>
          <a:schemeClr val="accent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2029" tIns="154686" rIns="77343" bIns="154686" numCol="1" spcCol="1270" anchor="ctr" anchorCtr="0">
          <a:noAutofit/>
        </a:bodyPr>
        <a:lstStyle/>
        <a:p>
          <a:pPr marL="0" lvl="0" indent="0" algn="ctr" defTabSz="2578100">
            <a:lnSpc>
              <a:spcPct val="90000"/>
            </a:lnSpc>
            <a:spcBef>
              <a:spcPct val="0"/>
            </a:spcBef>
            <a:spcAft>
              <a:spcPct val="35000"/>
            </a:spcAft>
            <a:buNone/>
          </a:pPr>
          <a:endParaRPr lang="en-US" sz="5800" kern="1200" dirty="0"/>
        </a:p>
      </dsp:txBody>
      <dsp:txXfrm>
        <a:off x="2804083" y="920798"/>
        <a:ext cx="1680529" cy="1120352"/>
      </dsp:txXfrm>
    </dsp:sp>
    <dsp:sp modelId="{4300AEAA-51CD-44C9-8B0E-DB0B37000F80}">
      <dsp:nvSpPr>
        <dsp:cNvPr id="0" name=""/>
        <dsp:cNvSpPr/>
      </dsp:nvSpPr>
      <dsp:spPr>
        <a:xfrm>
          <a:off x="4484612" y="920798"/>
          <a:ext cx="2800881" cy="1120352"/>
        </a:xfrm>
        <a:prstGeom prst="chevron">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2029" tIns="154686" rIns="77343" bIns="154686" numCol="1" spcCol="1270" anchor="ctr" anchorCtr="0">
          <a:noAutofit/>
        </a:bodyPr>
        <a:lstStyle/>
        <a:p>
          <a:pPr marL="0" lvl="0" indent="0" algn="ctr" defTabSz="2578100">
            <a:lnSpc>
              <a:spcPct val="90000"/>
            </a:lnSpc>
            <a:spcBef>
              <a:spcPct val="0"/>
            </a:spcBef>
            <a:spcAft>
              <a:spcPct val="35000"/>
            </a:spcAft>
            <a:buNone/>
          </a:pPr>
          <a:endParaRPr lang="en-US" sz="5800" kern="1200" dirty="0"/>
        </a:p>
      </dsp:txBody>
      <dsp:txXfrm>
        <a:off x="5044788" y="920798"/>
        <a:ext cx="1680529" cy="112035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2119F4-FE76-4676-B250-106522693141}">
      <dsp:nvSpPr>
        <dsp:cNvPr id="0" name=""/>
        <dsp:cNvSpPr/>
      </dsp:nvSpPr>
      <dsp:spPr>
        <a:xfrm>
          <a:off x="1636" y="0"/>
          <a:ext cx="2545774" cy="40640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kern="1200" dirty="0"/>
            <a:t>Phase 1</a:t>
          </a:r>
        </a:p>
        <a:p>
          <a:pPr marL="0" lvl="0" indent="0" algn="ctr" defTabSz="889000">
            <a:lnSpc>
              <a:spcPct val="90000"/>
            </a:lnSpc>
            <a:spcBef>
              <a:spcPct val="0"/>
            </a:spcBef>
            <a:spcAft>
              <a:spcPct val="35000"/>
            </a:spcAft>
            <a:buNone/>
          </a:pPr>
          <a:r>
            <a:rPr lang="en-US" sz="2000" kern="1200" dirty="0"/>
            <a:t>(GCF)</a:t>
          </a:r>
        </a:p>
      </dsp:txBody>
      <dsp:txXfrm>
        <a:off x="1636" y="1625600"/>
        <a:ext cx="2545774" cy="1625600"/>
      </dsp:txXfrm>
    </dsp:sp>
    <dsp:sp modelId="{C9DF9BA9-6979-4CD1-9CAD-7BAAE4162134}">
      <dsp:nvSpPr>
        <dsp:cNvPr id="0" name=""/>
        <dsp:cNvSpPr/>
      </dsp:nvSpPr>
      <dsp:spPr>
        <a:xfrm>
          <a:off x="597867" y="243840"/>
          <a:ext cx="1353312" cy="1353312"/>
        </a:xfrm>
        <a:prstGeom prst="ellipse">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87623EF-AC2E-46D3-8120-92BC2C36BA13}">
      <dsp:nvSpPr>
        <dsp:cNvPr id="0" name=""/>
        <dsp:cNvSpPr/>
      </dsp:nvSpPr>
      <dsp:spPr>
        <a:xfrm>
          <a:off x="2623784" y="0"/>
          <a:ext cx="2545774" cy="40640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kern="1200" dirty="0"/>
            <a:t>Phase 2</a:t>
          </a:r>
        </a:p>
        <a:p>
          <a:pPr marL="0" lvl="0" indent="0" algn="ctr" defTabSz="889000">
            <a:lnSpc>
              <a:spcPct val="90000"/>
            </a:lnSpc>
            <a:spcBef>
              <a:spcPct val="0"/>
            </a:spcBef>
            <a:spcAft>
              <a:spcPct val="35000"/>
            </a:spcAft>
            <a:buNone/>
          </a:pPr>
          <a:r>
            <a:rPr lang="en-US" sz="2000" kern="1200" dirty="0"/>
            <a:t>(PS)</a:t>
          </a:r>
        </a:p>
        <a:p>
          <a:pPr marL="0" lvl="0" indent="0" algn="ctr" defTabSz="889000">
            <a:lnSpc>
              <a:spcPct val="90000"/>
            </a:lnSpc>
            <a:spcBef>
              <a:spcPct val="0"/>
            </a:spcBef>
            <a:spcAft>
              <a:spcPct val="35000"/>
            </a:spcAft>
            <a:buNone/>
          </a:pPr>
          <a:r>
            <a:rPr lang="en-US" sz="2000" kern="1200" dirty="0">
              <a:solidFill>
                <a:srgbClr val="FF0000"/>
              </a:solidFill>
            </a:rPr>
            <a:t>[impact investment, bonds…]</a:t>
          </a:r>
        </a:p>
      </dsp:txBody>
      <dsp:txXfrm>
        <a:off x="2623784" y="1625600"/>
        <a:ext cx="2545774" cy="1625600"/>
      </dsp:txXfrm>
    </dsp:sp>
    <dsp:sp modelId="{511341AA-BA3C-4C68-8611-8A04CB009745}">
      <dsp:nvSpPr>
        <dsp:cNvPr id="0" name=""/>
        <dsp:cNvSpPr/>
      </dsp:nvSpPr>
      <dsp:spPr>
        <a:xfrm>
          <a:off x="3220016" y="243840"/>
          <a:ext cx="1353312" cy="1353312"/>
        </a:xfrm>
        <a:prstGeom prst="ellipse">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D138CA3-39AC-4BAF-BC5A-57A9F76851BE}">
      <dsp:nvSpPr>
        <dsp:cNvPr id="0" name=""/>
        <dsp:cNvSpPr/>
      </dsp:nvSpPr>
      <dsp:spPr>
        <a:xfrm>
          <a:off x="5245932" y="0"/>
          <a:ext cx="2545774" cy="40640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kern="1200" dirty="0"/>
            <a:t>Phase 3</a:t>
          </a:r>
        </a:p>
        <a:p>
          <a:pPr marL="0" lvl="0" indent="0" algn="ctr" defTabSz="889000">
            <a:lnSpc>
              <a:spcPct val="90000"/>
            </a:lnSpc>
            <a:spcBef>
              <a:spcPct val="0"/>
            </a:spcBef>
            <a:spcAft>
              <a:spcPct val="35000"/>
            </a:spcAft>
            <a:buNone/>
          </a:pPr>
          <a:r>
            <a:rPr lang="en-US" sz="2000" kern="1200" dirty="0"/>
            <a:t>(GCF </a:t>
          </a:r>
          <a:r>
            <a:rPr lang="en-US" sz="2000" kern="1200" dirty="0">
              <a:solidFill>
                <a:srgbClr val="FF0000"/>
              </a:solidFill>
            </a:rPr>
            <a:t>or</a:t>
          </a:r>
          <a:r>
            <a:rPr lang="en-US" sz="2000" kern="1200" dirty="0"/>
            <a:t> </a:t>
          </a:r>
          <a:r>
            <a:rPr lang="en-US" sz="2000" kern="1200" dirty="0">
              <a:solidFill>
                <a:srgbClr val="FF0000"/>
              </a:solidFill>
            </a:rPr>
            <a:t>Markets</a:t>
          </a:r>
          <a:r>
            <a:rPr lang="en-US" sz="2000" kern="1200" dirty="0"/>
            <a:t>)</a:t>
          </a:r>
        </a:p>
      </dsp:txBody>
      <dsp:txXfrm>
        <a:off x="5245932" y="1625600"/>
        <a:ext cx="2545774" cy="1625600"/>
      </dsp:txXfrm>
    </dsp:sp>
    <dsp:sp modelId="{68F35F3D-E555-4304-9099-84D80613A4DE}">
      <dsp:nvSpPr>
        <dsp:cNvPr id="0" name=""/>
        <dsp:cNvSpPr/>
      </dsp:nvSpPr>
      <dsp:spPr>
        <a:xfrm>
          <a:off x="5842164" y="243840"/>
          <a:ext cx="1353312" cy="1353312"/>
        </a:xfrm>
        <a:prstGeom prst="ellipse">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08B12D9-2D80-4E9D-A254-D4B5CEAD2798}">
      <dsp:nvSpPr>
        <dsp:cNvPr id="0" name=""/>
        <dsp:cNvSpPr/>
      </dsp:nvSpPr>
      <dsp:spPr>
        <a:xfrm>
          <a:off x="311733" y="3251200"/>
          <a:ext cx="7169876" cy="609600"/>
        </a:xfrm>
        <a:prstGeom prst="leftRight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7E95F6-9575-4EC0-ACEC-EA62FD6BC569}">
      <dsp:nvSpPr>
        <dsp:cNvPr id="0" name=""/>
        <dsp:cNvSpPr/>
      </dsp:nvSpPr>
      <dsp:spPr>
        <a:xfrm>
          <a:off x="3433" y="0"/>
          <a:ext cx="3002837" cy="866116"/>
        </a:xfrm>
        <a:prstGeom prst="homePlat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80010" rIns="40005" bIns="80010" numCol="1" spcCol="1270" anchor="ctr" anchorCtr="0">
          <a:noAutofit/>
        </a:bodyPr>
        <a:lstStyle/>
        <a:p>
          <a:pPr marL="0" lvl="0" indent="0" algn="ctr" defTabSz="1333500">
            <a:lnSpc>
              <a:spcPct val="90000"/>
            </a:lnSpc>
            <a:spcBef>
              <a:spcPct val="0"/>
            </a:spcBef>
            <a:spcAft>
              <a:spcPct val="35000"/>
            </a:spcAft>
            <a:buNone/>
          </a:pPr>
          <a:endParaRPr lang="en-US" sz="3000" b="1" kern="1200" dirty="0"/>
        </a:p>
      </dsp:txBody>
      <dsp:txXfrm>
        <a:off x="3433" y="0"/>
        <a:ext cx="2786308" cy="866116"/>
      </dsp:txXfrm>
    </dsp:sp>
    <dsp:sp modelId="{ED1BC88A-8970-48A1-91DB-4F187AE6D186}">
      <dsp:nvSpPr>
        <dsp:cNvPr id="0" name=""/>
        <dsp:cNvSpPr/>
      </dsp:nvSpPr>
      <dsp:spPr>
        <a:xfrm>
          <a:off x="2405703" y="0"/>
          <a:ext cx="3002837" cy="866116"/>
        </a:xfrm>
        <a:prstGeom prst="chevron">
          <a:avLst/>
        </a:prstGeom>
        <a:solidFill>
          <a:schemeClr val="accent4">
            <a:hueOff val="-564787"/>
            <a:satOff val="-1741"/>
            <a:lumOff val="500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6022" tIns="117348" rIns="58674" bIns="117348" numCol="1" spcCol="1270" anchor="ctr" anchorCtr="0">
          <a:noAutofit/>
        </a:bodyPr>
        <a:lstStyle/>
        <a:p>
          <a:pPr marL="0" lvl="0" indent="0" algn="ctr" defTabSz="1955800">
            <a:lnSpc>
              <a:spcPct val="90000"/>
            </a:lnSpc>
            <a:spcBef>
              <a:spcPct val="0"/>
            </a:spcBef>
            <a:spcAft>
              <a:spcPct val="35000"/>
            </a:spcAft>
            <a:buNone/>
          </a:pPr>
          <a:endParaRPr lang="en-US" sz="4400" kern="1200" dirty="0"/>
        </a:p>
      </dsp:txBody>
      <dsp:txXfrm>
        <a:off x="2838761" y="0"/>
        <a:ext cx="2136721" cy="866116"/>
      </dsp:txXfrm>
    </dsp:sp>
    <dsp:sp modelId="{4300AEAA-51CD-44C9-8B0E-DB0B37000F80}">
      <dsp:nvSpPr>
        <dsp:cNvPr id="0" name=""/>
        <dsp:cNvSpPr/>
      </dsp:nvSpPr>
      <dsp:spPr>
        <a:xfrm>
          <a:off x="4807973" y="0"/>
          <a:ext cx="3002837" cy="866116"/>
        </a:xfrm>
        <a:prstGeom prst="chevron">
          <a:avLst/>
        </a:prstGeom>
        <a:solidFill>
          <a:schemeClr val="accent4">
            <a:hueOff val="-1129573"/>
            <a:satOff val="-3481"/>
            <a:lumOff val="1000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6022" tIns="117348" rIns="58674" bIns="117348" numCol="1" spcCol="1270" anchor="ctr" anchorCtr="0">
          <a:noAutofit/>
        </a:bodyPr>
        <a:lstStyle/>
        <a:p>
          <a:pPr marL="0" lvl="0" indent="0" algn="ctr" defTabSz="1955800">
            <a:lnSpc>
              <a:spcPct val="90000"/>
            </a:lnSpc>
            <a:spcBef>
              <a:spcPct val="0"/>
            </a:spcBef>
            <a:spcAft>
              <a:spcPct val="35000"/>
            </a:spcAft>
            <a:buNone/>
          </a:pPr>
          <a:endParaRPr lang="en-US" sz="4400" kern="1200" dirty="0"/>
        </a:p>
      </dsp:txBody>
      <dsp:txXfrm>
        <a:off x="5241031" y="0"/>
        <a:ext cx="2136721" cy="86611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A3676F-074C-434A-B794-00A10742CA26}">
      <dsp:nvSpPr>
        <dsp:cNvPr id="0" name=""/>
        <dsp:cNvSpPr/>
      </dsp:nvSpPr>
      <dsp:spPr>
        <a:xfrm>
          <a:off x="612114" y="0"/>
          <a:ext cx="6937298" cy="3419475"/>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477B83E-99BE-45FA-AA49-5987C6B46C35}">
      <dsp:nvSpPr>
        <dsp:cNvPr id="0" name=""/>
        <dsp:cNvSpPr/>
      </dsp:nvSpPr>
      <dsp:spPr>
        <a:xfrm>
          <a:off x="996" y="1025842"/>
          <a:ext cx="1876693" cy="136779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US" sz="3000" kern="1200" dirty="0"/>
            <a:t>B.14</a:t>
          </a:r>
        </a:p>
      </dsp:txBody>
      <dsp:txXfrm>
        <a:off x="67766" y="1092612"/>
        <a:ext cx="1743153" cy="1234250"/>
      </dsp:txXfrm>
    </dsp:sp>
    <dsp:sp modelId="{CBCD1180-C9E2-46E2-8C74-54A8D5AD9916}">
      <dsp:nvSpPr>
        <dsp:cNvPr id="0" name=""/>
        <dsp:cNvSpPr/>
      </dsp:nvSpPr>
      <dsp:spPr>
        <a:xfrm>
          <a:off x="2095277" y="1025842"/>
          <a:ext cx="1876693" cy="136779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US" sz="3000" kern="1200" dirty="0"/>
            <a:t>B.15 </a:t>
          </a:r>
        </a:p>
        <a:p>
          <a:pPr marL="0" lvl="0" indent="0" algn="ctr" defTabSz="1333500">
            <a:lnSpc>
              <a:spcPct val="90000"/>
            </a:lnSpc>
            <a:spcBef>
              <a:spcPct val="0"/>
            </a:spcBef>
            <a:spcAft>
              <a:spcPct val="35000"/>
            </a:spcAft>
            <a:buNone/>
          </a:pPr>
          <a:r>
            <a:rPr lang="en-US" sz="3000" kern="1200" dirty="0"/>
            <a:t>(or B.16?)</a:t>
          </a:r>
        </a:p>
      </dsp:txBody>
      <dsp:txXfrm>
        <a:off x="2162047" y="1092612"/>
        <a:ext cx="1743153" cy="1234250"/>
      </dsp:txXfrm>
    </dsp:sp>
    <dsp:sp modelId="{89B0901C-5F36-4F1C-B172-267074822FC4}">
      <dsp:nvSpPr>
        <dsp:cNvPr id="0" name=""/>
        <dsp:cNvSpPr/>
      </dsp:nvSpPr>
      <dsp:spPr>
        <a:xfrm>
          <a:off x="4189557" y="1025842"/>
          <a:ext cx="1876693" cy="136779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US" sz="3000" kern="1200" dirty="0"/>
            <a:t>B.17?</a:t>
          </a:r>
        </a:p>
      </dsp:txBody>
      <dsp:txXfrm>
        <a:off x="4256327" y="1092612"/>
        <a:ext cx="1743153" cy="1234250"/>
      </dsp:txXfrm>
    </dsp:sp>
    <dsp:sp modelId="{BBC5898A-2A2F-4741-952C-1BF9DDDFE37F}">
      <dsp:nvSpPr>
        <dsp:cNvPr id="0" name=""/>
        <dsp:cNvSpPr/>
      </dsp:nvSpPr>
      <dsp:spPr>
        <a:xfrm>
          <a:off x="6283838" y="1025842"/>
          <a:ext cx="1876693" cy="136779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US" sz="3000" kern="1200" dirty="0"/>
            <a:t>B.19?</a:t>
          </a:r>
        </a:p>
      </dsp:txBody>
      <dsp:txXfrm>
        <a:off x="6350608" y="1092612"/>
        <a:ext cx="1743153" cy="1234250"/>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8135"/>
          </a:xfrm>
          <a:prstGeom prst="rect">
            <a:avLst/>
          </a:prstGeom>
        </p:spPr>
        <p:txBody>
          <a:bodyPr vert="horz" lIns="93177" tIns="46589" rIns="93177" bIns="46589" rtlCol="0"/>
          <a:lstStyle>
            <a:lvl1pPr algn="r">
              <a:defRPr sz="1200"/>
            </a:lvl1pPr>
          </a:lstStyle>
          <a:p>
            <a:fld id="{6ED9343D-33DA-4C49-A237-757209E01DA3}" type="datetimeFigureOut">
              <a:rPr lang="en-US" smtClean="0"/>
              <a:t>3/6/2018</a:t>
            </a:fld>
            <a:endParaRPr lang="en-US"/>
          </a:p>
        </p:txBody>
      </p:sp>
      <p:sp>
        <p:nvSpPr>
          <p:cNvPr id="4" name="Footer Placeholder 3"/>
          <p:cNvSpPr>
            <a:spLocks noGrp="1"/>
          </p:cNvSpPr>
          <p:nvPr>
            <p:ph type="ftr" sz="quarter" idx="2"/>
          </p:nvPr>
        </p:nvSpPr>
        <p:spPr>
          <a:xfrm>
            <a:off x="0" y="9430093"/>
            <a:ext cx="2945659" cy="498134"/>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30093"/>
            <a:ext cx="2945659" cy="498134"/>
          </a:xfrm>
          <a:prstGeom prst="rect">
            <a:avLst/>
          </a:prstGeom>
        </p:spPr>
        <p:txBody>
          <a:bodyPr vert="horz" lIns="93177" tIns="46589" rIns="93177" bIns="46589" rtlCol="0" anchor="b"/>
          <a:lstStyle>
            <a:lvl1pPr algn="r">
              <a:defRPr sz="1200"/>
            </a:lvl1pPr>
          </a:lstStyle>
          <a:p>
            <a:fld id="{3A73B31B-17DA-434B-819D-2107DE59C7FB}" type="slidenum">
              <a:rPr lang="en-US" smtClean="0"/>
              <a:t>‹#›</a:t>
            </a:fld>
            <a:endParaRPr lang="en-US"/>
          </a:p>
        </p:txBody>
      </p:sp>
    </p:spTree>
    <p:extLst>
      <p:ext uri="{BB962C8B-B14F-4D97-AF65-F5344CB8AC3E}">
        <p14:creationId xmlns:p14="http://schemas.microsoft.com/office/powerpoint/2010/main" val="6086950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6275" cy="49844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9863" y="0"/>
            <a:ext cx="2946275" cy="498446"/>
          </a:xfrm>
          <a:prstGeom prst="rect">
            <a:avLst/>
          </a:prstGeom>
        </p:spPr>
        <p:txBody>
          <a:bodyPr vert="horz" lIns="91440" tIns="45720" rIns="91440" bIns="45720" rtlCol="0"/>
          <a:lstStyle>
            <a:lvl1pPr algn="r">
              <a:defRPr sz="1200"/>
            </a:lvl1pPr>
          </a:lstStyle>
          <a:p>
            <a:fld id="{0F9A4A00-80F6-49A4-8D10-F8D75EBD7EC2}" type="datetimeFigureOut">
              <a:rPr lang="en-US" smtClean="0"/>
              <a:t>3/6/2018</a:t>
            </a:fld>
            <a:endParaRPr lang="en-US"/>
          </a:p>
        </p:txBody>
      </p:sp>
      <p:sp>
        <p:nvSpPr>
          <p:cNvPr id="4" name="Slide Image Placeholder 3"/>
          <p:cNvSpPr>
            <a:spLocks noGrp="1" noRot="1" noChangeAspect="1"/>
          </p:cNvSpPr>
          <p:nvPr>
            <p:ph type="sldImg" idx="2"/>
          </p:nvPr>
        </p:nvSpPr>
        <p:spPr>
          <a:xfrm>
            <a:off x="1120775" y="1023938"/>
            <a:ext cx="4849813" cy="36385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1342567" y="4943338"/>
            <a:ext cx="4403844" cy="3350098"/>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1" y="9429781"/>
            <a:ext cx="2946275" cy="498446"/>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9863" y="9429781"/>
            <a:ext cx="2946275" cy="498446"/>
          </a:xfrm>
          <a:prstGeom prst="rect">
            <a:avLst/>
          </a:prstGeom>
        </p:spPr>
        <p:txBody>
          <a:bodyPr vert="horz" lIns="91440" tIns="45720" rIns="91440" bIns="45720" rtlCol="0" anchor="b"/>
          <a:lstStyle>
            <a:lvl1pPr algn="r">
              <a:defRPr sz="1200"/>
            </a:lvl1pPr>
          </a:lstStyle>
          <a:p>
            <a:fld id="{D400D89C-1D6D-4027-ABB8-1D42A5C6071E}" type="slidenum">
              <a:rPr lang="en-US" smtClean="0"/>
              <a:t>‹#›</a:t>
            </a:fld>
            <a:endParaRPr lang="en-US"/>
          </a:p>
        </p:txBody>
      </p:sp>
    </p:spTree>
    <p:extLst>
      <p:ext uri="{BB962C8B-B14F-4D97-AF65-F5344CB8AC3E}">
        <p14:creationId xmlns:p14="http://schemas.microsoft.com/office/powerpoint/2010/main" val="7293285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Folienbildplatzhalter 1"/>
          <p:cNvSpPr>
            <a:spLocks noGrp="1" noRot="1" noChangeAspect="1" noTextEdit="1"/>
          </p:cNvSpPr>
          <p:nvPr>
            <p:ph type="sldImg"/>
          </p:nvPr>
        </p:nvSpPr>
        <p:spPr bwMode="auto">
          <a:xfrm>
            <a:off x="1120775" y="1023938"/>
            <a:ext cx="4849813" cy="36385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2291" name="Notizenplatzhalt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To-do list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2. GFFFN mission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 Check pipeline for 13 countries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 Check portfolio</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 Presentation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 Read </a:t>
            </a:r>
            <a:r>
              <a:rPr lang="en-US" sz="1200" kern="1200" dirty="0" err="1">
                <a:solidFill>
                  <a:schemeClr val="tx1"/>
                </a:solidFill>
                <a:effectLst/>
                <a:latin typeface="+mn-lt"/>
                <a:ea typeface="+mn-ea"/>
                <a:cs typeface="+mn-cs"/>
              </a:rPr>
              <a:t>RBUniteP</a:t>
            </a:r>
            <a:endParaRPr lang="en-US" sz="1200" kern="1200" dirty="0">
              <a:solidFill>
                <a:schemeClr val="tx1"/>
              </a:solidFill>
              <a:effectLst/>
              <a:latin typeface="+mn-lt"/>
              <a:ea typeface="+mn-ea"/>
              <a:cs typeface="+mn-cs"/>
            </a:endParaRPr>
          </a:p>
        </p:txBody>
      </p:sp>
      <p:sp>
        <p:nvSpPr>
          <p:cNvPr id="12292" name="Foliennummernplatzhalt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51122" indent="-288893" eaLnBrk="0" hangingPunct="0">
              <a:defRPr>
                <a:solidFill>
                  <a:schemeClr val="tx1"/>
                </a:solidFill>
                <a:latin typeface="Arial" pitchFamily="34" charset="0"/>
                <a:cs typeface="Arial" pitchFamily="34" charset="0"/>
              </a:defRPr>
            </a:lvl2pPr>
            <a:lvl3pPr marL="1155573" indent="-231115" eaLnBrk="0" hangingPunct="0">
              <a:defRPr>
                <a:solidFill>
                  <a:schemeClr val="tx1"/>
                </a:solidFill>
                <a:latin typeface="Arial" pitchFamily="34" charset="0"/>
                <a:cs typeface="Arial" pitchFamily="34" charset="0"/>
              </a:defRPr>
            </a:lvl3pPr>
            <a:lvl4pPr marL="1617802" indent="-231115" eaLnBrk="0" hangingPunct="0">
              <a:defRPr>
                <a:solidFill>
                  <a:schemeClr val="tx1"/>
                </a:solidFill>
                <a:latin typeface="Arial" pitchFamily="34" charset="0"/>
                <a:cs typeface="Arial" pitchFamily="34" charset="0"/>
              </a:defRPr>
            </a:lvl4pPr>
            <a:lvl5pPr marL="2080031" indent="-231115" eaLnBrk="0" hangingPunct="0">
              <a:defRPr>
                <a:solidFill>
                  <a:schemeClr val="tx1"/>
                </a:solidFill>
                <a:latin typeface="Arial" pitchFamily="34" charset="0"/>
                <a:cs typeface="Arial" pitchFamily="34" charset="0"/>
              </a:defRPr>
            </a:lvl5pPr>
            <a:lvl6pPr marL="2542261" indent="-231115" eaLnBrk="0" fontAlgn="base" hangingPunct="0">
              <a:spcBef>
                <a:spcPct val="0"/>
              </a:spcBef>
              <a:spcAft>
                <a:spcPct val="0"/>
              </a:spcAft>
              <a:defRPr>
                <a:solidFill>
                  <a:schemeClr val="tx1"/>
                </a:solidFill>
                <a:latin typeface="Arial" pitchFamily="34" charset="0"/>
                <a:cs typeface="Arial" pitchFamily="34" charset="0"/>
              </a:defRPr>
            </a:lvl6pPr>
            <a:lvl7pPr marL="3004490" indent="-231115" eaLnBrk="0" fontAlgn="base" hangingPunct="0">
              <a:spcBef>
                <a:spcPct val="0"/>
              </a:spcBef>
              <a:spcAft>
                <a:spcPct val="0"/>
              </a:spcAft>
              <a:defRPr>
                <a:solidFill>
                  <a:schemeClr val="tx1"/>
                </a:solidFill>
                <a:latin typeface="Arial" pitchFamily="34" charset="0"/>
                <a:cs typeface="Arial" pitchFamily="34" charset="0"/>
              </a:defRPr>
            </a:lvl7pPr>
            <a:lvl8pPr marL="3466719" indent="-231115" eaLnBrk="0" fontAlgn="base" hangingPunct="0">
              <a:spcBef>
                <a:spcPct val="0"/>
              </a:spcBef>
              <a:spcAft>
                <a:spcPct val="0"/>
              </a:spcAft>
              <a:defRPr>
                <a:solidFill>
                  <a:schemeClr val="tx1"/>
                </a:solidFill>
                <a:latin typeface="Arial" pitchFamily="34" charset="0"/>
                <a:cs typeface="Arial" pitchFamily="34" charset="0"/>
              </a:defRPr>
            </a:lvl8pPr>
            <a:lvl9pPr marL="3928948" indent="-231115"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61F993B8-BC0C-430E-A244-9A9CBB032CB3}" type="slidenum">
              <a:rPr lang="de-DE">
                <a:latin typeface="Corbel"/>
                <a:cs typeface="Corbel"/>
              </a:rPr>
              <a:pPr eaLnBrk="1" hangingPunct="1"/>
              <a:t>1</a:t>
            </a:fld>
            <a:endParaRPr lang="de-DE" dirty="0">
              <a:latin typeface="Corbel"/>
              <a:cs typeface="Corbel"/>
            </a:endParaRPr>
          </a:p>
        </p:txBody>
      </p:sp>
    </p:spTree>
    <p:extLst>
      <p:ext uri="{BB962C8B-B14F-4D97-AF65-F5344CB8AC3E}">
        <p14:creationId xmlns:p14="http://schemas.microsoft.com/office/powerpoint/2010/main" val="23877143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3FCEE87-B0BC-413B-9B46-4B922B8D7A7B}" type="slidenum">
              <a:rPr lang="en-US" smtClean="0"/>
              <a:t>10</a:t>
            </a:fld>
            <a:endParaRPr lang="en-US"/>
          </a:p>
        </p:txBody>
      </p:sp>
    </p:spTree>
    <p:extLst>
      <p:ext uri="{BB962C8B-B14F-4D97-AF65-F5344CB8AC3E}">
        <p14:creationId xmlns:p14="http://schemas.microsoft.com/office/powerpoint/2010/main" val="12894810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3FCEE87-B0BC-413B-9B46-4B922B8D7A7B}" type="slidenum">
              <a:rPr lang="en-US" smtClean="0"/>
              <a:t>11</a:t>
            </a:fld>
            <a:endParaRPr lang="en-US"/>
          </a:p>
        </p:txBody>
      </p:sp>
    </p:spTree>
    <p:extLst>
      <p:ext uri="{BB962C8B-B14F-4D97-AF65-F5344CB8AC3E}">
        <p14:creationId xmlns:p14="http://schemas.microsoft.com/office/powerpoint/2010/main" val="9157819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Similarly, the Fund could design prototype structures for specific types of projects, that could potentially be adopted by AEs that can apply them to private-sector partners’ cases. These prototypes could reduce the time required for project approval as the secretariat would already be familiar with the components and logical framework involved in the proposal. Some such prototypes could potentially be processed through the SAP. </a:t>
            </a:r>
          </a:p>
        </p:txBody>
      </p:sp>
      <p:sp>
        <p:nvSpPr>
          <p:cNvPr id="4" name="Slide Number Placeholder 3"/>
          <p:cNvSpPr>
            <a:spLocks noGrp="1"/>
          </p:cNvSpPr>
          <p:nvPr>
            <p:ph type="sldNum" sz="quarter" idx="10"/>
          </p:nvPr>
        </p:nvSpPr>
        <p:spPr/>
        <p:txBody>
          <a:bodyPr/>
          <a:lstStyle/>
          <a:p>
            <a:fld id="{D400D89C-1D6D-4027-ABB8-1D42A5C6071E}" type="slidenum">
              <a:rPr lang="en-US" smtClean="0"/>
              <a:t>14</a:t>
            </a:fld>
            <a:endParaRPr lang="en-US"/>
          </a:p>
        </p:txBody>
      </p:sp>
    </p:spTree>
    <p:extLst>
      <p:ext uri="{BB962C8B-B14F-4D97-AF65-F5344CB8AC3E}">
        <p14:creationId xmlns:p14="http://schemas.microsoft.com/office/powerpoint/2010/main" val="15010811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figure shows that a large number of companies working in the big four deforestation-risk commodities have signed commitments, and that much more are necessary- especially in the soy and cattle industries. The GCF has an opportunity here, to catalyze these commitments and to assist them in meeting them. In order to do so, </a:t>
            </a:r>
            <a:r>
              <a:rPr lang="en-US" dirty="0" err="1"/>
              <a:t>PSAG</a:t>
            </a:r>
            <a:r>
              <a:rPr lang="en-US" dirty="0"/>
              <a:t> recommends that the Fund explore the following:</a:t>
            </a:r>
          </a:p>
        </p:txBody>
      </p:sp>
      <p:sp>
        <p:nvSpPr>
          <p:cNvPr id="4" name="Slide Number Placeholder 3"/>
          <p:cNvSpPr>
            <a:spLocks noGrp="1"/>
          </p:cNvSpPr>
          <p:nvPr>
            <p:ph type="sldNum" sz="quarter" idx="10"/>
          </p:nvPr>
        </p:nvSpPr>
        <p:spPr/>
        <p:txBody>
          <a:bodyPr/>
          <a:lstStyle/>
          <a:p>
            <a:fld id="{D400D89C-1D6D-4027-ABB8-1D42A5C6071E}" type="slidenum">
              <a:rPr lang="en-US" smtClean="0"/>
              <a:t>15</a:t>
            </a:fld>
            <a:endParaRPr lang="en-US"/>
          </a:p>
        </p:txBody>
      </p:sp>
    </p:spTree>
    <p:extLst>
      <p:ext uri="{BB962C8B-B14F-4D97-AF65-F5344CB8AC3E}">
        <p14:creationId xmlns:p14="http://schemas.microsoft.com/office/powerpoint/2010/main" val="36313126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GCF is the only financial organization that provides funding for all three phases of REDD+.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accent4"/>
                </a:solidFill>
              </a:rPr>
              <a:t>GCF encouraged by the COP to play a key role to finance REDD+</a:t>
            </a:r>
          </a:p>
          <a:p>
            <a:endParaRPr lang="en-US" dirty="0"/>
          </a:p>
        </p:txBody>
      </p:sp>
      <p:sp>
        <p:nvSpPr>
          <p:cNvPr id="4" name="Slide Number Placeholder 3"/>
          <p:cNvSpPr>
            <a:spLocks noGrp="1"/>
          </p:cNvSpPr>
          <p:nvPr>
            <p:ph type="sldNum" sz="quarter" idx="10"/>
          </p:nvPr>
        </p:nvSpPr>
        <p:spPr/>
        <p:txBody>
          <a:bodyPr/>
          <a:lstStyle/>
          <a:p>
            <a:fld id="{D400D89C-1D6D-4027-ABB8-1D42A5C6071E}" type="slidenum">
              <a:rPr lang="en-US" smtClean="0"/>
              <a:t>16</a:t>
            </a:fld>
            <a:endParaRPr lang="en-US"/>
          </a:p>
        </p:txBody>
      </p:sp>
    </p:spTree>
    <p:extLst>
      <p:ext uri="{BB962C8B-B14F-4D97-AF65-F5344CB8AC3E}">
        <p14:creationId xmlns:p14="http://schemas.microsoft.com/office/powerpoint/2010/main" val="7882363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00D89C-1D6D-4027-ABB8-1D42A5C6071E}" type="slidenum">
              <a:rPr lang="en-US" smtClean="0"/>
              <a:t>17</a:t>
            </a:fld>
            <a:endParaRPr lang="en-US"/>
          </a:p>
        </p:txBody>
      </p:sp>
    </p:spTree>
    <p:extLst>
      <p:ext uri="{BB962C8B-B14F-4D97-AF65-F5344CB8AC3E}">
        <p14:creationId xmlns:p14="http://schemas.microsoft.com/office/powerpoint/2010/main" val="16323714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example of Brazil is instructive here…</a:t>
            </a:r>
          </a:p>
          <a:p>
            <a:endParaRPr lang="en-US" dirty="0"/>
          </a:p>
          <a:p>
            <a:r>
              <a:rPr lang="en-US" dirty="0"/>
              <a:t>…but it took a great deal of work and strategy to make it happen, and the story isn’t over…</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D86195-0B12-4FC1-89EE-2991F53FBCA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227969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a:t>Forestry as one of the Fund’s strategic results areas:</a:t>
            </a:r>
            <a:r>
              <a:rPr lang="en-GB" sz="1400" baseline="0" dirty="0"/>
              <a:t> </a:t>
            </a:r>
            <a:r>
              <a:rPr lang="en-GB" sz="1400" b="0" dirty="0">
                <a:solidFill>
                  <a:srgbClr val="008000"/>
                </a:solidFill>
              </a:rPr>
              <a:t>“Reduced emissions from land use, deforestation, forest degradation, and through sustainable forest management and conservation and enhancement of forest carbon stocks”</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400" dirty="0"/>
          </a:p>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a:t>Limited support from existing climate channels </a:t>
            </a:r>
            <a:r>
              <a:rPr lang="en-GB" sz="1200" dirty="0"/>
              <a:t>(only accounts for </a:t>
            </a:r>
            <a:r>
              <a:rPr lang="en-GB" sz="1200" b="1" dirty="0"/>
              <a:t>5% </a:t>
            </a:r>
            <a:r>
              <a:rPr lang="en-GB" sz="1200" dirty="0"/>
              <a:t>of current mitigation and </a:t>
            </a:r>
            <a:r>
              <a:rPr lang="en-GB" sz="1200" b="1" dirty="0"/>
              <a:t>8% </a:t>
            </a:r>
            <a:r>
              <a:rPr lang="en-GB" sz="1200" dirty="0"/>
              <a:t>of adaptation financing, combined with agriculture,</a:t>
            </a:r>
            <a:r>
              <a:rPr lang="en-GB" sz="1200" baseline="0" dirty="0"/>
              <a:t> </a:t>
            </a:r>
            <a:r>
              <a:rPr lang="en-GB" dirty="0"/>
              <a:t>includes public and private finance.) </a:t>
            </a:r>
            <a:r>
              <a:rPr lang="en-GB" i="1" dirty="0"/>
              <a:t>CPI Climate Finance</a:t>
            </a:r>
            <a:r>
              <a:rPr lang="en-GB" i="1" baseline="0" dirty="0"/>
              <a:t> Flows 2014.</a:t>
            </a:r>
          </a:p>
          <a:p>
            <a:pPr marL="0" marR="0" indent="0" algn="l" defTabSz="914400" rtl="0" eaLnBrk="1" fontAlgn="auto" latinLnBrk="0" hangingPunct="1">
              <a:lnSpc>
                <a:spcPct val="100000"/>
              </a:lnSpc>
              <a:spcBef>
                <a:spcPts val="0"/>
              </a:spcBef>
              <a:spcAft>
                <a:spcPts val="0"/>
              </a:spcAft>
              <a:buClrTx/>
              <a:buSzTx/>
              <a:buFontTx/>
              <a:buNone/>
              <a:tabLst/>
              <a:defRPr/>
            </a:pPr>
            <a:endParaRPr lang="en-GB" i="1"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a:t>Potential to catalyse performance based payments, building on ongoing readiness activities and complementing bilateral programmes.  Few multilateral climate funds are offering support for demonstrated implementation of REDD+ strategies. </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i="1"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a:t>Remarkable co-benefits, including adaptation areas (livelihoods, food security, health, water, biodiversity)</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dirty="0"/>
          </a:p>
          <a:p>
            <a:r>
              <a:rPr lang="en-GB" baseline="0" dirty="0"/>
              <a:t>The Fund cannot really close the financing gap with a capitalisation of $ 10 billion across 192 countries. It will therefore need to identify targeted interventions at adequate scale, potentially in partnership with other investors / donors including </a:t>
            </a:r>
            <a:r>
              <a:rPr lang="en-GB" baseline="0" dirty="0" err="1"/>
              <a:t>bilaterals</a:t>
            </a:r>
            <a:r>
              <a:rPr lang="en-GB" baseline="0" dirty="0"/>
              <a:t>. </a:t>
            </a:r>
          </a:p>
          <a:p>
            <a:endParaRPr lang="en-GB" baseline="0" dirty="0"/>
          </a:p>
          <a:p>
            <a:r>
              <a:rPr lang="en-GB" baseline="0" dirty="0"/>
              <a:t>Potential role for the GCF in stepping up engagement with private sector actors whose activities place pressures on forests in order to try to create new incentives to do things differently: helping to improve supply chain practices, risk assessment, and due diligence. </a:t>
            </a:r>
            <a:endParaRPr lang="en-GB" dirty="0"/>
          </a:p>
        </p:txBody>
      </p:sp>
      <p:sp>
        <p:nvSpPr>
          <p:cNvPr id="4" name="Slide Number Placeholder 3"/>
          <p:cNvSpPr>
            <a:spLocks noGrp="1"/>
          </p:cNvSpPr>
          <p:nvPr>
            <p:ph type="sldNum" sz="quarter" idx="10"/>
          </p:nvPr>
        </p:nvSpPr>
        <p:spPr/>
        <p:txBody>
          <a:bodyPr/>
          <a:lstStyle/>
          <a:p>
            <a:fld id="{BFC67AE5-742C-4EF0-B4F7-81255B4A71EB}" type="slidenum">
              <a:rPr lang="en-US" smtClean="0"/>
              <a:t>2</a:t>
            </a:fld>
            <a:endParaRPr lang="en-US"/>
          </a:p>
        </p:txBody>
      </p:sp>
    </p:spTree>
    <p:extLst>
      <p:ext uri="{BB962C8B-B14F-4D97-AF65-F5344CB8AC3E}">
        <p14:creationId xmlns:p14="http://schemas.microsoft.com/office/powerpoint/2010/main" val="32033089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68425" y="952500"/>
            <a:ext cx="4513263" cy="338455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100" dirty="0">
              <a:highlight>
                <a:srgbClr val="FFFF00"/>
              </a:highlight>
            </a:endParaRPr>
          </a:p>
        </p:txBody>
      </p:sp>
      <p:sp>
        <p:nvSpPr>
          <p:cNvPr id="4" name="Slide Number Placeholder 3"/>
          <p:cNvSpPr>
            <a:spLocks noGrp="1"/>
          </p:cNvSpPr>
          <p:nvPr>
            <p:ph type="sldNum" sz="quarter" idx="10"/>
          </p:nvPr>
        </p:nvSpPr>
        <p:spPr/>
        <p:txBody>
          <a:bodyPr/>
          <a:lstStyle/>
          <a:p>
            <a:fld id="{D400D89C-1D6D-4027-ABB8-1D42A5C6071E}" type="slidenum">
              <a:rPr lang="en-US" smtClean="0"/>
              <a:t>3</a:t>
            </a:fld>
            <a:endParaRPr lang="en-US"/>
          </a:p>
        </p:txBody>
      </p:sp>
    </p:spTree>
    <p:extLst>
      <p:ext uri="{BB962C8B-B14F-4D97-AF65-F5344CB8AC3E}">
        <p14:creationId xmlns:p14="http://schemas.microsoft.com/office/powerpoint/2010/main" val="23430153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Bali: RED expanded to REDD to include ‘degradation’; + proposed; indicative guidance for demonstration activities </a:t>
            </a:r>
          </a:p>
          <a:p>
            <a:r>
              <a:rPr lang="en-US" sz="1200" kern="1200" dirty="0">
                <a:solidFill>
                  <a:schemeClr val="tx1"/>
                </a:solidFill>
                <a:effectLst/>
                <a:latin typeface="+mn-lt"/>
                <a:ea typeface="+mn-ea"/>
                <a:cs typeface="+mn-cs"/>
              </a:rPr>
              <a:t>CPH: enhancement of forest carbon stocks added (+); indigenous and local community engagement, co-benefits incl. biodiversity recognized</a:t>
            </a:r>
          </a:p>
          <a:p>
            <a:r>
              <a:rPr lang="en-US" sz="1200" kern="1200" dirty="0">
                <a:solidFill>
                  <a:schemeClr val="tx1"/>
                </a:solidFill>
                <a:effectLst/>
                <a:latin typeface="+mn-lt"/>
                <a:ea typeface="+mn-ea"/>
                <a:cs typeface="+mn-cs"/>
              </a:rPr>
              <a:t>Cancun: 7 safeguards; need for national strategies, REFL/FRLs, and monitoring systems agreed upon</a:t>
            </a:r>
          </a:p>
          <a:p>
            <a:r>
              <a:rPr lang="en-US" sz="1200" kern="1200" dirty="0">
                <a:solidFill>
                  <a:schemeClr val="tx1"/>
                </a:solidFill>
                <a:effectLst/>
                <a:latin typeface="+mn-lt"/>
                <a:ea typeface="+mn-ea"/>
                <a:cs typeface="+mn-cs"/>
              </a:rPr>
              <a:t>Durban: agreement on mkt and non-mkt-based approaches to finance; methodological guidance for FRELs and SIS</a:t>
            </a:r>
          </a:p>
          <a:p>
            <a:r>
              <a:rPr lang="en-US" sz="1200" kern="1200" dirty="0">
                <a:solidFill>
                  <a:schemeClr val="tx1"/>
                </a:solidFill>
                <a:effectLst/>
                <a:latin typeface="+mn-lt"/>
                <a:ea typeface="+mn-ea"/>
                <a:cs typeface="+mn-cs"/>
              </a:rPr>
              <a:t>Doha: Design of MRV systems addressed</a:t>
            </a:r>
          </a:p>
          <a:p>
            <a:r>
              <a:rPr lang="en-US" sz="1200" kern="1200" dirty="0">
                <a:solidFill>
                  <a:schemeClr val="tx1"/>
                </a:solidFill>
                <a:effectLst/>
                <a:latin typeface="+mn-lt"/>
                <a:ea typeface="+mn-ea"/>
                <a:cs typeface="+mn-cs"/>
              </a:rPr>
              <a:t>Warsaw: Warsaw Framework for REDD+, including guidance for RBP</a:t>
            </a:r>
          </a:p>
          <a:p>
            <a:r>
              <a:rPr lang="en-US" sz="1200" kern="1200" dirty="0">
                <a:solidFill>
                  <a:schemeClr val="tx1"/>
                </a:solidFill>
                <a:effectLst/>
                <a:latin typeface="+mn-lt"/>
                <a:ea typeface="+mn-ea"/>
                <a:cs typeface="+mn-cs"/>
              </a:rPr>
              <a:t>Paris: Final adoption of Warsaw Framework, including guidance on NCBs</a:t>
            </a:r>
          </a:p>
          <a:p>
            <a:r>
              <a:rPr lang="en-US" sz="1200" kern="1200" dirty="0">
                <a:solidFill>
                  <a:schemeClr val="tx1"/>
                </a:solidFill>
                <a:effectLst/>
                <a:latin typeface="+mn-lt"/>
                <a:ea typeface="+mn-ea"/>
                <a:cs typeface="+mn-cs"/>
              </a:rPr>
              <a:t>Marrakesh: REDD+ discussed in context of NDCs and collaborative approaches under PA’s Article 6. </a:t>
            </a:r>
          </a:p>
          <a:p>
            <a:r>
              <a:rPr lang="en-US" sz="1200" kern="1200" dirty="0">
                <a:solidFill>
                  <a:schemeClr val="tx1"/>
                </a:solidFill>
                <a:effectLst/>
                <a:latin typeface="+mn-lt"/>
                <a:ea typeface="+mn-ea"/>
                <a:cs typeface="+mn-cs"/>
              </a:rPr>
              <a:t>Bonn: ??</a:t>
            </a:r>
          </a:p>
          <a:p>
            <a:endParaRPr lang="en-US" dirty="0"/>
          </a:p>
        </p:txBody>
      </p:sp>
      <p:sp>
        <p:nvSpPr>
          <p:cNvPr id="4" name="Slide Number Placeholder 3"/>
          <p:cNvSpPr>
            <a:spLocks noGrp="1"/>
          </p:cNvSpPr>
          <p:nvPr>
            <p:ph type="sldNum" sz="quarter" idx="10"/>
          </p:nvPr>
        </p:nvSpPr>
        <p:spPr/>
        <p:txBody>
          <a:bodyPr/>
          <a:lstStyle/>
          <a:p>
            <a:fld id="{8CD86195-0B12-4FC1-89EE-2991F53FBCAF}" type="slidenum">
              <a:rPr lang="en-US" smtClean="0"/>
              <a:t>4</a:t>
            </a:fld>
            <a:endParaRPr lang="en-US"/>
          </a:p>
        </p:txBody>
      </p:sp>
    </p:spTree>
    <p:extLst>
      <p:ext uri="{BB962C8B-B14F-4D97-AF65-F5344CB8AC3E}">
        <p14:creationId xmlns:p14="http://schemas.microsoft.com/office/powerpoint/2010/main" val="36784336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00D89C-1D6D-4027-ABB8-1D42A5C6071E}" type="slidenum">
              <a:rPr lang="en-US" smtClean="0"/>
              <a:t>5</a:t>
            </a:fld>
            <a:endParaRPr lang="en-US"/>
          </a:p>
        </p:txBody>
      </p:sp>
    </p:spTree>
    <p:extLst>
      <p:ext uri="{BB962C8B-B14F-4D97-AF65-F5344CB8AC3E}">
        <p14:creationId xmlns:p14="http://schemas.microsoft.com/office/powerpoint/2010/main" val="35852221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discussed in the previous GCF presentation, GCF Readiness funding can be used to support REDD+ phase 1 activities, which should establish the </a:t>
            </a:r>
            <a:r>
              <a:rPr lang="en-US" dirty="0" err="1"/>
              <a:t>warsaw</a:t>
            </a:r>
            <a:r>
              <a:rPr lang="en-US" dirty="0"/>
              <a:t> framework elements. In order to secure this funding, as with all other applications, </a:t>
            </a:r>
            <a:r>
              <a:rPr lang="en-US" dirty="0" err="1"/>
              <a:t>coutnries</a:t>
            </a:r>
            <a:r>
              <a:rPr lang="en-US" dirty="0"/>
              <a:t> must submit applications in the form of concept notes and funding proposals, and follow the cycle outlined above.</a:t>
            </a:r>
          </a:p>
        </p:txBody>
      </p:sp>
      <p:sp>
        <p:nvSpPr>
          <p:cNvPr id="4" name="Slide Number Placeholder 3"/>
          <p:cNvSpPr>
            <a:spLocks noGrp="1"/>
          </p:cNvSpPr>
          <p:nvPr>
            <p:ph type="sldNum" sz="quarter" idx="10"/>
          </p:nvPr>
        </p:nvSpPr>
        <p:spPr/>
        <p:txBody>
          <a:bodyPr/>
          <a:lstStyle/>
          <a:p>
            <a:fld id="{D400D89C-1D6D-4027-ABB8-1D42A5C6071E}" type="slidenum">
              <a:rPr lang="en-US" smtClean="0"/>
              <a:t>6</a:t>
            </a:fld>
            <a:endParaRPr lang="en-US"/>
          </a:p>
        </p:txBody>
      </p:sp>
    </p:spTree>
    <p:extLst>
      <p:ext uri="{BB962C8B-B14F-4D97-AF65-F5344CB8AC3E}">
        <p14:creationId xmlns:p14="http://schemas.microsoft.com/office/powerpoint/2010/main" val="38724345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GCF also provides support for phase two of REDD+, where countries begin to implement the elements established in the first phase.  Application for this support may or may not be included in the application for readiness support. </a:t>
            </a:r>
          </a:p>
        </p:txBody>
      </p:sp>
      <p:sp>
        <p:nvSpPr>
          <p:cNvPr id="4" name="Slide Number Placeholder 3"/>
          <p:cNvSpPr>
            <a:spLocks noGrp="1"/>
          </p:cNvSpPr>
          <p:nvPr>
            <p:ph type="sldNum" sz="quarter" idx="10"/>
          </p:nvPr>
        </p:nvSpPr>
        <p:spPr/>
        <p:txBody>
          <a:bodyPr/>
          <a:lstStyle/>
          <a:p>
            <a:fld id="{D400D89C-1D6D-4027-ABB8-1D42A5C6071E}" type="slidenum">
              <a:rPr lang="en-US" smtClean="0"/>
              <a:t>7</a:t>
            </a:fld>
            <a:endParaRPr lang="en-US"/>
          </a:p>
        </p:txBody>
      </p:sp>
    </p:spTree>
    <p:extLst>
      <p:ext uri="{BB962C8B-B14F-4D97-AF65-F5344CB8AC3E}">
        <p14:creationId xmlns:p14="http://schemas.microsoft.com/office/powerpoint/2010/main" val="11133933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00D89C-1D6D-4027-ABB8-1D42A5C6071E}" type="slidenum">
              <a:rPr lang="en-US" smtClean="0"/>
              <a:t>8</a:t>
            </a:fld>
            <a:endParaRPr lang="en-US"/>
          </a:p>
        </p:txBody>
      </p:sp>
    </p:spTree>
    <p:extLst>
      <p:ext uri="{BB962C8B-B14F-4D97-AF65-F5344CB8AC3E}">
        <p14:creationId xmlns:p14="http://schemas.microsoft.com/office/powerpoint/2010/main" val="24604550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3FCEE87-B0BC-413B-9B46-4B922B8D7A7B}" type="slidenum">
              <a:rPr lang="en-US" smtClean="0"/>
              <a:t>9</a:t>
            </a:fld>
            <a:endParaRPr lang="en-US"/>
          </a:p>
        </p:txBody>
      </p:sp>
    </p:spTree>
    <p:extLst>
      <p:ext uri="{BB962C8B-B14F-4D97-AF65-F5344CB8AC3E}">
        <p14:creationId xmlns:p14="http://schemas.microsoft.com/office/powerpoint/2010/main" val="73240887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 name="Picture 1" descr="GCF - PPT BG.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382" y="-47616"/>
            <a:ext cx="9302765" cy="6953232"/>
          </a:xfrm>
          <a:prstGeom prst="rect">
            <a:avLst/>
          </a:prstGeom>
        </p:spPr>
      </p:pic>
      <p:pic>
        <p:nvPicPr>
          <p:cNvPr id="3" name="Picture 2" descr="GCFblgrnLogoRGB.eps"/>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655786" y="559834"/>
            <a:ext cx="2785974" cy="1970930"/>
          </a:xfrm>
          <a:prstGeom prst="rect">
            <a:avLst/>
          </a:prstGeom>
        </p:spPr>
      </p:pic>
      <p:sp>
        <p:nvSpPr>
          <p:cNvPr id="4" name="Subtitle 2"/>
          <p:cNvSpPr txBox="1">
            <a:spLocks/>
          </p:cNvSpPr>
          <p:nvPr userDrawn="1"/>
        </p:nvSpPr>
        <p:spPr>
          <a:xfrm>
            <a:off x="1777956" y="2909888"/>
            <a:ext cx="7126608" cy="672380"/>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lnSpc>
                <a:spcPct val="90000"/>
              </a:lnSpc>
            </a:pPr>
            <a:r>
              <a:rPr lang="en-US" sz="3600" b="1" dirty="0">
                <a:solidFill>
                  <a:prstClr val="black"/>
                </a:solidFill>
                <a:latin typeface="Corbel"/>
                <a:cs typeface="Corbel"/>
              </a:rPr>
              <a:t>Title of </a:t>
            </a:r>
            <a:r>
              <a:rPr lang="en-US" sz="4000" b="1" dirty="0">
                <a:solidFill>
                  <a:prstClr val="black"/>
                </a:solidFill>
                <a:latin typeface="Corbel"/>
                <a:cs typeface="Corbel"/>
              </a:rPr>
              <a:t>Presentation</a:t>
            </a:r>
            <a:endParaRPr lang="en-US" sz="3600" b="1" i="1" dirty="0">
              <a:solidFill>
                <a:prstClr val="black"/>
              </a:solidFill>
              <a:latin typeface="Corbel"/>
              <a:cs typeface="Corbel"/>
            </a:endParaRPr>
          </a:p>
        </p:txBody>
      </p:sp>
      <p:sp>
        <p:nvSpPr>
          <p:cNvPr id="5" name="Subtitle 2"/>
          <p:cNvSpPr txBox="1">
            <a:spLocks/>
          </p:cNvSpPr>
          <p:nvPr userDrawn="1"/>
        </p:nvSpPr>
        <p:spPr>
          <a:xfrm>
            <a:off x="1772575" y="4445343"/>
            <a:ext cx="6653110" cy="1603743"/>
          </a:xfrm>
          <a:prstGeom prst="rect">
            <a:avLst/>
          </a:prstGeom>
        </p:spPr>
        <p:txBody>
          <a:bodyPr>
            <a:noAutofit/>
          </a:bodyPr>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charset="-128"/>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charset="-128"/>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charset="-128"/>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80000"/>
              </a:lnSpc>
              <a:buNone/>
            </a:pPr>
            <a:r>
              <a:rPr lang="en-US" sz="2800" b="1" dirty="0">
                <a:solidFill>
                  <a:srgbClr val="246B52"/>
                </a:solidFill>
                <a:latin typeface="Corbel"/>
                <a:ea typeface="Corbel"/>
                <a:cs typeface="Corbel"/>
              </a:rPr>
              <a:t>Name of Presenter</a:t>
            </a:r>
          </a:p>
          <a:p>
            <a:pPr marL="0" indent="0">
              <a:lnSpc>
                <a:spcPct val="80000"/>
              </a:lnSpc>
              <a:buNone/>
            </a:pPr>
            <a:endParaRPr lang="en-US" sz="2400" dirty="0">
              <a:solidFill>
                <a:srgbClr val="246B52"/>
              </a:solidFill>
              <a:latin typeface="Corbel"/>
              <a:ea typeface="Corbel"/>
              <a:cs typeface="Corbel"/>
            </a:endParaRPr>
          </a:p>
          <a:p>
            <a:pPr marL="0" indent="0">
              <a:lnSpc>
                <a:spcPct val="80000"/>
              </a:lnSpc>
              <a:buNone/>
            </a:pPr>
            <a:r>
              <a:rPr lang="en-US" sz="2000" dirty="0">
                <a:solidFill>
                  <a:srgbClr val="246B52"/>
                </a:solidFill>
                <a:latin typeface="Corbel"/>
                <a:ea typeface="Corbel"/>
                <a:cs typeface="Corbel"/>
              </a:rPr>
              <a:t>Event Name</a:t>
            </a:r>
          </a:p>
          <a:p>
            <a:pPr marL="0" indent="0">
              <a:lnSpc>
                <a:spcPct val="80000"/>
              </a:lnSpc>
              <a:buNone/>
            </a:pPr>
            <a:r>
              <a:rPr lang="en-US" sz="2000" dirty="0">
                <a:solidFill>
                  <a:srgbClr val="246B52"/>
                </a:solidFill>
                <a:latin typeface="Corbel"/>
                <a:ea typeface="Corbel"/>
                <a:cs typeface="Corbel"/>
              </a:rPr>
              <a:t>Month Year | Location</a:t>
            </a:r>
          </a:p>
        </p:txBody>
      </p:sp>
      <p:sp>
        <p:nvSpPr>
          <p:cNvPr id="6" name="Subtitle 2"/>
          <p:cNvSpPr txBox="1">
            <a:spLocks/>
          </p:cNvSpPr>
          <p:nvPr userDrawn="1"/>
        </p:nvSpPr>
        <p:spPr>
          <a:xfrm>
            <a:off x="1772575" y="2549331"/>
            <a:ext cx="7126608" cy="402540"/>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lnSpc>
                <a:spcPct val="90000"/>
              </a:lnSpc>
            </a:pPr>
            <a:r>
              <a:rPr lang="en-US" sz="2000" dirty="0">
                <a:solidFill>
                  <a:prstClr val="black"/>
                </a:solidFill>
                <a:latin typeface="Corbel"/>
                <a:cs typeface="Corbel"/>
              </a:rPr>
              <a:t>Subtitle/Agenda Item/Etc. (optional)</a:t>
            </a:r>
          </a:p>
          <a:p>
            <a:pPr algn="l">
              <a:lnSpc>
                <a:spcPct val="90000"/>
              </a:lnSpc>
            </a:pPr>
            <a:endParaRPr lang="en-US" sz="2000" dirty="0">
              <a:solidFill>
                <a:prstClr val="black"/>
              </a:solidFill>
              <a:latin typeface="Corbel"/>
              <a:cs typeface="Corbel"/>
            </a:endParaRPr>
          </a:p>
        </p:txBody>
      </p:sp>
    </p:spTree>
    <p:extLst>
      <p:ext uri="{BB962C8B-B14F-4D97-AF65-F5344CB8AC3E}">
        <p14:creationId xmlns:p14="http://schemas.microsoft.com/office/powerpoint/2010/main" val="967028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BAC5F2A-916E-4FDA-BC0C-1C68696DBA28}"/>
              </a:ext>
            </a:extLst>
          </p:cNvPr>
          <p:cNvSpPr>
            <a:spLocks noGrp="1"/>
          </p:cNvSpPr>
          <p:nvPr>
            <p:ph type="dt" sz="half" idx="10"/>
          </p:nvPr>
        </p:nvSpPr>
        <p:spPr>
          <a:xfrm>
            <a:off x="628650" y="6356351"/>
            <a:ext cx="2057400" cy="365125"/>
          </a:xfrm>
          <a:prstGeom prst="rect">
            <a:avLst/>
          </a:prstGeom>
        </p:spPr>
        <p:txBody>
          <a:bodyPr/>
          <a:lstStyle/>
          <a:p>
            <a:fld id="{D2160992-0BDE-4AF4-9550-4925098447A2}" type="datetimeFigureOut">
              <a:rPr lang="en-US" smtClean="0"/>
              <a:t>3/6/2018</a:t>
            </a:fld>
            <a:endParaRPr lang="en-US"/>
          </a:p>
        </p:txBody>
      </p:sp>
      <p:sp>
        <p:nvSpPr>
          <p:cNvPr id="3" name="Footer Placeholder 2">
            <a:extLst>
              <a:ext uri="{FF2B5EF4-FFF2-40B4-BE49-F238E27FC236}">
                <a16:creationId xmlns:a16="http://schemas.microsoft.com/office/drawing/2014/main" id="{05944B62-CB35-4DE0-B748-B2848DB2CC6C}"/>
              </a:ext>
            </a:extLst>
          </p:cNvPr>
          <p:cNvSpPr>
            <a:spLocks noGrp="1"/>
          </p:cNvSpPr>
          <p:nvPr>
            <p:ph type="ftr" sz="quarter" idx="11"/>
          </p:nvPr>
        </p:nvSpPr>
        <p:spPr>
          <a:xfrm>
            <a:off x="3028950" y="6356351"/>
            <a:ext cx="3086100" cy="365125"/>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24B425BB-FDA7-49F5-950E-63F8900CCC65}"/>
              </a:ext>
            </a:extLst>
          </p:cNvPr>
          <p:cNvSpPr>
            <a:spLocks noGrp="1"/>
          </p:cNvSpPr>
          <p:nvPr>
            <p:ph type="sldNum" sz="quarter" idx="12"/>
          </p:nvPr>
        </p:nvSpPr>
        <p:spPr>
          <a:xfrm>
            <a:off x="6457950" y="6356351"/>
            <a:ext cx="2057400" cy="365125"/>
          </a:xfrm>
          <a:prstGeom prst="rect">
            <a:avLst/>
          </a:prstGeom>
        </p:spPr>
        <p:txBody>
          <a:bodyPr/>
          <a:lstStyle/>
          <a:p>
            <a:fld id="{FFC1F671-69F8-44FD-B4A2-ABBA00C015F6}" type="slidenum">
              <a:rPr lang="en-US" smtClean="0"/>
              <a:t>‹#›</a:t>
            </a:fld>
            <a:endParaRPr lang="en-US"/>
          </a:p>
        </p:txBody>
      </p:sp>
    </p:spTree>
    <p:extLst>
      <p:ext uri="{BB962C8B-B14F-4D97-AF65-F5344CB8AC3E}">
        <p14:creationId xmlns:p14="http://schemas.microsoft.com/office/powerpoint/2010/main" val="38135543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2"/>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2"/>
            <a:ext cx="2133600" cy="365125"/>
          </a:xfrm>
          <a:prstGeom prst="rect">
            <a:avLst/>
          </a:prstGeom>
        </p:spPr>
        <p:txBody>
          <a:bodyPr/>
          <a:lstStyle>
            <a:lvl1pPr>
              <a:defRPr/>
            </a:lvl1pPr>
          </a:lstStyle>
          <a:p>
            <a:pPr defTabSz="685800">
              <a:defRPr/>
            </a:pPr>
            <a:fld id="{082F7BCB-D686-40D0-90B2-64EF4E40DD3D}" type="datetimeFigureOut">
              <a:rPr lang="en-US" sz="1350" smtClean="0">
                <a:solidFill>
                  <a:prstClr val="black"/>
                </a:solidFill>
              </a:rPr>
              <a:pPr defTabSz="685800">
                <a:defRPr/>
              </a:pPr>
              <a:t>3/6/2018</a:t>
            </a:fld>
            <a:endParaRPr lang="en-US" sz="1350">
              <a:solidFill>
                <a:prstClr val="black"/>
              </a:solidFill>
            </a:endParaRPr>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lvl1pPr>
              <a:defRPr/>
            </a:lvl1pPr>
          </a:lstStyle>
          <a:p>
            <a:pPr defTabSz="685800">
              <a:defRPr/>
            </a:pPr>
            <a:endParaRPr lang="en-US" sz="1350">
              <a:solidFill>
                <a:prstClr val="black"/>
              </a:solidFill>
            </a:endParaRPr>
          </a:p>
        </p:txBody>
      </p:sp>
      <p:sp>
        <p:nvSpPr>
          <p:cNvPr id="6" name="Slide Number Placeholder 5"/>
          <p:cNvSpPr>
            <a:spLocks noGrp="1"/>
          </p:cNvSpPr>
          <p:nvPr>
            <p:ph type="sldNum" sz="quarter" idx="12"/>
          </p:nvPr>
        </p:nvSpPr>
        <p:spPr>
          <a:xfrm>
            <a:off x="6553200" y="6356352"/>
            <a:ext cx="2133600" cy="365125"/>
          </a:xfrm>
          <a:prstGeom prst="rect">
            <a:avLst/>
          </a:prstGeom>
        </p:spPr>
        <p:txBody>
          <a:bodyPr/>
          <a:lstStyle>
            <a:lvl1pPr>
              <a:defRPr/>
            </a:lvl1pPr>
          </a:lstStyle>
          <a:p>
            <a:pPr defTabSz="685800">
              <a:defRPr/>
            </a:pPr>
            <a:fld id="{6A255CF0-A637-48AF-A784-C763AB734A7F}" type="slidenum">
              <a:rPr lang="en-US" altLang="en-US" sz="1350" smtClean="0">
                <a:solidFill>
                  <a:prstClr val="black"/>
                </a:solidFill>
              </a:rPr>
              <a:pPr defTabSz="685800">
                <a:defRPr/>
              </a:pPr>
              <a:t>‹#›</a:t>
            </a:fld>
            <a:endParaRPr lang="en-US" altLang="en-US" sz="1350">
              <a:solidFill>
                <a:prstClr val="black"/>
              </a:solidFill>
            </a:endParaRPr>
          </a:p>
        </p:txBody>
      </p:sp>
    </p:spTree>
    <p:extLst>
      <p:ext uri="{BB962C8B-B14F-4D97-AF65-F5344CB8AC3E}">
        <p14:creationId xmlns:p14="http://schemas.microsoft.com/office/powerpoint/2010/main" val="42242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95463" y="589068"/>
            <a:ext cx="6643924" cy="566632"/>
          </a:xfrm>
          <a:prstGeom prst="rect">
            <a:avLst/>
          </a:prstGeom>
        </p:spPr>
        <p:txBody>
          <a:bodyPr vert="horz"/>
          <a:lstStyle>
            <a:lvl1pPr algn="r">
              <a:defRPr sz="4000" b="1" i="0">
                <a:latin typeface="Corbel"/>
                <a:cs typeface="Corbel"/>
              </a:defRPr>
            </a:lvl1pPr>
          </a:lstStyle>
          <a:p>
            <a:r>
              <a:rPr lang="en-CA" dirty="0"/>
              <a:t>Title of Slide</a:t>
            </a:r>
            <a:endParaRPr lang="en-US" dirty="0"/>
          </a:p>
        </p:txBody>
      </p:sp>
      <p:sp>
        <p:nvSpPr>
          <p:cNvPr id="5" name="Text Placeholder 4"/>
          <p:cNvSpPr>
            <a:spLocks noGrp="1"/>
          </p:cNvSpPr>
          <p:nvPr>
            <p:ph type="body" sz="quarter" idx="10" hasCustomPrompt="1"/>
          </p:nvPr>
        </p:nvSpPr>
        <p:spPr>
          <a:xfrm>
            <a:off x="822325" y="2127250"/>
            <a:ext cx="7524750" cy="3944938"/>
          </a:xfrm>
          <a:prstGeom prst="rect">
            <a:avLst/>
          </a:prstGeom>
        </p:spPr>
        <p:txBody>
          <a:bodyPr vert="horz"/>
          <a:lstStyle>
            <a:lvl1pPr marL="0" indent="0">
              <a:buNone/>
              <a:defRPr sz="2800">
                <a:latin typeface="Corbel"/>
                <a:cs typeface="Corbel"/>
              </a:defRPr>
            </a:lvl1pPr>
          </a:lstStyle>
          <a:p>
            <a:pPr lvl="0"/>
            <a:r>
              <a:rPr lang="en-US" dirty="0"/>
              <a:t>Text</a:t>
            </a:r>
          </a:p>
        </p:txBody>
      </p:sp>
    </p:spTree>
    <p:extLst>
      <p:ext uri="{BB962C8B-B14F-4D97-AF65-F5344CB8AC3E}">
        <p14:creationId xmlns:p14="http://schemas.microsoft.com/office/powerpoint/2010/main" val="27534342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ulleted List Slide">
    <p:spTree>
      <p:nvGrpSpPr>
        <p:cNvPr id="1" name=""/>
        <p:cNvGrpSpPr/>
        <p:nvPr/>
      </p:nvGrpSpPr>
      <p:grpSpPr>
        <a:xfrm>
          <a:off x="0" y="0"/>
          <a:ext cx="0" cy="0"/>
          <a:chOff x="0" y="0"/>
          <a:chExt cx="0" cy="0"/>
        </a:xfrm>
      </p:grpSpPr>
      <p:sp>
        <p:nvSpPr>
          <p:cNvPr id="8" name="Text Placeholder 4"/>
          <p:cNvSpPr>
            <a:spLocks noGrp="1"/>
          </p:cNvSpPr>
          <p:nvPr>
            <p:ph type="body" sz="quarter" idx="10" hasCustomPrompt="1"/>
          </p:nvPr>
        </p:nvSpPr>
        <p:spPr>
          <a:xfrm>
            <a:off x="822325" y="2127250"/>
            <a:ext cx="7524750" cy="3944938"/>
          </a:xfrm>
          <a:prstGeom prst="rect">
            <a:avLst/>
          </a:prstGeom>
        </p:spPr>
        <p:txBody>
          <a:bodyPr vert="horz"/>
          <a:lstStyle>
            <a:lvl1pPr marL="457200" indent="-457200">
              <a:buClr>
                <a:srgbClr val="24634F"/>
              </a:buClr>
              <a:buFont typeface="Arial"/>
              <a:buChar char="•"/>
              <a:defRPr sz="2800">
                <a:latin typeface="Corbel"/>
                <a:cs typeface="Corbel"/>
              </a:defRPr>
            </a:lvl1pPr>
          </a:lstStyle>
          <a:p>
            <a:pPr lvl="0"/>
            <a:r>
              <a:rPr lang="en-US" dirty="0"/>
              <a:t>Bulleted List</a:t>
            </a:r>
          </a:p>
        </p:txBody>
      </p:sp>
      <p:sp>
        <p:nvSpPr>
          <p:cNvPr id="4" name="Title 1"/>
          <p:cNvSpPr>
            <a:spLocks noGrp="1"/>
          </p:cNvSpPr>
          <p:nvPr>
            <p:ph type="title" hasCustomPrompt="1"/>
          </p:nvPr>
        </p:nvSpPr>
        <p:spPr>
          <a:xfrm>
            <a:off x="1795463" y="589068"/>
            <a:ext cx="6643924" cy="566632"/>
          </a:xfrm>
          <a:prstGeom prst="rect">
            <a:avLst/>
          </a:prstGeom>
        </p:spPr>
        <p:txBody>
          <a:bodyPr vert="horz"/>
          <a:lstStyle>
            <a:lvl1pPr algn="r">
              <a:defRPr sz="4000" b="1" i="0">
                <a:latin typeface="Corbel"/>
                <a:cs typeface="Corbel"/>
              </a:defRPr>
            </a:lvl1pPr>
          </a:lstStyle>
          <a:p>
            <a:r>
              <a:rPr lang="en-CA" dirty="0"/>
              <a:t>Title of Slide</a:t>
            </a:r>
            <a:endParaRPr lang="en-US" dirty="0"/>
          </a:p>
        </p:txBody>
      </p:sp>
    </p:spTree>
    <p:extLst>
      <p:ext uri="{BB962C8B-B14F-4D97-AF65-F5344CB8AC3E}">
        <p14:creationId xmlns:p14="http://schemas.microsoft.com/office/powerpoint/2010/main" val="11226826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umbered List Slide">
    <p:spTree>
      <p:nvGrpSpPr>
        <p:cNvPr id="1" name=""/>
        <p:cNvGrpSpPr/>
        <p:nvPr/>
      </p:nvGrpSpPr>
      <p:grpSpPr>
        <a:xfrm>
          <a:off x="0" y="0"/>
          <a:ext cx="0" cy="0"/>
          <a:chOff x="0" y="0"/>
          <a:chExt cx="0" cy="0"/>
        </a:xfrm>
      </p:grpSpPr>
      <p:sp>
        <p:nvSpPr>
          <p:cNvPr id="8" name="Text Placeholder 4"/>
          <p:cNvSpPr>
            <a:spLocks noGrp="1"/>
          </p:cNvSpPr>
          <p:nvPr>
            <p:ph type="body" sz="quarter" idx="10" hasCustomPrompt="1"/>
          </p:nvPr>
        </p:nvSpPr>
        <p:spPr>
          <a:xfrm>
            <a:off x="822325" y="2127250"/>
            <a:ext cx="7524750" cy="3944938"/>
          </a:xfrm>
          <a:prstGeom prst="rect">
            <a:avLst/>
          </a:prstGeom>
        </p:spPr>
        <p:txBody>
          <a:bodyPr vert="horz"/>
          <a:lstStyle>
            <a:lvl1pPr marL="514350" indent="-514350">
              <a:buClr>
                <a:srgbClr val="24634F"/>
              </a:buClr>
              <a:buFont typeface="+mj-lt"/>
              <a:buAutoNum type="arabicPeriod"/>
              <a:defRPr sz="2800">
                <a:latin typeface="Corbel"/>
                <a:cs typeface="Corbel"/>
              </a:defRPr>
            </a:lvl1pPr>
          </a:lstStyle>
          <a:p>
            <a:pPr lvl="0"/>
            <a:r>
              <a:rPr lang="en-US" dirty="0"/>
              <a:t>Numbered List</a:t>
            </a:r>
          </a:p>
        </p:txBody>
      </p:sp>
      <p:sp>
        <p:nvSpPr>
          <p:cNvPr id="4" name="Title 1"/>
          <p:cNvSpPr>
            <a:spLocks noGrp="1"/>
          </p:cNvSpPr>
          <p:nvPr>
            <p:ph type="title" hasCustomPrompt="1"/>
          </p:nvPr>
        </p:nvSpPr>
        <p:spPr>
          <a:xfrm>
            <a:off x="1795463" y="589068"/>
            <a:ext cx="6643924" cy="566632"/>
          </a:xfrm>
          <a:prstGeom prst="rect">
            <a:avLst/>
          </a:prstGeom>
        </p:spPr>
        <p:txBody>
          <a:bodyPr vert="horz"/>
          <a:lstStyle>
            <a:lvl1pPr algn="r">
              <a:defRPr sz="4000" b="1" i="0">
                <a:latin typeface="Corbel"/>
                <a:cs typeface="Corbel"/>
              </a:defRPr>
            </a:lvl1pPr>
          </a:lstStyle>
          <a:p>
            <a:r>
              <a:rPr lang="en-CA" dirty="0"/>
              <a:t>Title of Slide</a:t>
            </a:r>
            <a:endParaRPr lang="en-US" dirty="0"/>
          </a:p>
        </p:txBody>
      </p:sp>
    </p:spTree>
    <p:extLst>
      <p:ext uri="{BB962C8B-B14F-4D97-AF65-F5344CB8AC3E}">
        <p14:creationId xmlns:p14="http://schemas.microsoft.com/office/powerpoint/2010/main" val="40083202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Slide">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a:xfrm>
            <a:off x="0" y="1681163"/>
            <a:ext cx="9144000" cy="5176837"/>
          </a:xfrm>
          <a:prstGeom prst="rect">
            <a:avLst/>
          </a:prstGeom>
        </p:spPr>
        <p:txBody>
          <a:bodyPr vert="horz" anchor="ctr"/>
          <a:lstStyle>
            <a:lvl1pPr marL="0" indent="0" algn="ctr">
              <a:buNone/>
              <a:defRPr>
                <a:latin typeface="Corbel"/>
                <a:cs typeface="Corbel"/>
              </a:defRPr>
            </a:lvl1pPr>
          </a:lstStyle>
          <a:p>
            <a:r>
              <a:rPr lang="en-US" dirty="0"/>
              <a:t>Image</a:t>
            </a:r>
          </a:p>
        </p:txBody>
      </p:sp>
      <p:sp>
        <p:nvSpPr>
          <p:cNvPr id="4" name="Title 1"/>
          <p:cNvSpPr>
            <a:spLocks noGrp="1"/>
          </p:cNvSpPr>
          <p:nvPr>
            <p:ph type="title" hasCustomPrompt="1"/>
          </p:nvPr>
        </p:nvSpPr>
        <p:spPr>
          <a:xfrm>
            <a:off x="1795463" y="589068"/>
            <a:ext cx="6643924" cy="566632"/>
          </a:xfrm>
          <a:prstGeom prst="rect">
            <a:avLst/>
          </a:prstGeom>
        </p:spPr>
        <p:txBody>
          <a:bodyPr vert="horz"/>
          <a:lstStyle>
            <a:lvl1pPr algn="r">
              <a:defRPr sz="4000" b="1" i="0">
                <a:latin typeface="Corbel"/>
                <a:cs typeface="Corbel"/>
              </a:defRPr>
            </a:lvl1pPr>
          </a:lstStyle>
          <a:p>
            <a:r>
              <a:rPr lang="en-CA" dirty="0"/>
              <a:t>Title of Slide</a:t>
            </a:r>
            <a:endParaRPr lang="en-US" dirty="0"/>
          </a:p>
        </p:txBody>
      </p:sp>
    </p:spTree>
    <p:extLst>
      <p:ext uri="{BB962C8B-B14F-4D97-AF65-F5344CB8AC3E}">
        <p14:creationId xmlns:p14="http://schemas.microsoft.com/office/powerpoint/2010/main" val="16262727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Logo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25011724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5" name="Picture 4" descr="GCF - PPT BG.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382" y="-47616"/>
            <a:ext cx="9302765" cy="6953232"/>
          </a:xfrm>
          <a:prstGeom prst="rect">
            <a:avLst/>
          </a:prstGeom>
        </p:spPr>
      </p:pic>
      <p:pic>
        <p:nvPicPr>
          <p:cNvPr id="6" name="Picture 5" descr="GCFblgrnLogoRGB.eps"/>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3906986" y="2652713"/>
            <a:ext cx="2785974" cy="1970930"/>
          </a:xfrm>
          <a:prstGeom prst="rect">
            <a:avLst/>
          </a:prstGeom>
        </p:spPr>
      </p:pic>
    </p:spTree>
    <p:extLst>
      <p:ext uri="{BB962C8B-B14F-4D97-AF65-F5344CB8AC3E}">
        <p14:creationId xmlns:p14="http://schemas.microsoft.com/office/powerpoint/2010/main" val="2136684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2" name="Picture 1" descr="GCF - PPT BG.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382" y="-47616"/>
            <a:ext cx="9302765" cy="6953232"/>
          </a:xfrm>
          <a:prstGeom prst="rect">
            <a:avLst/>
          </a:prstGeom>
        </p:spPr>
      </p:pic>
      <p:pic>
        <p:nvPicPr>
          <p:cNvPr id="3" name="Picture 2" descr="GCFblgrnLogoRGB.eps"/>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655786" y="559834"/>
            <a:ext cx="2785974" cy="1970930"/>
          </a:xfrm>
          <a:prstGeom prst="rect">
            <a:avLst/>
          </a:prstGeom>
        </p:spPr>
      </p:pic>
      <p:sp>
        <p:nvSpPr>
          <p:cNvPr id="4" name="Subtitle 2"/>
          <p:cNvSpPr txBox="1">
            <a:spLocks/>
          </p:cNvSpPr>
          <p:nvPr userDrawn="1"/>
        </p:nvSpPr>
        <p:spPr>
          <a:xfrm>
            <a:off x="1777956" y="2909888"/>
            <a:ext cx="7126608" cy="672380"/>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lnSpc>
                <a:spcPct val="90000"/>
              </a:lnSpc>
            </a:pPr>
            <a:r>
              <a:rPr lang="en-US" sz="3600" b="1" dirty="0">
                <a:solidFill>
                  <a:prstClr val="black"/>
                </a:solidFill>
                <a:latin typeface="Corbel"/>
                <a:cs typeface="Corbel"/>
              </a:rPr>
              <a:t>Title of </a:t>
            </a:r>
            <a:r>
              <a:rPr lang="en-US" sz="4000" b="1" dirty="0">
                <a:solidFill>
                  <a:prstClr val="black"/>
                </a:solidFill>
                <a:latin typeface="Corbel"/>
                <a:cs typeface="Corbel"/>
              </a:rPr>
              <a:t>Presentation</a:t>
            </a:r>
            <a:endParaRPr lang="en-US" sz="3600" b="1" i="1" dirty="0">
              <a:solidFill>
                <a:prstClr val="black"/>
              </a:solidFill>
              <a:latin typeface="Corbel"/>
              <a:cs typeface="Corbel"/>
            </a:endParaRPr>
          </a:p>
        </p:txBody>
      </p:sp>
      <p:sp>
        <p:nvSpPr>
          <p:cNvPr id="5" name="Subtitle 2"/>
          <p:cNvSpPr txBox="1">
            <a:spLocks/>
          </p:cNvSpPr>
          <p:nvPr userDrawn="1"/>
        </p:nvSpPr>
        <p:spPr>
          <a:xfrm>
            <a:off x="1772575" y="4445343"/>
            <a:ext cx="6653110" cy="1603743"/>
          </a:xfrm>
          <a:prstGeom prst="rect">
            <a:avLst/>
          </a:prstGeom>
        </p:spPr>
        <p:txBody>
          <a:bodyPr>
            <a:noAutofit/>
          </a:bodyPr>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charset="-128"/>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charset="-128"/>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charset="-128"/>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80000"/>
              </a:lnSpc>
              <a:buNone/>
            </a:pPr>
            <a:r>
              <a:rPr lang="en-US" sz="2800" b="1" dirty="0">
                <a:solidFill>
                  <a:srgbClr val="246B52"/>
                </a:solidFill>
                <a:latin typeface="Corbel"/>
                <a:ea typeface="Corbel"/>
                <a:cs typeface="Corbel"/>
              </a:rPr>
              <a:t>Name of Presenter</a:t>
            </a:r>
          </a:p>
          <a:p>
            <a:pPr marL="0" indent="0">
              <a:lnSpc>
                <a:spcPct val="80000"/>
              </a:lnSpc>
              <a:buNone/>
            </a:pPr>
            <a:endParaRPr lang="en-US" sz="2400" dirty="0">
              <a:solidFill>
                <a:srgbClr val="246B52"/>
              </a:solidFill>
              <a:latin typeface="Corbel"/>
              <a:ea typeface="Corbel"/>
              <a:cs typeface="Corbel"/>
            </a:endParaRPr>
          </a:p>
          <a:p>
            <a:pPr marL="0" indent="0">
              <a:lnSpc>
                <a:spcPct val="80000"/>
              </a:lnSpc>
              <a:buNone/>
            </a:pPr>
            <a:r>
              <a:rPr lang="en-US" sz="2000" dirty="0">
                <a:solidFill>
                  <a:srgbClr val="246B52"/>
                </a:solidFill>
                <a:latin typeface="Corbel"/>
                <a:ea typeface="Corbel"/>
                <a:cs typeface="Corbel"/>
              </a:rPr>
              <a:t>Event Name</a:t>
            </a:r>
          </a:p>
          <a:p>
            <a:pPr marL="0" indent="0">
              <a:lnSpc>
                <a:spcPct val="80000"/>
              </a:lnSpc>
              <a:buNone/>
            </a:pPr>
            <a:r>
              <a:rPr lang="en-US" sz="2000" dirty="0">
                <a:solidFill>
                  <a:srgbClr val="246B52"/>
                </a:solidFill>
                <a:latin typeface="Corbel"/>
                <a:ea typeface="Corbel"/>
                <a:cs typeface="Corbel"/>
              </a:rPr>
              <a:t>Month Year | Location</a:t>
            </a:r>
          </a:p>
        </p:txBody>
      </p:sp>
      <p:sp>
        <p:nvSpPr>
          <p:cNvPr id="6" name="Subtitle 2"/>
          <p:cNvSpPr txBox="1">
            <a:spLocks/>
          </p:cNvSpPr>
          <p:nvPr userDrawn="1"/>
        </p:nvSpPr>
        <p:spPr>
          <a:xfrm>
            <a:off x="1772575" y="2549331"/>
            <a:ext cx="7126608" cy="402540"/>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lnSpc>
                <a:spcPct val="90000"/>
              </a:lnSpc>
            </a:pPr>
            <a:r>
              <a:rPr lang="en-US" sz="2000" dirty="0">
                <a:solidFill>
                  <a:prstClr val="black"/>
                </a:solidFill>
                <a:latin typeface="Corbel"/>
                <a:cs typeface="Corbel"/>
              </a:rPr>
              <a:t>Subtitle/Agenda Item/Etc. (optional)</a:t>
            </a:r>
          </a:p>
          <a:p>
            <a:pPr algn="l">
              <a:lnSpc>
                <a:spcPct val="90000"/>
              </a:lnSpc>
            </a:pPr>
            <a:endParaRPr lang="en-US" sz="2000" dirty="0">
              <a:solidFill>
                <a:prstClr val="black"/>
              </a:solidFill>
              <a:latin typeface="Corbel"/>
              <a:cs typeface="Corbel"/>
            </a:endParaRPr>
          </a:p>
        </p:txBody>
      </p:sp>
    </p:spTree>
    <p:extLst>
      <p:ext uri="{BB962C8B-B14F-4D97-AF65-F5344CB8AC3E}">
        <p14:creationId xmlns:p14="http://schemas.microsoft.com/office/powerpoint/2010/main" val="17328372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6_Title Slide">
    <p:spTree>
      <p:nvGrpSpPr>
        <p:cNvPr id="1" name=""/>
        <p:cNvGrpSpPr/>
        <p:nvPr/>
      </p:nvGrpSpPr>
      <p:grpSpPr>
        <a:xfrm>
          <a:off x="0" y="0"/>
          <a:ext cx="0" cy="0"/>
          <a:chOff x="0" y="0"/>
          <a:chExt cx="0" cy="0"/>
        </a:xfrm>
      </p:grpSpPr>
      <p:sp>
        <p:nvSpPr>
          <p:cNvPr id="8" name="Title Placeholder 1"/>
          <p:cNvSpPr>
            <a:spLocks noGrp="1"/>
          </p:cNvSpPr>
          <p:nvPr>
            <p:ph type="title"/>
          </p:nvPr>
        </p:nvSpPr>
        <p:spPr>
          <a:xfrm>
            <a:off x="1140088" y="1558572"/>
            <a:ext cx="6778191" cy="1143000"/>
          </a:xfrm>
          <a:prstGeom prst="rect">
            <a:avLst/>
          </a:prstGeom>
        </p:spPr>
        <p:txBody>
          <a:bodyPr vert="horz" lIns="91440" tIns="45720" rIns="91440" bIns="45720" rtlCol="0" anchor="ctr">
            <a:normAutofit/>
          </a:bodyPr>
          <a:lstStyle>
            <a:lvl1pPr>
              <a:defRPr>
                <a:latin typeface="Corbel"/>
                <a:cs typeface="Corbel"/>
              </a:defRPr>
            </a:lvl1pPr>
          </a:lstStyle>
          <a:p>
            <a:pPr>
              <a:lnSpc>
                <a:spcPct val="90000"/>
              </a:lnSpc>
            </a:pPr>
            <a:r>
              <a:rPr lang="en-US" sz="3600" dirty="0">
                <a:solidFill>
                  <a:schemeClr val="tx1"/>
                </a:solidFill>
                <a:cs typeface="Calibri"/>
              </a:rPr>
              <a:t> STABILIZING THE BIOSPHERE</a:t>
            </a:r>
            <a:endParaRPr lang="en-US" sz="3600" dirty="0">
              <a:solidFill>
                <a:schemeClr val="tx1"/>
              </a:solidFill>
              <a:latin typeface="+mj-lt"/>
              <a:cs typeface="Calibri"/>
            </a:endParaRPr>
          </a:p>
        </p:txBody>
      </p:sp>
      <p:sp>
        <p:nvSpPr>
          <p:cNvPr id="9" name="Text Placeholder 2"/>
          <p:cNvSpPr>
            <a:spLocks noGrp="1"/>
          </p:cNvSpPr>
          <p:nvPr>
            <p:ph idx="1"/>
          </p:nvPr>
        </p:nvSpPr>
        <p:spPr>
          <a:xfrm>
            <a:off x="1140088" y="2705925"/>
            <a:ext cx="6778191" cy="3420238"/>
          </a:xfrm>
          <a:prstGeom prst="rect">
            <a:avLst/>
          </a:prstGeom>
        </p:spPr>
        <p:txBody>
          <a:bodyPr vert="horz" lIns="91440" tIns="45720" rIns="91440" bIns="45720" rtlCol="0">
            <a:normAutofit/>
          </a:bodyPr>
          <a:lstStyle>
            <a:lvl1pPr>
              <a:defRPr>
                <a:latin typeface="Corbel"/>
                <a:cs typeface="Corbel"/>
              </a:defRPr>
            </a:lvl1pPr>
          </a:lstStyle>
          <a:p>
            <a:pPr marL="53975" indent="0"/>
            <a:r>
              <a:rPr lang="en-US" sz="2800" dirty="0">
                <a:latin typeface="Calibri Light"/>
                <a:cs typeface="Calibri Light"/>
              </a:rPr>
              <a:t> This is a typical text slide with upper and lower case text and no images</a:t>
            </a:r>
          </a:p>
          <a:p>
            <a:pPr marL="53975" indent="0"/>
            <a:r>
              <a:rPr lang="en-US" sz="2800" dirty="0">
                <a:latin typeface="Calibri Light"/>
                <a:cs typeface="Calibri Light"/>
              </a:rPr>
              <a:t> Written in Calibri Light, 20-28 pt. size, depending on text volume</a:t>
            </a:r>
          </a:p>
          <a:p>
            <a:pPr marL="53975" indent="0"/>
            <a:r>
              <a:rPr lang="en-US" sz="2800" dirty="0">
                <a:latin typeface="Calibri Light"/>
                <a:cs typeface="Calibri Light"/>
              </a:rPr>
              <a:t> Show a maximum of five bullet points per page</a:t>
            </a:r>
          </a:p>
        </p:txBody>
      </p:sp>
    </p:spTree>
    <p:extLst>
      <p:ext uri="{BB962C8B-B14F-4D97-AF65-F5344CB8AC3E}">
        <p14:creationId xmlns:p14="http://schemas.microsoft.com/office/powerpoint/2010/main" val="2742459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1" name="Picture 10" descr="GCFlogoCMYKbrochCover.eps"/>
          <p:cNvPicPr>
            <a:picLocks noChangeAspect="1"/>
          </p:cNvPicPr>
          <p:nvPr userDrawn="1"/>
        </p:nvPicPr>
        <p:blipFill>
          <a:blip r:embed="rId13">
            <a:extLst>
              <a:ext uri="{28A0092B-C50C-407E-A947-70E740481C1C}">
                <a14:useLocalDpi xmlns:a14="http://schemas.microsoft.com/office/drawing/2010/main"/>
              </a:ext>
            </a:extLst>
          </a:blip>
          <a:stretch>
            <a:fillRect/>
          </a:stretch>
        </p:blipFill>
        <p:spPr>
          <a:xfrm>
            <a:off x="455015" y="372818"/>
            <a:ext cx="1350882" cy="929330"/>
          </a:xfrm>
          <a:prstGeom prst="rect">
            <a:avLst/>
          </a:prstGeom>
        </p:spPr>
      </p:pic>
    </p:spTree>
    <p:extLst>
      <p:ext uri="{BB962C8B-B14F-4D97-AF65-F5344CB8AC3E}">
        <p14:creationId xmlns:p14="http://schemas.microsoft.com/office/powerpoint/2010/main" val="3857944452"/>
      </p:ext>
    </p:extLst>
  </p:cSld>
  <p:clrMap bg1="lt1" tx1="dk1" bg2="lt2" tx2="dk2" accent1="accent1" accent2="accent2" accent3="accent3" accent4="accent4" accent5="accent5" accent6="accent6" hlink="hlink" folHlink="folHlink"/>
  <p:sldLayoutIdLst>
    <p:sldLayoutId id="2147483737" r:id="rId1"/>
    <p:sldLayoutId id="2147483743" r:id="rId2"/>
    <p:sldLayoutId id="2147483744" r:id="rId3"/>
    <p:sldLayoutId id="2147483746" r:id="rId4"/>
    <p:sldLayoutId id="2147483745" r:id="rId5"/>
    <p:sldLayoutId id="2147483741" r:id="rId6"/>
    <p:sldLayoutId id="2147483742" r:id="rId7"/>
    <p:sldLayoutId id="2147483747" r:id="rId8"/>
    <p:sldLayoutId id="2147483753" r:id="rId9"/>
    <p:sldLayoutId id="2147483754" r:id="rId10"/>
    <p:sldLayoutId id="2147483755"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3.em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7.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5.xml"/><Relationship Id="rId1" Type="http://schemas.openxmlformats.org/officeDocument/2006/relationships/slideLayout" Target="../slideLayouts/slideLayout9.xml"/><Relationship Id="rId6" Type="http://schemas.openxmlformats.org/officeDocument/2006/relationships/diagramColors" Target="../diagrams/colors4.xml"/><Relationship Id="rId5" Type="http://schemas.openxmlformats.org/officeDocument/2006/relationships/diagramQuickStyle" Target="../diagrams/quickStyle4.xml"/><Relationship Id="rId10" Type="http://schemas.openxmlformats.org/officeDocument/2006/relationships/image" Target="../media/image3.emf"/><Relationship Id="rId4" Type="http://schemas.openxmlformats.org/officeDocument/2006/relationships/diagramLayout" Target="../diagrams/layout4.xml"/><Relationship Id="rId9" Type="http://schemas.microsoft.com/office/2007/relationships/hdphoto" Target="../media/hdphoto1.wdp"/></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11.xml"/><Relationship Id="rId4" Type="http://schemas.openxmlformats.org/officeDocument/2006/relationships/image" Target="../media/image21.JPG"/></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175356" cy="6858002"/>
          </a:xfrm>
          <a:prstGeom prst="rect">
            <a:avLst/>
          </a:prstGeom>
        </p:spPr>
      </p:pic>
      <p:pic>
        <p:nvPicPr>
          <p:cNvPr id="10" name="Picture 9" descr="GCFblgrnLogoRGB.eps"/>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57117" y="548111"/>
            <a:ext cx="2785974" cy="1970930"/>
          </a:xfrm>
          <a:prstGeom prst="rect">
            <a:avLst/>
          </a:prstGeom>
        </p:spPr>
      </p:pic>
      <p:sp>
        <p:nvSpPr>
          <p:cNvPr id="8" name="Subtitle 2"/>
          <p:cNvSpPr txBox="1">
            <a:spLocks/>
          </p:cNvSpPr>
          <p:nvPr/>
        </p:nvSpPr>
        <p:spPr>
          <a:xfrm>
            <a:off x="1668163" y="2599562"/>
            <a:ext cx="6374625" cy="1749107"/>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3600" b="1" dirty="0" err="1">
                <a:solidFill>
                  <a:prstClr val="black"/>
                </a:solidFill>
                <a:cs typeface="Corbel"/>
              </a:rPr>
              <a:t>Aproyo</a:t>
            </a:r>
            <a:r>
              <a:rPr lang="en-US" sz="3600" b="1" dirty="0">
                <a:solidFill>
                  <a:prstClr val="black"/>
                </a:solidFill>
                <a:cs typeface="Corbel"/>
              </a:rPr>
              <a:t> del GCF a REDD+</a:t>
            </a:r>
            <a:r>
              <a:rPr lang="en-US" sz="3600" b="1" dirty="0">
                <a:solidFill>
                  <a:prstClr val="black"/>
                </a:solidFill>
                <a:latin typeface="Corbel"/>
                <a:cs typeface="Corbel"/>
              </a:rPr>
              <a:t>	</a:t>
            </a:r>
            <a:endParaRPr lang="en-US" sz="3600" b="1" i="1" dirty="0">
              <a:solidFill>
                <a:prstClr val="black"/>
              </a:solidFill>
              <a:latin typeface="Corbel"/>
              <a:cs typeface="Corbel"/>
            </a:endParaRPr>
          </a:p>
        </p:txBody>
      </p:sp>
      <p:sp>
        <p:nvSpPr>
          <p:cNvPr id="9" name="Text Placeholder 2">
            <a:extLst>
              <a:ext uri="{FF2B5EF4-FFF2-40B4-BE49-F238E27FC236}">
                <a16:creationId xmlns:a16="http://schemas.microsoft.com/office/drawing/2014/main" id="{95B600E5-A5D4-4123-8145-A697513299C3}"/>
              </a:ext>
            </a:extLst>
          </p:cNvPr>
          <p:cNvSpPr txBox="1">
            <a:spLocks/>
          </p:cNvSpPr>
          <p:nvPr/>
        </p:nvSpPr>
        <p:spPr>
          <a:xfrm>
            <a:off x="643487" y="4903772"/>
            <a:ext cx="8320150" cy="444814"/>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defTabSz="914400">
              <a:lnSpc>
                <a:spcPct val="120000"/>
              </a:lnSpc>
              <a:spcBef>
                <a:spcPts val="0"/>
              </a:spcBef>
            </a:pPr>
            <a:r>
              <a:rPr lang="en-US" sz="2000">
                <a:solidFill>
                  <a:srgbClr val="24634F"/>
                </a:solidFill>
                <a:latin typeface="Corbel" panose="020B0503020204020204"/>
                <a:ea typeface="Corbel"/>
                <a:cs typeface="Corbel"/>
              </a:rPr>
              <a:t>Juan Chang – Especialista senior en bosques y uso del suelo</a:t>
            </a:r>
          </a:p>
          <a:p>
            <a:pPr defTabSz="914400">
              <a:lnSpc>
                <a:spcPct val="120000"/>
              </a:lnSpc>
              <a:spcBef>
                <a:spcPts val="0"/>
              </a:spcBef>
            </a:pPr>
            <a:r>
              <a:rPr lang="en-US" sz="2000">
                <a:solidFill>
                  <a:srgbClr val="24634F"/>
                </a:solidFill>
                <a:latin typeface="Corbel" panose="020B0503020204020204"/>
                <a:ea typeface="Corbel"/>
                <a:cs typeface="Corbel"/>
              </a:rPr>
              <a:t>jchang@gcfund.org</a:t>
            </a:r>
          </a:p>
          <a:p>
            <a:endParaRPr lang="en-US" sz="2000" dirty="0"/>
          </a:p>
        </p:txBody>
      </p:sp>
      <p:sp>
        <p:nvSpPr>
          <p:cNvPr id="11" name="Text Placeholder 3">
            <a:extLst>
              <a:ext uri="{FF2B5EF4-FFF2-40B4-BE49-F238E27FC236}">
                <a16:creationId xmlns:a16="http://schemas.microsoft.com/office/drawing/2014/main" id="{5FE4E4DF-B288-4534-A525-36501BC582F7}"/>
              </a:ext>
            </a:extLst>
          </p:cNvPr>
          <p:cNvSpPr txBox="1">
            <a:spLocks/>
          </p:cNvSpPr>
          <p:nvPr/>
        </p:nvSpPr>
        <p:spPr>
          <a:xfrm>
            <a:off x="643487" y="4414327"/>
            <a:ext cx="8320150" cy="343343"/>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1" dirty="0">
                <a:ea typeface="Corbel"/>
                <a:cs typeface="Corbel"/>
              </a:rPr>
              <a:t>Bogota, 6 de </a:t>
            </a:r>
            <a:r>
              <a:rPr lang="en-US" b="1" dirty="0" err="1">
                <a:ea typeface="Corbel"/>
                <a:cs typeface="Corbel"/>
              </a:rPr>
              <a:t>Marzo</a:t>
            </a:r>
            <a:r>
              <a:rPr lang="en-US" b="1" dirty="0">
                <a:ea typeface="Corbel"/>
                <a:cs typeface="Corbel"/>
              </a:rPr>
              <a:t> 2018 (</a:t>
            </a:r>
            <a:r>
              <a:rPr lang="en-US" b="1" dirty="0" err="1">
                <a:ea typeface="Corbel"/>
                <a:cs typeface="Corbel"/>
              </a:rPr>
              <a:t>dia</a:t>
            </a:r>
            <a:r>
              <a:rPr lang="en-US" b="1" dirty="0">
                <a:ea typeface="Corbel"/>
                <a:cs typeface="Corbel"/>
              </a:rPr>
              <a:t> 2)</a:t>
            </a:r>
          </a:p>
        </p:txBody>
      </p:sp>
    </p:spTree>
    <p:extLst>
      <p:ext uri="{BB962C8B-B14F-4D97-AF65-F5344CB8AC3E}">
        <p14:creationId xmlns:p14="http://schemas.microsoft.com/office/powerpoint/2010/main" val="1551128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65786" y="702364"/>
            <a:ext cx="6390757" cy="616073"/>
          </a:xfrm>
          <a:prstGeom prst="rect">
            <a:avLst/>
          </a:prstGeom>
        </p:spPr>
        <p:txBody>
          <a:bodyPr>
            <a:noAutofit/>
          </a:bodyPr>
          <a:lstStyle>
            <a:defPPr>
              <a:defRPr lang="en-US"/>
            </a:defPPr>
            <a:lvl1pPr algn="r">
              <a:spcBef>
                <a:spcPct val="0"/>
              </a:spcBef>
              <a:buNone/>
              <a:defRPr sz="3500" b="1">
                <a:latin typeface="+mj-lt"/>
                <a:ea typeface="+mj-ea"/>
                <a:cs typeface="+mj-cs"/>
              </a:defRPr>
            </a:lvl1pPr>
          </a:lstStyle>
          <a:p>
            <a:r>
              <a:rPr lang="en-US" sz="3200" dirty="0"/>
              <a:t>Scorecard</a:t>
            </a:r>
          </a:p>
          <a:p>
            <a:endParaRPr lang="en-US" sz="3200" dirty="0"/>
          </a:p>
        </p:txBody>
      </p:sp>
      <p:graphicFrame>
        <p:nvGraphicFramePr>
          <p:cNvPr id="3" name="Table 2"/>
          <p:cNvGraphicFramePr>
            <a:graphicFrameLocks noGrp="1"/>
          </p:cNvGraphicFramePr>
          <p:nvPr>
            <p:extLst/>
          </p:nvPr>
        </p:nvGraphicFramePr>
        <p:xfrm>
          <a:off x="425303" y="1361584"/>
          <a:ext cx="8399721" cy="5470415"/>
        </p:xfrm>
        <a:graphic>
          <a:graphicData uri="http://schemas.openxmlformats.org/drawingml/2006/table">
            <a:tbl>
              <a:tblPr bandRow="1">
                <a:tableStyleId>{5C22544A-7EE6-4342-B048-85BDC9FD1C3A}</a:tableStyleId>
              </a:tblPr>
              <a:tblGrid>
                <a:gridCol w="1069056">
                  <a:extLst>
                    <a:ext uri="{9D8B030D-6E8A-4147-A177-3AD203B41FA5}">
                      <a16:colId xmlns:a16="http://schemas.microsoft.com/office/drawing/2014/main" val="1382763127"/>
                    </a:ext>
                  </a:extLst>
                </a:gridCol>
                <a:gridCol w="5374337">
                  <a:extLst>
                    <a:ext uri="{9D8B030D-6E8A-4147-A177-3AD203B41FA5}">
                      <a16:colId xmlns:a16="http://schemas.microsoft.com/office/drawing/2014/main" val="9319229"/>
                    </a:ext>
                  </a:extLst>
                </a:gridCol>
                <a:gridCol w="1059330">
                  <a:extLst>
                    <a:ext uri="{9D8B030D-6E8A-4147-A177-3AD203B41FA5}">
                      <a16:colId xmlns:a16="http://schemas.microsoft.com/office/drawing/2014/main" val="2857654882"/>
                    </a:ext>
                  </a:extLst>
                </a:gridCol>
                <a:gridCol w="896998">
                  <a:extLst>
                    <a:ext uri="{9D8B030D-6E8A-4147-A177-3AD203B41FA5}">
                      <a16:colId xmlns:a16="http://schemas.microsoft.com/office/drawing/2014/main" val="1754414425"/>
                    </a:ext>
                  </a:extLst>
                </a:gridCol>
              </a:tblGrid>
              <a:tr h="486720">
                <a:tc>
                  <a:txBody>
                    <a:bodyPr/>
                    <a:lstStyle/>
                    <a:p>
                      <a:pPr marL="0" marR="0" algn="ctr">
                        <a:lnSpc>
                          <a:spcPct val="115000"/>
                        </a:lnSpc>
                        <a:spcBef>
                          <a:spcPts val="600"/>
                        </a:spcBef>
                        <a:spcAft>
                          <a:spcPts val="600"/>
                        </a:spcAft>
                      </a:pPr>
                      <a:r>
                        <a:rPr lang="en-US" sz="1300" b="1">
                          <a:effectLst/>
                        </a:rPr>
                        <a:t>Document</a:t>
                      </a:r>
                      <a:endParaRPr lang="en-US" sz="1300" b="1">
                        <a:effectLst/>
                        <a:latin typeface="Cambria" panose="02040503050406030204" pitchFamily="18" charset="0"/>
                        <a:ea typeface="Malgun Gothic" panose="020B0503020000020004" pitchFamily="34" charset="-127"/>
                        <a:cs typeface="Arial" panose="020B0604020202020204" pitchFamily="34" charset="0"/>
                      </a:endParaRPr>
                    </a:p>
                  </a:txBody>
                  <a:tcPr marL="60237" marR="60237" marT="0" marB="0"/>
                </a:tc>
                <a:tc>
                  <a:txBody>
                    <a:bodyPr/>
                    <a:lstStyle/>
                    <a:p>
                      <a:pPr marL="0" marR="0" algn="ctr">
                        <a:lnSpc>
                          <a:spcPct val="115000"/>
                        </a:lnSpc>
                        <a:spcBef>
                          <a:spcPts val="600"/>
                        </a:spcBef>
                        <a:spcAft>
                          <a:spcPts val="600"/>
                        </a:spcAft>
                      </a:pPr>
                      <a:r>
                        <a:rPr lang="en-US" sz="1300" b="1">
                          <a:effectLst/>
                        </a:rPr>
                        <a:t>Scorecard sections</a:t>
                      </a:r>
                      <a:endParaRPr lang="en-US" sz="1300" b="1">
                        <a:effectLst/>
                        <a:latin typeface="Cambria" panose="02040503050406030204" pitchFamily="18" charset="0"/>
                        <a:ea typeface="Malgun Gothic" panose="020B0503020000020004" pitchFamily="34" charset="-127"/>
                        <a:cs typeface="Arial" panose="020B0604020202020204" pitchFamily="34" charset="0"/>
                      </a:endParaRPr>
                    </a:p>
                  </a:txBody>
                  <a:tcPr marL="60237" marR="60237" marT="0" marB="0"/>
                </a:tc>
                <a:tc>
                  <a:txBody>
                    <a:bodyPr/>
                    <a:lstStyle/>
                    <a:p>
                      <a:pPr marL="0" marR="0" algn="ctr">
                        <a:lnSpc>
                          <a:spcPct val="115000"/>
                        </a:lnSpc>
                        <a:spcBef>
                          <a:spcPts val="600"/>
                        </a:spcBef>
                        <a:spcAft>
                          <a:spcPts val="600"/>
                        </a:spcAft>
                      </a:pPr>
                      <a:r>
                        <a:rPr lang="en-US" sz="1300" b="1">
                          <a:effectLst/>
                        </a:rPr>
                        <a:t>Type of assessment</a:t>
                      </a:r>
                      <a:endParaRPr lang="en-US" sz="1300" b="1">
                        <a:effectLst/>
                        <a:latin typeface="Cambria" panose="02040503050406030204" pitchFamily="18" charset="0"/>
                        <a:ea typeface="Malgun Gothic" panose="020B0503020000020004" pitchFamily="34" charset="-127"/>
                        <a:cs typeface="Arial" panose="020B0604020202020204" pitchFamily="34" charset="0"/>
                      </a:endParaRPr>
                    </a:p>
                  </a:txBody>
                  <a:tcPr marL="60237" marR="60237" marT="0" marB="0"/>
                </a:tc>
                <a:tc>
                  <a:txBody>
                    <a:bodyPr/>
                    <a:lstStyle/>
                    <a:p>
                      <a:pPr marL="0" marR="0" algn="ctr">
                        <a:lnSpc>
                          <a:spcPct val="115000"/>
                        </a:lnSpc>
                        <a:spcBef>
                          <a:spcPts val="600"/>
                        </a:spcBef>
                        <a:spcAft>
                          <a:spcPts val="600"/>
                        </a:spcAft>
                      </a:pPr>
                      <a:r>
                        <a:rPr lang="en-US" sz="1300" b="1" dirty="0">
                          <a:effectLst/>
                        </a:rPr>
                        <a:t>Compliance with</a:t>
                      </a:r>
                      <a:endParaRPr lang="en-US" sz="1300" b="1" dirty="0">
                        <a:effectLst/>
                        <a:latin typeface="Cambria" panose="02040503050406030204" pitchFamily="18" charset="0"/>
                        <a:ea typeface="Malgun Gothic" panose="020B0503020000020004" pitchFamily="34" charset="-127"/>
                        <a:cs typeface="Arial" panose="020B0604020202020204" pitchFamily="34" charset="0"/>
                      </a:endParaRPr>
                    </a:p>
                  </a:txBody>
                  <a:tcPr marL="60237" marR="60237" marT="0" marB="0"/>
                </a:tc>
                <a:extLst>
                  <a:ext uri="{0D108BD9-81ED-4DB2-BD59-A6C34878D82A}">
                    <a16:rowId xmlns:a16="http://schemas.microsoft.com/office/drawing/2014/main" val="3775578901"/>
                  </a:ext>
                </a:extLst>
              </a:tr>
              <a:tr h="911970">
                <a:tc>
                  <a:txBody>
                    <a:bodyPr/>
                    <a:lstStyle/>
                    <a:p>
                      <a:pPr marL="0" marR="0">
                        <a:lnSpc>
                          <a:spcPct val="115000"/>
                        </a:lnSpc>
                        <a:spcBef>
                          <a:spcPts val="600"/>
                        </a:spcBef>
                        <a:spcAft>
                          <a:spcPts val="600"/>
                        </a:spcAft>
                      </a:pPr>
                      <a:r>
                        <a:rPr lang="en-US" sz="1300">
                          <a:effectLst/>
                        </a:rPr>
                        <a:t>Concept Note </a:t>
                      </a:r>
                    </a:p>
                    <a:p>
                      <a:pPr marL="0" marR="0">
                        <a:lnSpc>
                          <a:spcPct val="115000"/>
                        </a:lnSpc>
                        <a:spcBef>
                          <a:spcPts val="600"/>
                        </a:spcBef>
                        <a:spcAft>
                          <a:spcPts val="600"/>
                        </a:spcAft>
                      </a:pPr>
                      <a:r>
                        <a:rPr lang="en-US" sz="1300">
                          <a:effectLst/>
                        </a:rPr>
                        <a:t>(Stage 1)</a:t>
                      </a:r>
                      <a:endParaRPr lang="en-US" sz="1300">
                        <a:effectLst/>
                        <a:latin typeface="Cambria" panose="02040503050406030204" pitchFamily="18" charset="0"/>
                        <a:ea typeface="Malgun Gothic" panose="020B0503020000020004" pitchFamily="34" charset="-127"/>
                        <a:cs typeface="Arial" panose="020B0604020202020204" pitchFamily="34" charset="0"/>
                      </a:endParaRPr>
                    </a:p>
                  </a:txBody>
                  <a:tcPr marL="60237" marR="60237" marT="0" marB="0"/>
                </a:tc>
                <a:tc>
                  <a:txBody>
                    <a:bodyPr/>
                    <a:lstStyle/>
                    <a:p>
                      <a:pPr marL="0" marR="0">
                        <a:lnSpc>
                          <a:spcPct val="115000"/>
                        </a:lnSpc>
                        <a:spcBef>
                          <a:spcPts val="600"/>
                        </a:spcBef>
                        <a:spcAft>
                          <a:spcPts val="600"/>
                        </a:spcAft>
                      </a:pPr>
                      <a:r>
                        <a:rPr lang="en-US" sz="1300" b="1" dirty="0">
                          <a:effectLst/>
                        </a:rPr>
                        <a:t>Section 1: Eligibility criteria</a:t>
                      </a:r>
                    </a:p>
                    <a:p>
                      <a:pPr marL="0" marR="0">
                        <a:lnSpc>
                          <a:spcPct val="115000"/>
                        </a:lnSpc>
                        <a:spcBef>
                          <a:spcPts val="600"/>
                        </a:spcBef>
                        <a:spcAft>
                          <a:spcPts val="600"/>
                        </a:spcAft>
                      </a:pPr>
                      <a:r>
                        <a:rPr lang="en-US" sz="1300" dirty="0">
                          <a:effectLst/>
                        </a:rPr>
                        <a:t>It is required that all mandatory criteria qualify as “pass” for a proposal to be eligible for the pilot </a:t>
                      </a:r>
                      <a:r>
                        <a:rPr lang="en-US" sz="1300" dirty="0" err="1">
                          <a:effectLst/>
                        </a:rPr>
                        <a:t>programme</a:t>
                      </a:r>
                      <a:r>
                        <a:rPr lang="en-US" sz="1300" dirty="0">
                          <a:effectLst/>
                        </a:rPr>
                        <a:t>.</a:t>
                      </a:r>
                      <a:endParaRPr lang="en-US" sz="1300" dirty="0">
                        <a:effectLst/>
                        <a:latin typeface="Cambria" panose="02040503050406030204" pitchFamily="18" charset="0"/>
                        <a:ea typeface="Malgun Gothic" panose="020B0503020000020004" pitchFamily="34" charset="-127"/>
                        <a:cs typeface="Arial" panose="020B0604020202020204" pitchFamily="34" charset="0"/>
                      </a:endParaRPr>
                    </a:p>
                  </a:txBody>
                  <a:tcPr marL="60237" marR="60237" marT="0" marB="0"/>
                </a:tc>
                <a:tc>
                  <a:txBody>
                    <a:bodyPr/>
                    <a:lstStyle/>
                    <a:p>
                      <a:pPr marL="0" marR="0">
                        <a:lnSpc>
                          <a:spcPct val="115000"/>
                        </a:lnSpc>
                        <a:spcBef>
                          <a:spcPts val="600"/>
                        </a:spcBef>
                        <a:spcAft>
                          <a:spcPts val="600"/>
                        </a:spcAft>
                      </a:pPr>
                      <a:r>
                        <a:rPr lang="en-US" sz="1300">
                          <a:effectLst/>
                        </a:rPr>
                        <a:t>Pass/fail</a:t>
                      </a:r>
                      <a:endParaRPr lang="en-US" sz="1300">
                        <a:effectLst/>
                        <a:latin typeface="Cambria" panose="02040503050406030204" pitchFamily="18" charset="0"/>
                        <a:ea typeface="Malgun Gothic" panose="020B0503020000020004" pitchFamily="34" charset="-127"/>
                        <a:cs typeface="Arial" panose="020B0604020202020204" pitchFamily="34" charset="0"/>
                      </a:endParaRPr>
                    </a:p>
                  </a:txBody>
                  <a:tcPr marL="60237" marR="60237" marT="0" marB="0"/>
                </a:tc>
                <a:tc>
                  <a:txBody>
                    <a:bodyPr/>
                    <a:lstStyle/>
                    <a:p>
                      <a:pPr marL="0" marR="0">
                        <a:lnSpc>
                          <a:spcPct val="115000"/>
                        </a:lnSpc>
                        <a:spcBef>
                          <a:spcPts val="600"/>
                        </a:spcBef>
                        <a:spcAft>
                          <a:spcPts val="600"/>
                        </a:spcAft>
                      </a:pPr>
                      <a:r>
                        <a:rPr lang="en-US" sz="1300">
                          <a:effectLst/>
                        </a:rPr>
                        <a:t>UNFCCC &amp; GCF</a:t>
                      </a:r>
                      <a:endParaRPr lang="en-US" sz="1300">
                        <a:effectLst/>
                        <a:latin typeface="Cambria" panose="02040503050406030204" pitchFamily="18" charset="0"/>
                        <a:ea typeface="Malgun Gothic" panose="020B0503020000020004" pitchFamily="34" charset="-127"/>
                        <a:cs typeface="Arial" panose="020B0604020202020204" pitchFamily="34" charset="0"/>
                      </a:endParaRPr>
                    </a:p>
                  </a:txBody>
                  <a:tcPr marL="60237" marR="60237" marT="0" marB="0"/>
                </a:tc>
                <a:extLst>
                  <a:ext uri="{0D108BD9-81ED-4DB2-BD59-A6C34878D82A}">
                    <a16:rowId xmlns:a16="http://schemas.microsoft.com/office/drawing/2014/main" val="437384421"/>
                  </a:ext>
                </a:extLst>
              </a:tr>
              <a:tr h="1191774">
                <a:tc rowSpan="4">
                  <a:txBody>
                    <a:bodyPr/>
                    <a:lstStyle/>
                    <a:p>
                      <a:pPr marL="0" marR="0">
                        <a:lnSpc>
                          <a:spcPct val="115000"/>
                        </a:lnSpc>
                        <a:spcBef>
                          <a:spcPts val="600"/>
                        </a:spcBef>
                        <a:spcAft>
                          <a:spcPts val="600"/>
                        </a:spcAft>
                      </a:pPr>
                      <a:r>
                        <a:rPr lang="en-US" sz="1300">
                          <a:effectLst/>
                        </a:rPr>
                        <a:t>Funding Proposal </a:t>
                      </a:r>
                    </a:p>
                    <a:p>
                      <a:pPr marL="0" marR="0">
                        <a:lnSpc>
                          <a:spcPct val="115000"/>
                        </a:lnSpc>
                        <a:spcBef>
                          <a:spcPts val="600"/>
                        </a:spcBef>
                        <a:spcAft>
                          <a:spcPts val="600"/>
                        </a:spcAft>
                      </a:pPr>
                      <a:r>
                        <a:rPr lang="en-US" sz="1300">
                          <a:effectLst/>
                        </a:rPr>
                        <a:t>(Stage 2)</a:t>
                      </a:r>
                      <a:endParaRPr lang="en-US" sz="1300">
                        <a:effectLst/>
                        <a:latin typeface="Cambria" panose="02040503050406030204" pitchFamily="18" charset="0"/>
                        <a:ea typeface="Malgun Gothic" panose="020B0503020000020004" pitchFamily="34" charset="-127"/>
                        <a:cs typeface="Arial" panose="020B0604020202020204" pitchFamily="34" charset="0"/>
                      </a:endParaRPr>
                    </a:p>
                  </a:txBody>
                  <a:tcPr marL="60237" marR="60237" marT="0" marB="0"/>
                </a:tc>
                <a:tc>
                  <a:txBody>
                    <a:bodyPr/>
                    <a:lstStyle/>
                    <a:p>
                      <a:pPr marL="0" marR="0">
                        <a:lnSpc>
                          <a:spcPct val="115000"/>
                        </a:lnSpc>
                        <a:spcBef>
                          <a:spcPts val="600"/>
                        </a:spcBef>
                        <a:spcAft>
                          <a:spcPts val="600"/>
                        </a:spcAft>
                      </a:pPr>
                      <a:r>
                        <a:rPr lang="en-US" sz="1300" b="1" dirty="0">
                          <a:effectLst/>
                        </a:rPr>
                        <a:t>Section 2: Carbon elements</a:t>
                      </a:r>
                    </a:p>
                    <a:p>
                      <a:pPr marL="342900" marR="0" lvl="0" indent="-342900">
                        <a:lnSpc>
                          <a:spcPct val="115000"/>
                        </a:lnSpc>
                        <a:spcBef>
                          <a:spcPts val="500"/>
                        </a:spcBef>
                        <a:spcAft>
                          <a:spcPts val="1000"/>
                        </a:spcAft>
                        <a:buClr>
                          <a:srgbClr val="1F497D"/>
                        </a:buClr>
                        <a:buSzPts val="1100"/>
                        <a:buFont typeface="+mj-lt"/>
                        <a:buAutoNum type="alphaLcPeriod"/>
                      </a:pPr>
                      <a:r>
                        <a:rPr lang="en-US" sz="1300" dirty="0">
                          <a:effectLst/>
                        </a:rPr>
                        <a:t>Forest Reference Emission Level or Forest Reference Level (FREL/FRL) </a:t>
                      </a:r>
                    </a:p>
                    <a:p>
                      <a:pPr marL="342900" marR="0" lvl="0" indent="-342900">
                        <a:lnSpc>
                          <a:spcPct val="115000"/>
                        </a:lnSpc>
                        <a:spcBef>
                          <a:spcPts val="500"/>
                        </a:spcBef>
                        <a:spcAft>
                          <a:spcPts val="1000"/>
                        </a:spcAft>
                        <a:buClr>
                          <a:srgbClr val="1F497D"/>
                        </a:buClr>
                        <a:buSzPts val="1100"/>
                        <a:buFont typeface="+mj-lt"/>
                        <a:buAutoNum type="alphaLcPeriod"/>
                      </a:pPr>
                      <a:r>
                        <a:rPr lang="en-US" sz="1300" dirty="0">
                          <a:effectLst/>
                        </a:rPr>
                        <a:t>REDD-plus results reporting (BUR Annex)</a:t>
                      </a:r>
                      <a:endParaRPr lang="en-US" sz="1300" dirty="0">
                        <a:effectLst/>
                        <a:latin typeface="Cambria" panose="02040503050406030204" pitchFamily="18" charset="0"/>
                        <a:ea typeface="Malgun Gothic" panose="020B0503020000020004" pitchFamily="34" charset="-127"/>
                        <a:cs typeface="Arial" panose="020B0604020202020204" pitchFamily="34" charset="0"/>
                      </a:endParaRPr>
                    </a:p>
                  </a:txBody>
                  <a:tcPr marL="60237" marR="60237" marT="0" marB="0"/>
                </a:tc>
                <a:tc>
                  <a:txBody>
                    <a:bodyPr/>
                    <a:lstStyle/>
                    <a:p>
                      <a:pPr marL="0" marR="0">
                        <a:lnSpc>
                          <a:spcPct val="115000"/>
                        </a:lnSpc>
                        <a:spcBef>
                          <a:spcPts val="600"/>
                        </a:spcBef>
                        <a:spcAft>
                          <a:spcPts val="600"/>
                        </a:spcAft>
                      </a:pPr>
                      <a:r>
                        <a:rPr lang="en-US" sz="1300">
                          <a:effectLst/>
                        </a:rPr>
                        <a:t>Quantitative </a:t>
                      </a:r>
                      <a:endParaRPr lang="en-US" sz="1300">
                        <a:effectLst/>
                        <a:latin typeface="Cambria" panose="02040503050406030204" pitchFamily="18" charset="0"/>
                        <a:ea typeface="Malgun Gothic" panose="020B0503020000020004" pitchFamily="34" charset="-127"/>
                        <a:cs typeface="Arial" panose="020B0604020202020204" pitchFamily="34" charset="0"/>
                      </a:endParaRPr>
                    </a:p>
                  </a:txBody>
                  <a:tcPr marL="60237" marR="60237" marT="0" marB="0"/>
                </a:tc>
                <a:tc>
                  <a:txBody>
                    <a:bodyPr/>
                    <a:lstStyle/>
                    <a:p>
                      <a:pPr marL="0" marR="0">
                        <a:lnSpc>
                          <a:spcPct val="115000"/>
                        </a:lnSpc>
                        <a:spcBef>
                          <a:spcPts val="600"/>
                        </a:spcBef>
                        <a:spcAft>
                          <a:spcPts val="600"/>
                        </a:spcAft>
                      </a:pPr>
                      <a:r>
                        <a:rPr lang="en-US" sz="1300">
                          <a:effectLst/>
                        </a:rPr>
                        <a:t>UNFCCC &amp; GCF</a:t>
                      </a:r>
                      <a:endParaRPr lang="en-US" sz="1300">
                        <a:effectLst/>
                        <a:latin typeface="Cambria" panose="02040503050406030204" pitchFamily="18" charset="0"/>
                        <a:ea typeface="Malgun Gothic" panose="020B0503020000020004" pitchFamily="34" charset="-127"/>
                        <a:cs typeface="Arial" panose="020B0604020202020204" pitchFamily="34" charset="0"/>
                      </a:endParaRPr>
                    </a:p>
                  </a:txBody>
                  <a:tcPr marL="60237" marR="60237" marT="0" marB="0"/>
                </a:tc>
                <a:extLst>
                  <a:ext uri="{0D108BD9-81ED-4DB2-BD59-A6C34878D82A}">
                    <a16:rowId xmlns:a16="http://schemas.microsoft.com/office/drawing/2014/main" val="4208639191"/>
                  </a:ext>
                </a:extLst>
              </a:tr>
              <a:tr h="952293">
                <a:tc vMerge="1">
                  <a:txBody>
                    <a:bodyPr/>
                    <a:lstStyle/>
                    <a:p>
                      <a:endParaRPr lang="en-US"/>
                    </a:p>
                  </a:txBody>
                  <a:tcPr/>
                </a:tc>
                <a:tc>
                  <a:txBody>
                    <a:bodyPr/>
                    <a:lstStyle/>
                    <a:p>
                      <a:pPr marL="0" marR="0">
                        <a:lnSpc>
                          <a:spcPct val="115000"/>
                        </a:lnSpc>
                        <a:spcBef>
                          <a:spcPts val="500"/>
                        </a:spcBef>
                        <a:spcAft>
                          <a:spcPts val="1000"/>
                        </a:spcAft>
                      </a:pPr>
                      <a:r>
                        <a:rPr lang="en-US" sz="1300" b="1" dirty="0">
                          <a:effectLst/>
                        </a:rPr>
                        <a:t>Section 3:  Non-carbon elements</a:t>
                      </a:r>
                    </a:p>
                    <a:p>
                      <a:pPr marL="342900" marR="0" lvl="0" indent="-342900">
                        <a:lnSpc>
                          <a:spcPct val="115000"/>
                        </a:lnSpc>
                        <a:spcBef>
                          <a:spcPts val="500"/>
                        </a:spcBef>
                        <a:spcAft>
                          <a:spcPts val="1000"/>
                        </a:spcAft>
                        <a:buClr>
                          <a:srgbClr val="1F497D"/>
                        </a:buClr>
                        <a:buSzPts val="1100"/>
                        <a:buFont typeface="+mj-lt"/>
                        <a:buAutoNum type="alphaLcPeriod"/>
                      </a:pPr>
                      <a:r>
                        <a:rPr lang="en-US" sz="1300" dirty="0">
                          <a:effectLst/>
                        </a:rPr>
                        <a:t>Cancun Safeguards </a:t>
                      </a:r>
                    </a:p>
                    <a:p>
                      <a:pPr marL="342900" marR="0" lvl="0" indent="-342900">
                        <a:lnSpc>
                          <a:spcPct val="115000"/>
                        </a:lnSpc>
                        <a:spcBef>
                          <a:spcPts val="500"/>
                        </a:spcBef>
                        <a:spcAft>
                          <a:spcPts val="1000"/>
                        </a:spcAft>
                        <a:buClr>
                          <a:srgbClr val="1F497D"/>
                        </a:buClr>
                        <a:buSzPts val="1100"/>
                        <a:buFont typeface="+mj-lt"/>
                        <a:buAutoNum type="alphaLcPeriod"/>
                      </a:pPr>
                      <a:r>
                        <a:rPr lang="en-US" sz="1300" dirty="0">
                          <a:effectLst/>
                        </a:rPr>
                        <a:t>Use of proceeds and non-carbon benefits</a:t>
                      </a:r>
                      <a:endParaRPr lang="en-US" sz="1300" dirty="0">
                        <a:effectLst/>
                        <a:latin typeface="Cambria" panose="02040503050406030204" pitchFamily="18" charset="0"/>
                        <a:ea typeface="Malgun Gothic" panose="020B0503020000020004" pitchFamily="34" charset="-127"/>
                        <a:cs typeface="Arial" panose="020B0604020202020204" pitchFamily="34" charset="0"/>
                      </a:endParaRPr>
                    </a:p>
                  </a:txBody>
                  <a:tcPr marL="60237" marR="60237" marT="0" marB="0" anchor="ctr"/>
                </a:tc>
                <a:tc>
                  <a:txBody>
                    <a:bodyPr/>
                    <a:lstStyle/>
                    <a:p>
                      <a:pPr marL="0" marR="0">
                        <a:lnSpc>
                          <a:spcPct val="115000"/>
                        </a:lnSpc>
                        <a:spcBef>
                          <a:spcPts val="600"/>
                        </a:spcBef>
                        <a:spcAft>
                          <a:spcPts val="600"/>
                        </a:spcAft>
                      </a:pPr>
                      <a:r>
                        <a:rPr lang="en-US" sz="1300">
                          <a:effectLst/>
                        </a:rPr>
                        <a:t>Qualitative </a:t>
                      </a:r>
                      <a:endParaRPr lang="en-US" sz="1300">
                        <a:effectLst/>
                        <a:latin typeface="Cambria" panose="02040503050406030204" pitchFamily="18" charset="0"/>
                        <a:ea typeface="Malgun Gothic" panose="020B0503020000020004" pitchFamily="34" charset="-127"/>
                        <a:cs typeface="Arial" panose="020B0604020202020204" pitchFamily="34" charset="0"/>
                      </a:endParaRPr>
                    </a:p>
                  </a:txBody>
                  <a:tcPr marL="60237" marR="60237" marT="0" marB="0"/>
                </a:tc>
                <a:tc>
                  <a:txBody>
                    <a:bodyPr/>
                    <a:lstStyle/>
                    <a:p>
                      <a:pPr marL="0" marR="0">
                        <a:lnSpc>
                          <a:spcPct val="115000"/>
                        </a:lnSpc>
                        <a:spcBef>
                          <a:spcPts val="600"/>
                        </a:spcBef>
                        <a:spcAft>
                          <a:spcPts val="600"/>
                        </a:spcAft>
                      </a:pPr>
                      <a:r>
                        <a:rPr lang="en-US" sz="1300">
                          <a:effectLst/>
                        </a:rPr>
                        <a:t>UNFCCC &amp; GCF</a:t>
                      </a:r>
                      <a:endParaRPr lang="en-US" sz="1300">
                        <a:effectLst/>
                        <a:latin typeface="Cambria" panose="02040503050406030204" pitchFamily="18" charset="0"/>
                        <a:ea typeface="Malgun Gothic" panose="020B0503020000020004" pitchFamily="34" charset="-127"/>
                        <a:cs typeface="Arial" panose="020B0604020202020204" pitchFamily="34" charset="0"/>
                      </a:endParaRPr>
                    </a:p>
                  </a:txBody>
                  <a:tcPr marL="60237" marR="60237" marT="0" marB="0"/>
                </a:tc>
                <a:extLst>
                  <a:ext uri="{0D108BD9-81ED-4DB2-BD59-A6C34878D82A}">
                    <a16:rowId xmlns:a16="http://schemas.microsoft.com/office/drawing/2014/main" val="1298050946"/>
                  </a:ext>
                </a:extLst>
              </a:tr>
              <a:tr h="896346">
                <a:tc vMerge="1">
                  <a:txBody>
                    <a:bodyPr/>
                    <a:lstStyle/>
                    <a:p>
                      <a:endParaRPr lang="en-US"/>
                    </a:p>
                  </a:txBody>
                  <a:tcPr/>
                </a:tc>
                <a:tc>
                  <a:txBody>
                    <a:bodyPr/>
                    <a:lstStyle/>
                    <a:p>
                      <a:pPr marL="0" marR="0">
                        <a:lnSpc>
                          <a:spcPct val="115000"/>
                        </a:lnSpc>
                        <a:spcBef>
                          <a:spcPts val="600"/>
                        </a:spcBef>
                        <a:spcAft>
                          <a:spcPts val="600"/>
                        </a:spcAft>
                      </a:pPr>
                      <a:r>
                        <a:rPr lang="en-US" sz="1300" b="1" dirty="0">
                          <a:effectLst/>
                        </a:rPr>
                        <a:t>Section 4: GCF Investment Framework</a:t>
                      </a:r>
                    </a:p>
                    <a:p>
                      <a:pPr marL="0" marR="0">
                        <a:lnSpc>
                          <a:spcPct val="115000"/>
                        </a:lnSpc>
                        <a:spcBef>
                          <a:spcPts val="600"/>
                        </a:spcBef>
                        <a:spcAft>
                          <a:spcPts val="600"/>
                        </a:spcAft>
                      </a:pPr>
                      <a:r>
                        <a:rPr lang="en-US" sz="1300" dirty="0">
                          <a:effectLst/>
                        </a:rPr>
                        <a:t>The criteria of the Investment Framework will be applied to inform on past actions towards achieving results.</a:t>
                      </a:r>
                      <a:endParaRPr lang="en-US" sz="1300" dirty="0">
                        <a:effectLst/>
                        <a:latin typeface="Cambria" panose="02040503050406030204" pitchFamily="18" charset="0"/>
                        <a:ea typeface="Malgun Gothic" panose="020B0503020000020004" pitchFamily="34" charset="-127"/>
                        <a:cs typeface="Arial" panose="020B0604020202020204" pitchFamily="34" charset="0"/>
                      </a:endParaRPr>
                    </a:p>
                  </a:txBody>
                  <a:tcPr marL="60237" marR="60237" marT="0" marB="0"/>
                </a:tc>
                <a:tc>
                  <a:txBody>
                    <a:bodyPr/>
                    <a:lstStyle/>
                    <a:p>
                      <a:pPr marL="0" marR="0">
                        <a:lnSpc>
                          <a:spcPct val="115000"/>
                        </a:lnSpc>
                        <a:spcBef>
                          <a:spcPts val="600"/>
                        </a:spcBef>
                        <a:spcAft>
                          <a:spcPts val="600"/>
                        </a:spcAft>
                      </a:pPr>
                      <a:r>
                        <a:rPr lang="en-US" sz="1300">
                          <a:effectLst/>
                        </a:rPr>
                        <a:t>Qualitative </a:t>
                      </a:r>
                      <a:endParaRPr lang="en-US" sz="1300">
                        <a:effectLst/>
                        <a:latin typeface="Cambria" panose="02040503050406030204" pitchFamily="18" charset="0"/>
                        <a:ea typeface="Malgun Gothic" panose="020B0503020000020004" pitchFamily="34" charset="-127"/>
                        <a:cs typeface="Arial" panose="020B0604020202020204" pitchFamily="34" charset="0"/>
                      </a:endParaRPr>
                    </a:p>
                  </a:txBody>
                  <a:tcPr marL="60237" marR="60237" marT="0" marB="0"/>
                </a:tc>
                <a:tc>
                  <a:txBody>
                    <a:bodyPr/>
                    <a:lstStyle/>
                    <a:p>
                      <a:pPr marL="0" marR="0">
                        <a:lnSpc>
                          <a:spcPct val="115000"/>
                        </a:lnSpc>
                        <a:spcBef>
                          <a:spcPts val="600"/>
                        </a:spcBef>
                        <a:spcAft>
                          <a:spcPts val="600"/>
                        </a:spcAft>
                      </a:pPr>
                      <a:r>
                        <a:rPr lang="en-US" sz="1300">
                          <a:effectLst/>
                        </a:rPr>
                        <a:t>GCF</a:t>
                      </a:r>
                      <a:endParaRPr lang="en-US" sz="1300">
                        <a:effectLst/>
                        <a:latin typeface="Cambria" panose="02040503050406030204" pitchFamily="18" charset="0"/>
                        <a:ea typeface="Malgun Gothic" panose="020B0503020000020004" pitchFamily="34" charset="-127"/>
                        <a:cs typeface="Arial" panose="020B0604020202020204" pitchFamily="34" charset="0"/>
                      </a:endParaRPr>
                    </a:p>
                  </a:txBody>
                  <a:tcPr marL="60237" marR="60237" marT="0" marB="0"/>
                </a:tc>
                <a:extLst>
                  <a:ext uri="{0D108BD9-81ED-4DB2-BD59-A6C34878D82A}">
                    <a16:rowId xmlns:a16="http://schemas.microsoft.com/office/drawing/2014/main" val="3718106201"/>
                  </a:ext>
                </a:extLst>
              </a:tr>
              <a:tr h="919091">
                <a:tc vMerge="1">
                  <a:txBody>
                    <a:bodyPr/>
                    <a:lstStyle/>
                    <a:p>
                      <a:endParaRPr lang="en-US"/>
                    </a:p>
                  </a:txBody>
                  <a:tcPr/>
                </a:tc>
                <a:tc>
                  <a:txBody>
                    <a:bodyPr/>
                    <a:lstStyle/>
                    <a:p>
                      <a:pPr marL="0" marR="0">
                        <a:lnSpc>
                          <a:spcPct val="115000"/>
                        </a:lnSpc>
                        <a:spcBef>
                          <a:spcPts val="600"/>
                        </a:spcBef>
                        <a:spcAft>
                          <a:spcPts val="600"/>
                        </a:spcAft>
                      </a:pPr>
                      <a:r>
                        <a:rPr lang="en-US" sz="1300" b="1" dirty="0">
                          <a:effectLst/>
                        </a:rPr>
                        <a:t>Section 5: GCF Policies</a:t>
                      </a:r>
                    </a:p>
                    <a:p>
                      <a:pPr marL="0" marR="0">
                        <a:lnSpc>
                          <a:spcPct val="115000"/>
                        </a:lnSpc>
                        <a:spcBef>
                          <a:spcPts val="600"/>
                        </a:spcBef>
                        <a:spcAft>
                          <a:spcPts val="600"/>
                        </a:spcAft>
                      </a:pPr>
                      <a:r>
                        <a:rPr lang="en-US" sz="1300" dirty="0">
                          <a:effectLst/>
                        </a:rPr>
                        <a:t>Policies related o ESS, Risks, Gender and Monitoring and Evaluation would be considered for past and future actions where applicable.</a:t>
                      </a:r>
                      <a:endParaRPr lang="en-US" sz="1300" dirty="0">
                        <a:effectLst/>
                        <a:latin typeface="Cambria" panose="02040503050406030204" pitchFamily="18" charset="0"/>
                        <a:ea typeface="Malgun Gothic" panose="020B0503020000020004" pitchFamily="34" charset="-127"/>
                        <a:cs typeface="Arial" panose="020B0604020202020204" pitchFamily="34" charset="0"/>
                      </a:endParaRPr>
                    </a:p>
                  </a:txBody>
                  <a:tcPr marL="60237" marR="60237" marT="0" marB="0"/>
                </a:tc>
                <a:tc>
                  <a:txBody>
                    <a:bodyPr/>
                    <a:lstStyle/>
                    <a:p>
                      <a:pPr marL="0" marR="0">
                        <a:lnSpc>
                          <a:spcPct val="115000"/>
                        </a:lnSpc>
                        <a:spcBef>
                          <a:spcPts val="600"/>
                        </a:spcBef>
                        <a:spcAft>
                          <a:spcPts val="600"/>
                        </a:spcAft>
                      </a:pPr>
                      <a:r>
                        <a:rPr lang="en-US" sz="1300">
                          <a:effectLst/>
                        </a:rPr>
                        <a:t>Qualitative</a:t>
                      </a:r>
                      <a:endParaRPr lang="en-US" sz="1300">
                        <a:effectLst/>
                        <a:latin typeface="Cambria" panose="02040503050406030204" pitchFamily="18" charset="0"/>
                        <a:ea typeface="Malgun Gothic" panose="020B0503020000020004" pitchFamily="34" charset="-127"/>
                        <a:cs typeface="Arial" panose="020B0604020202020204" pitchFamily="34" charset="0"/>
                      </a:endParaRPr>
                    </a:p>
                  </a:txBody>
                  <a:tcPr marL="60237" marR="60237" marT="0" marB="0"/>
                </a:tc>
                <a:tc>
                  <a:txBody>
                    <a:bodyPr/>
                    <a:lstStyle/>
                    <a:p>
                      <a:pPr marL="0" marR="0">
                        <a:lnSpc>
                          <a:spcPct val="115000"/>
                        </a:lnSpc>
                        <a:spcBef>
                          <a:spcPts val="600"/>
                        </a:spcBef>
                        <a:spcAft>
                          <a:spcPts val="600"/>
                        </a:spcAft>
                      </a:pPr>
                      <a:r>
                        <a:rPr lang="en-US" sz="1300" dirty="0">
                          <a:effectLst/>
                        </a:rPr>
                        <a:t>GCF</a:t>
                      </a:r>
                      <a:endParaRPr lang="en-US" sz="1300" dirty="0">
                        <a:effectLst/>
                        <a:latin typeface="Cambria" panose="02040503050406030204" pitchFamily="18" charset="0"/>
                        <a:ea typeface="Malgun Gothic" panose="020B0503020000020004" pitchFamily="34" charset="-127"/>
                        <a:cs typeface="Arial" panose="020B0604020202020204" pitchFamily="34" charset="0"/>
                      </a:endParaRPr>
                    </a:p>
                  </a:txBody>
                  <a:tcPr marL="60237" marR="60237" marT="0" marB="0"/>
                </a:tc>
                <a:extLst>
                  <a:ext uri="{0D108BD9-81ED-4DB2-BD59-A6C34878D82A}">
                    <a16:rowId xmlns:a16="http://schemas.microsoft.com/office/drawing/2014/main" val="3782616106"/>
                  </a:ext>
                </a:extLst>
              </a:tr>
            </a:tbl>
          </a:graphicData>
        </a:graphic>
      </p:graphicFrame>
    </p:spTree>
    <p:extLst>
      <p:ext uri="{BB962C8B-B14F-4D97-AF65-F5344CB8AC3E}">
        <p14:creationId xmlns:p14="http://schemas.microsoft.com/office/powerpoint/2010/main" val="27652154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rotWithShape="1">
          <a:blip r:embed="rId3"/>
          <a:srcRect l="5317" t="8270" r="16473" b="13746"/>
          <a:stretch/>
        </p:blipFill>
        <p:spPr bwMode="auto">
          <a:xfrm>
            <a:off x="0" y="1414132"/>
            <a:ext cx="9144000" cy="4869712"/>
          </a:xfrm>
          <a:prstGeom prst="rect">
            <a:avLst/>
          </a:prstGeom>
          <a:ln>
            <a:solidFill>
              <a:schemeClr val="tx1"/>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622103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71FA570-9277-4111-917C-482276713FFC}"/>
              </a:ext>
            </a:extLst>
          </p:cNvPr>
          <p:cNvPicPr>
            <a:picLocks noChangeAspect="1"/>
          </p:cNvPicPr>
          <p:nvPr/>
        </p:nvPicPr>
        <p:blipFill>
          <a:blip r:embed="rId2"/>
          <a:stretch>
            <a:fillRect/>
          </a:stretch>
        </p:blipFill>
        <p:spPr>
          <a:xfrm>
            <a:off x="1622279" y="1934404"/>
            <a:ext cx="6975312" cy="3970241"/>
          </a:xfrm>
          <a:prstGeom prst="rect">
            <a:avLst/>
          </a:prstGeom>
        </p:spPr>
      </p:pic>
      <p:sp>
        <p:nvSpPr>
          <p:cNvPr id="5" name="Title 1">
            <a:extLst>
              <a:ext uri="{FF2B5EF4-FFF2-40B4-BE49-F238E27FC236}">
                <a16:creationId xmlns:a16="http://schemas.microsoft.com/office/drawing/2014/main" id="{04854E0C-15CF-4935-B99C-9416A20CB2C2}"/>
              </a:ext>
            </a:extLst>
          </p:cNvPr>
          <p:cNvSpPr>
            <a:spLocks noGrp="1"/>
          </p:cNvSpPr>
          <p:nvPr>
            <p:ph type="title"/>
          </p:nvPr>
        </p:nvSpPr>
        <p:spPr>
          <a:xfrm>
            <a:off x="2077988" y="1112553"/>
            <a:ext cx="6063893" cy="343985"/>
          </a:xfrm>
        </p:spPr>
        <p:txBody>
          <a:bodyPr>
            <a:noAutofit/>
          </a:bodyPr>
          <a:lstStyle/>
          <a:p>
            <a:pPr algn="r"/>
            <a:r>
              <a:rPr lang="en-US" sz="2250" b="1" dirty="0">
                <a:latin typeface="Corbel" charset="0"/>
                <a:ea typeface="Corbel" charset="0"/>
                <a:cs typeface="Corbel" charset="0"/>
              </a:rPr>
              <a:t>Los </a:t>
            </a:r>
            <a:r>
              <a:rPr lang="en-US" sz="2250" b="1" dirty="0" err="1">
                <a:latin typeface="Corbel" charset="0"/>
                <a:ea typeface="Corbel" charset="0"/>
                <a:cs typeface="Corbel" charset="0"/>
              </a:rPr>
              <a:t>paises</a:t>
            </a:r>
            <a:r>
              <a:rPr lang="en-US" sz="2250" b="1" dirty="0">
                <a:latin typeface="Corbel" charset="0"/>
                <a:ea typeface="Corbel" charset="0"/>
                <a:cs typeface="Corbel" charset="0"/>
              </a:rPr>
              <a:t> mas </a:t>
            </a:r>
            <a:r>
              <a:rPr lang="en-US" sz="2250" b="1" dirty="0" err="1">
                <a:latin typeface="Corbel" charset="0"/>
                <a:ea typeface="Corbel" charset="0"/>
                <a:cs typeface="Corbel" charset="0"/>
              </a:rPr>
              <a:t>avanzados</a:t>
            </a:r>
            <a:r>
              <a:rPr lang="en-US" sz="2250" b="1" dirty="0">
                <a:latin typeface="Corbel" charset="0"/>
                <a:ea typeface="Corbel" charset="0"/>
                <a:cs typeface="Corbel" charset="0"/>
              </a:rPr>
              <a:t> a </a:t>
            </a:r>
            <a:r>
              <a:rPr lang="en-US" sz="2250" b="1" dirty="0" err="1">
                <a:latin typeface="Corbel" charset="0"/>
                <a:ea typeface="Corbel" charset="0"/>
                <a:cs typeface="Corbel" charset="0"/>
              </a:rPr>
              <a:t>nivel</a:t>
            </a:r>
            <a:r>
              <a:rPr lang="en-US" sz="2250" b="1" dirty="0">
                <a:latin typeface="Corbel" charset="0"/>
                <a:ea typeface="Corbel" charset="0"/>
                <a:cs typeface="Corbel" charset="0"/>
              </a:rPr>
              <a:t> global que </a:t>
            </a:r>
            <a:r>
              <a:rPr lang="en-US" sz="2250" b="1" dirty="0" err="1">
                <a:latin typeface="Corbel" charset="0"/>
                <a:ea typeface="Corbel" charset="0"/>
                <a:cs typeface="Corbel" charset="0"/>
              </a:rPr>
              <a:t>podrian</a:t>
            </a:r>
            <a:r>
              <a:rPr lang="en-US" sz="2250" b="1" dirty="0">
                <a:latin typeface="Corbel" charset="0"/>
                <a:ea typeface="Corbel" charset="0"/>
                <a:cs typeface="Corbel" charset="0"/>
              </a:rPr>
              <a:t> accede a </a:t>
            </a:r>
            <a:r>
              <a:rPr lang="en-US" sz="2250" b="1" dirty="0" err="1">
                <a:latin typeface="Corbel" charset="0"/>
                <a:ea typeface="Corbel" charset="0"/>
                <a:cs typeface="Corbel" charset="0"/>
              </a:rPr>
              <a:t>pagos</a:t>
            </a:r>
            <a:r>
              <a:rPr lang="en-US" sz="2250" b="1" dirty="0">
                <a:latin typeface="Corbel" charset="0"/>
                <a:ea typeface="Corbel" charset="0"/>
                <a:cs typeface="Corbel" charset="0"/>
              </a:rPr>
              <a:t> </a:t>
            </a:r>
            <a:r>
              <a:rPr lang="en-US" sz="2250" b="1" dirty="0" err="1">
                <a:latin typeface="Corbel" charset="0"/>
                <a:ea typeface="Corbel" charset="0"/>
                <a:cs typeface="Corbel" charset="0"/>
              </a:rPr>
              <a:t>por</a:t>
            </a:r>
            <a:r>
              <a:rPr lang="en-US" sz="2250" b="1" dirty="0">
                <a:latin typeface="Corbel" charset="0"/>
                <a:ea typeface="Corbel" charset="0"/>
                <a:cs typeface="Corbel" charset="0"/>
              </a:rPr>
              <a:t> </a:t>
            </a:r>
            <a:r>
              <a:rPr lang="en-US" sz="2250" b="1" dirty="0" err="1">
                <a:latin typeface="Corbel" charset="0"/>
                <a:ea typeface="Corbel" charset="0"/>
                <a:cs typeface="Corbel" charset="0"/>
              </a:rPr>
              <a:t>resultados</a:t>
            </a:r>
            <a:r>
              <a:rPr lang="en-US" sz="2250" b="1" dirty="0">
                <a:latin typeface="Corbel" charset="0"/>
                <a:ea typeface="Corbel" charset="0"/>
                <a:cs typeface="Corbel" charset="0"/>
              </a:rPr>
              <a:t> </a:t>
            </a:r>
            <a:r>
              <a:rPr lang="en-US" sz="2250" b="1" dirty="0" err="1">
                <a:latin typeface="Corbel" charset="0"/>
                <a:ea typeface="Corbel" charset="0"/>
                <a:cs typeface="Corbel" charset="0"/>
              </a:rPr>
              <a:t>estan</a:t>
            </a:r>
            <a:r>
              <a:rPr lang="en-US" sz="2250" b="1" dirty="0">
                <a:latin typeface="Corbel" charset="0"/>
                <a:ea typeface="Corbel" charset="0"/>
                <a:cs typeface="Corbel" charset="0"/>
              </a:rPr>
              <a:t> </a:t>
            </a:r>
            <a:r>
              <a:rPr lang="en-US" sz="2250" b="1" dirty="0" err="1">
                <a:latin typeface="Corbel" charset="0"/>
                <a:ea typeface="Corbel" charset="0"/>
                <a:cs typeface="Corbel" charset="0"/>
              </a:rPr>
              <a:t>en</a:t>
            </a:r>
            <a:r>
              <a:rPr lang="en-US" sz="2250" b="1" dirty="0">
                <a:latin typeface="Corbel" charset="0"/>
                <a:ea typeface="Corbel" charset="0"/>
                <a:cs typeface="Corbel" charset="0"/>
              </a:rPr>
              <a:t> Latino America </a:t>
            </a:r>
            <a:endParaRPr lang="x-none" sz="2250" b="1" dirty="0">
              <a:latin typeface="Corbel" charset="0"/>
              <a:ea typeface="Corbel" charset="0"/>
              <a:cs typeface="Corbel" charset="0"/>
            </a:endParaRPr>
          </a:p>
        </p:txBody>
      </p:sp>
    </p:spTree>
    <p:extLst>
      <p:ext uri="{BB962C8B-B14F-4D97-AF65-F5344CB8AC3E}">
        <p14:creationId xmlns:p14="http://schemas.microsoft.com/office/powerpoint/2010/main" val="2116620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0DCDC13-0869-4D01-BB08-F4443C95025E}"/>
              </a:ext>
            </a:extLst>
          </p:cNvPr>
          <p:cNvSpPr>
            <a:spLocks noGrp="1"/>
          </p:cNvSpPr>
          <p:nvPr>
            <p:ph idx="1"/>
          </p:nvPr>
        </p:nvSpPr>
        <p:spPr/>
        <p:txBody>
          <a:bodyPr/>
          <a:lstStyle/>
          <a:p>
            <a:endParaRPr lang="en-US" dirty="0"/>
          </a:p>
          <a:p>
            <a:r>
              <a:rPr lang="en-US" dirty="0"/>
              <a:t>Como </a:t>
            </a:r>
            <a:r>
              <a:rPr lang="en-US" dirty="0" err="1"/>
              <a:t>involucrar</a:t>
            </a:r>
            <a:r>
              <a:rPr lang="en-US" dirty="0"/>
              <a:t> al sector </a:t>
            </a:r>
            <a:r>
              <a:rPr lang="en-US" dirty="0" err="1"/>
              <a:t>privado</a:t>
            </a:r>
            <a:r>
              <a:rPr lang="en-US" dirty="0"/>
              <a:t>?</a:t>
            </a:r>
          </a:p>
        </p:txBody>
      </p:sp>
    </p:spTree>
    <p:extLst>
      <p:ext uri="{BB962C8B-B14F-4D97-AF65-F5344CB8AC3E}">
        <p14:creationId xmlns:p14="http://schemas.microsoft.com/office/powerpoint/2010/main" val="39949242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Posibilidades</a:t>
            </a:r>
            <a:r>
              <a:rPr lang="en-US" dirty="0"/>
              <a:t> con REDD+</a:t>
            </a:r>
          </a:p>
        </p:txBody>
      </p:sp>
      <p:sp>
        <p:nvSpPr>
          <p:cNvPr id="101" name="Flowchart: Process 100">
            <a:extLst>
              <a:ext uri="{FF2B5EF4-FFF2-40B4-BE49-F238E27FC236}">
                <a16:creationId xmlns:a16="http://schemas.microsoft.com/office/drawing/2014/main" id="{5BDC9814-C69F-4325-A059-FC87DF20DF5A}"/>
              </a:ext>
            </a:extLst>
          </p:cNvPr>
          <p:cNvSpPr/>
          <p:nvPr/>
        </p:nvSpPr>
        <p:spPr>
          <a:xfrm>
            <a:off x="646043" y="2335696"/>
            <a:ext cx="7722705" cy="3677478"/>
          </a:xfrm>
          <a:prstGeom prst="flowChartProcess">
            <a:avLst/>
          </a:prstGeom>
          <a:noFill/>
          <a:ln w="76200">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102" name="Diagram 101">
            <a:extLst>
              <a:ext uri="{FF2B5EF4-FFF2-40B4-BE49-F238E27FC236}">
                <a16:creationId xmlns:a16="http://schemas.microsoft.com/office/drawing/2014/main" id="{2F8C090C-1294-44C7-88FA-B146F9EBC577}"/>
              </a:ext>
            </a:extLst>
          </p:cNvPr>
          <p:cNvGraphicFramePr/>
          <p:nvPr>
            <p:extLst/>
          </p:nvPr>
        </p:nvGraphicFramePr>
        <p:xfrm>
          <a:off x="646043" y="2142435"/>
          <a:ext cx="7793344"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829548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p:cNvSpPr>
            <a:spLocks noChangeAspect="1" noChangeArrowheads="1" noTextEdit="1"/>
          </p:cNvSpPr>
          <p:nvPr/>
        </p:nvSpPr>
        <p:spPr bwMode="auto">
          <a:xfrm>
            <a:off x="295275" y="323850"/>
            <a:ext cx="8759825" cy="6046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029"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l="8068" t="11209"/>
          <a:stretch/>
        </p:blipFill>
        <p:spPr bwMode="auto">
          <a:xfrm>
            <a:off x="1494503" y="1330835"/>
            <a:ext cx="7571709" cy="5050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4"/>
          <p:cNvSpPr>
            <a:spLocks noGrp="1"/>
          </p:cNvSpPr>
          <p:nvPr>
            <p:ph type="title"/>
          </p:nvPr>
        </p:nvSpPr>
        <p:spPr>
          <a:xfrm>
            <a:off x="1826988" y="138954"/>
            <a:ext cx="6643924" cy="118855"/>
          </a:xfrm>
        </p:spPr>
        <p:txBody>
          <a:bodyPr/>
          <a:lstStyle/>
          <a:p>
            <a:r>
              <a:rPr lang="en-US" sz="3500" dirty="0" err="1"/>
              <a:t>Empresas</a:t>
            </a:r>
            <a:r>
              <a:rPr lang="en-US" sz="3500" dirty="0"/>
              <a:t> con </a:t>
            </a:r>
            <a:r>
              <a:rPr lang="en-US" sz="3500" dirty="0" err="1"/>
              <a:t>compromisos</a:t>
            </a:r>
            <a:r>
              <a:rPr lang="en-US" sz="3500" dirty="0"/>
              <a:t> de </a:t>
            </a:r>
            <a:r>
              <a:rPr lang="en-US" sz="3500" dirty="0" err="1"/>
              <a:t>cadenas</a:t>
            </a:r>
            <a:r>
              <a:rPr lang="en-US" sz="3500" dirty="0"/>
              <a:t> de valor sin </a:t>
            </a:r>
            <a:r>
              <a:rPr lang="en-US" sz="3500" dirty="0" err="1"/>
              <a:t>deforesacion</a:t>
            </a:r>
            <a:endParaRPr lang="en-US" sz="3500" dirty="0"/>
          </a:p>
        </p:txBody>
      </p:sp>
      <p:sp>
        <p:nvSpPr>
          <p:cNvPr id="2" name="TextBox 1">
            <a:extLst>
              <a:ext uri="{FF2B5EF4-FFF2-40B4-BE49-F238E27FC236}">
                <a16:creationId xmlns:a16="http://schemas.microsoft.com/office/drawing/2014/main" id="{A2BA5082-C994-4A5D-8038-34270D56D9D0}"/>
              </a:ext>
            </a:extLst>
          </p:cNvPr>
          <p:cNvSpPr txBox="1"/>
          <p:nvPr/>
        </p:nvSpPr>
        <p:spPr>
          <a:xfrm>
            <a:off x="126310" y="6486374"/>
            <a:ext cx="6517875" cy="276999"/>
          </a:xfrm>
          <a:prstGeom prst="rect">
            <a:avLst/>
          </a:prstGeom>
          <a:noFill/>
        </p:spPr>
        <p:txBody>
          <a:bodyPr wrap="none" rtlCol="0">
            <a:spAutoFit/>
          </a:bodyPr>
          <a:lstStyle/>
          <a:p>
            <a:r>
              <a:rPr lang="en-US" sz="1200" dirty="0"/>
              <a:t>Source: Supply Change: Tracking Corporate Commitments to Deforestation-free Supply Chains, 2017</a:t>
            </a:r>
          </a:p>
        </p:txBody>
      </p:sp>
    </p:spTree>
    <p:extLst>
      <p:ext uri="{BB962C8B-B14F-4D97-AF65-F5344CB8AC3E}">
        <p14:creationId xmlns:p14="http://schemas.microsoft.com/office/powerpoint/2010/main" val="12740998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Connector 6"/>
          <p:cNvCxnSpPr/>
          <p:nvPr/>
        </p:nvCxnSpPr>
        <p:spPr>
          <a:xfrm>
            <a:off x="3169919" y="1709600"/>
            <a:ext cx="30480" cy="2857500"/>
          </a:xfrm>
          <a:prstGeom prst="line">
            <a:avLst/>
          </a:prstGeom>
          <a:ln>
            <a:solidFill>
              <a:schemeClr val="accent1">
                <a:lumMod val="20000"/>
                <a:lumOff val="8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2048078" y="496223"/>
            <a:ext cx="6877260" cy="532413"/>
          </a:xfrm>
        </p:spPr>
        <p:txBody>
          <a:bodyPr/>
          <a:lstStyle/>
          <a:p>
            <a:pPr algn="l"/>
            <a:r>
              <a:rPr lang="en-US" sz="3500" dirty="0" err="1"/>
              <a:t>Complementariedad</a:t>
            </a:r>
            <a:r>
              <a:rPr lang="en-US" sz="3500" dirty="0"/>
              <a:t> y </a:t>
            </a:r>
            <a:r>
              <a:rPr lang="en-US" sz="3500" dirty="0" err="1"/>
              <a:t>coherencia</a:t>
            </a:r>
            <a:r>
              <a:rPr lang="en-US" sz="3500" dirty="0"/>
              <a:t> </a:t>
            </a:r>
          </a:p>
        </p:txBody>
      </p:sp>
      <p:graphicFrame>
        <p:nvGraphicFramePr>
          <p:cNvPr id="5" name="Diagram 4"/>
          <p:cNvGraphicFramePr/>
          <p:nvPr>
            <p:extLst>
              <p:ext uri="{D42A27DB-BD31-4B8C-83A1-F6EECF244321}">
                <p14:modId xmlns:p14="http://schemas.microsoft.com/office/powerpoint/2010/main" val="3789321094"/>
              </p:ext>
            </p:extLst>
          </p:nvPr>
        </p:nvGraphicFramePr>
        <p:xfrm>
          <a:off x="811801" y="4588113"/>
          <a:ext cx="7814245" cy="8661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10" name="Straight Connector 9"/>
          <p:cNvCxnSpPr/>
          <p:nvPr/>
        </p:nvCxnSpPr>
        <p:spPr>
          <a:xfrm>
            <a:off x="5652129" y="1736898"/>
            <a:ext cx="30480" cy="2811780"/>
          </a:xfrm>
          <a:prstGeom prst="line">
            <a:avLst/>
          </a:prstGeom>
          <a:ln>
            <a:solidFill>
              <a:schemeClr val="accent1">
                <a:lumMod val="20000"/>
                <a:lumOff val="80000"/>
              </a:schemeClr>
            </a:solidFill>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flipH="1">
            <a:off x="2384287" y="3994077"/>
            <a:ext cx="1202491" cy="369332"/>
          </a:xfrm>
          <a:prstGeom prst="rect">
            <a:avLst/>
          </a:prstGeom>
          <a:noFill/>
        </p:spPr>
        <p:txBody>
          <a:bodyPr wrap="square" rtlCol="0">
            <a:spAutoFit/>
          </a:bodyPr>
          <a:lstStyle/>
          <a:p>
            <a:r>
              <a:rPr lang="en-US" dirty="0">
                <a:latin typeface="+mj-lt"/>
              </a:rPr>
              <a:t>UN-REDD</a:t>
            </a:r>
          </a:p>
        </p:txBody>
      </p:sp>
      <p:sp>
        <p:nvSpPr>
          <p:cNvPr id="16" name="TextBox 15"/>
          <p:cNvSpPr txBox="1"/>
          <p:nvPr/>
        </p:nvSpPr>
        <p:spPr>
          <a:xfrm>
            <a:off x="614962" y="2354930"/>
            <a:ext cx="2535241" cy="369332"/>
          </a:xfrm>
          <a:prstGeom prst="rect">
            <a:avLst/>
          </a:prstGeom>
          <a:noFill/>
        </p:spPr>
        <p:txBody>
          <a:bodyPr wrap="square" rtlCol="0">
            <a:spAutoFit/>
          </a:bodyPr>
          <a:lstStyle/>
          <a:p>
            <a:r>
              <a:rPr lang="en-US" dirty="0">
                <a:latin typeface="+mj-lt"/>
              </a:rPr>
              <a:t>FCPF Readiness Fund</a:t>
            </a:r>
          </a:p>
        </p:txBody>
      </p:sp>
      <p:sp>
        <p:nvSpPr>
          <p:cNvPr id="23" name="Left-Right Arrow 22"/>
          <p:cNvSpPr/>
          <p:nvPr/>
        </p:nvSpPr>
        <p:spPr>
          <a:xfrm>
            <a:off x="811801" y="1302969"/>
            <a:ext cx="7289783" cy="680044"/>
          </a:xfrm>
          <a:prstGeom prst="leftRightArrow">
            <a:avLst/>
          </a:prstGeom>
          <a:solidFill>
            <a:schemeClr val="accent5">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700" b="1" dirty="0">
                <a:solidFill>
                  <a:schemeClr val="bg1"/>
                </a:solidFill>
                <a:latin typeface="+mj-lt"/>
              </a:rPr>
              <a:t>Green Climate Fund</a:t>
            </a:r>
          </a:p>
        </p:txBody>
      </p:sp>
      <p:sp>
        <p:nvSpPr>
          <p:cNvPr id="3" name="TextBox 2"/>
          <p:cNvSpPr txBox="1"/>
          <p:nvPr/>
        </p:nvSpPr>
        <p:spPr>
          <a:xfrm>
            <a:off x="1650188" y="4821116"/>
            <a:ext cx="1034257" cy="400110"/>
          </a:xfrm>
          <a:prstGeom prst="rect">
            <a:avLst/>
          </a:prstGeom>
          <a:noFill/>
        </p:spPr>
        <p:txBody>
          <a:bodyPr wrap="none" rtlCol="0">
            <a:spAutoFit/>
          </a:bodyPr>
          <a:lstStyle/>
          <a:p>
            <a:r>
              <a:rPr lang="en-US" sz="2000" b="1" dirty="0">
                <a:solidFill>
                  <a:schemeClr val="bg1"/>
                </a:solidFill>
                <a:latin typeface="+mj-lt"/>
              </a:rPr>
              <a:t>Phase 1</a:t>
            </a:r>
          </a:p>
        </p:txBody>
      </p:sp>
      <p:sp>
        <p:nvSpPr>
          <p:cNvPr id="18" name="TextBox 17"/>
          <p:cNvSpPr txBox="1"/>
          <p:nvPr/>
        </p:nvSpPr>
        <p:spPr>
          <a:xfrm>
            <a:off x="4092010" y="4832189"/>
            <a:ext cx="1035861" cy="400110"/>
          </a:xfrm>
          <a:prstGeom prst="rect">
            <a:avLst/>
          </a:prstGeom>
          <a:noFill/>
        </p:spPr>
        <p:txBody>
          <a:bodyPr wrap="none" rtlCol="0">
            <a:spAutoFit/>
          </a:bodyPr>
          <a:lstStyle/>
          <a:p>
            <a:r>
              <a:rPr lang="en-US" sz="2000" b="1" dirty="0">
                <a:solidFill>
                  <a:schemeClr val="bg1"/>
                </a:solidFill>
                <a:latin typeface="+mj-lt"/>
              </a:rPr>
              <a:t>Phase 2</a:t>
            </a:r>
          </a:p>
        </p:txBody>
      </p:sp>
      <p:sp>
        <p:nvSpPr>
          <p:cNvPr id="19" name="TextBox 18"/>
          <p:cNvSpPr txBox="1"/>
          <p:nvPr/>
        </p:nvSpPr>
        <p:spPr>
          <a:xfrm>
            <a:off x="6513146" y="4834654"/>
            <a:ext cx="1032655" cy="400110"/>
          </a:xfrm>
          <a:prstGeom prst="rect">
            <a:avLst/>
          </a:prstGeom>
          <a:noFill/>
        </p:spPr>
        <p:txBody>
          <a:bodyPr wrap="none" rtlCol="0">
            <a:spAutoFit/>
          </a:bodyPr>
          <a:lstStyle/>
          <a:p>
            <a:r>
              <a:rPr lang="en-US" sz="2000" b="1" dirty="0">
                <a:solidFill>
                  <a:schemeClr val="bg1"/>
                </a:solidFill>
                <a:latin typeface="+mj-lt"/>
              </a:rPr>
              <a:t>Phase 3</a:t>
            </a:r>
          </a:p>
        </p:txBody>
      </p:sp>
      <p:sp>
        <p:nvSpPr>
          <p:cNvPr id="9" name="Rectangle 8"/>
          <p:cNvSpPr/>
          <p:nvPr/>
        </p:nvSpPr>
        <p:spPr>
          <a:xfrm>
            <a:off x="2622528" y="1922042"/>
            <a:ext cx="2876173" cy="369332"/>
          </a:xfrm>
          <a:prstGeom prst="rect">
            <a:avLst/>
          </a:prstGeom>
        </p:spPr>
        <p:txBody>
          <a:bodyPr wrap="none">
            <a:spAutoFit/>
          </a:bodyPr>
          <a:lstStyle/>
          <a:p>
            <a:pPr algn="ctr"/>
            <a:r>
              <a:rPr lang="en-US" dirty="0">
                <a:latin typeface="+mj-lt"/>
              </a:rPr>
              <a:t>Forest Investment Program</a:t>
            </a:r>
          </a:p>
        </p:txBody>
      </p:sp>
      <p:sp>
        <p:nvSpPr>
          <p:cNvPr id="13" name="TextBox 12"/>
          <p:cNvSpPr txBox="1"/>
          <p:nvPr/>
        </p:nvSpPr>
        <p:spPr>
          <a:xfrm>
            <a:off x="3782618" y="3910015"/>
            <a:ext cx="1091966" cy="646331"/>
          </a:xfrm>
          <a:prstGeom prst="rect">
            <a:avLst/>
          </a:prstGeom>
          <a:noFill/>
        </p:spPr>
        <p:txBody>
          <a:bodyPr wrap="none" rtlCol="0">
            <a:spAutoFit/>
          </a:bodyPr>
          <a:lstStyle/>
          <a:p>
            <a:r>
              <a:rPr lang="en-US" dirty="0">
                <a:latin typeface="+mj-lt"/>
              </a:rPr>
              <a:t>GEF-SFM</a:t>
            </a:r>
          </a:p>
          <a:p>
            <a:endParaRPr lang="en-US" dirty="0">
              <a:latin typeface="+mj-lt"/>
            </a:endParaRPr>
          </a:p>
        </p:txBody>
      </p:sp>
      <p:sp>
        <p:nvSpPr>
          <p:cNvPr id="15" name="TextBox 14"/>
          <p:cNvSpPr txBox="1"/>
          <p:nvPr/>
        </p:nvSpPr>
        <p:spPr>
          <a:xfrm>
            <a:off x="4972053" y="4184155"/>
            <a:ext cx="2109039" cy="646331"/>
          </a:xfrm>
          <a:prstGeom prst="rect">
            <a:avLst/>
          </a:prstGeom>
          <a:noFill/>
        </p:spPr>
        <p:txBody>
          <a:bodyPr wrap="none" rtlCol="0">
            <a:spAutoFit/>
          </a:bodyPr>
          <a:lstStyle/>
          <a:p>
            <a:r>
              <a:rPr lang="en-US" dirty="0">
                <a:latin typeface="+mj-lt"/>
              </a:rPr>
              <a:t>REDD Early Movers</a:t>
            </a:r>
          </a:p>
          <a:p>
            <a:endParaRPr lang="en-US" dirty="0">
              <a:latin typeface="+mj-lt"/>
            </a:endParaRPr>
          </a:p>
        </p:txBody>
      </p:sp>
      <p:sp>
        <p:nvSpPr>
          <p:cNvPr id="26" name="TextBox 25"/>
          <p:cNvSpPr txBox="1"/>
          <p:nvPr/>
        </p:nvSpPr>
        <p:spPr>
          <a:xfrm>
            <a:off x="5652129" y="3176743"/>
            <a:ext cx="2012282" cy="646331"/>
          </a:xfrm>
          <a:prstGeom prst="rect">
            <a:avLst/>
          </a:prstGeom>
          <a:noFill/>
        </p:spPr>
        <p:txBody>
          <a:bodyPr wrap="none" rtlCol="0">
            <a:spAutoFit/>
          </a:bodyPr>
          <a:lstStyle/>
          <a:p>
            <a:r>
              <a:rPr lang="en-US" dirty="0">
                <a:latin typeface="+mj-lt"/>
              </a:rPr>
              <a:t>FCPF Carbon Fund</a:t>
            </a:r>
          </a:p>
          <a:p>
            <a:endParaRPr lang="en-US" dirty="0">
              <a:latin typeface="+mj-lt"/>
            </a:endParaRPr>
          </a:p>
        </p:txBody>
      </p:sp>
      <p:sp>
        <p:nvSpPr>
          <p:cNvPr id="27" name="TextBox 26"/>
          <p:cNvSpPr txBox="1"/>
          <p:nvPr/>
        </p:nvSpPr>
        <p:spPr>
          <a:xfrm>
            <a:off x="5555271" y="3696714"/>
            <a:ext cx="1543821" cy="369332"/>
          </a:xfrm>
          <a:prstGeom prst="rect">
            <a:avLst/>
          </a:prstGeom>
          <a:noFill/>
        </p:spPr>
        <p:txBody>
          <a:bodyPr wrap="none" rtlCol="0">
            <a:spAutoFit/>
          </a:bodyPr>
          <a:lstStyle/>
          <a:p>
            <a:r>
              <a:rPr lang="en-US" dirty="0">
                <a:latin typeface="+mj-lt"/>
              </a:rPr>
              <a:t>Amazon Fund</a:t>
            </a:r>
          </a:p>
        </p:txBody>
      </p:sp>
      <p:sp>
        <p:nvSpPr>
          <p:cNvPr id="28" name="TextBox 27"/>
          <p:cNvSpPr txBox="1"/>
          <p:nvPr/>
        </p:nvSpPr>
        <p:spPr>
          <a:xfrm>
            <a:off x="2790476" y="2649317"/>
            <a:ext cx="1855062" cy="646331"/>
          </a:xfrm>
          <a:prstGeom prst="rect">
            <a:avLst/>
          </a:prstGeom>
          <a:noFill/>
        </p:spPr>
        <p:txBody>
          <a:bodyPr wrap="square" rtlCol="0">
            <a:spAutoFit/>
          </a:bodyPr>
          <a:lstStyle/>
          <a:p>
            <a:r>
              <a:rPr lang="en-US" dirty="0">
                <a:latin typeface="+mj-lt"/>
              </a:rPr>
              <a:t>Central African Forest Initiative</a:t>
            </a:r>
          </a:p>
        </p:txBody>
      </p:sp>
      <p:sp>
        <p:nvSpPr>
          <p:cNvPr id="20" name="TextBox 19"/>
          <p:cNvSpPr txBox="1"/>
          <p:nvPr/>
        </p:nvSpPr>
        <p:spPr>
          <a:xfrm>
            <a:off x="2146613" y="3406991"/>
            <a:ext cx="2623026" cy="369332"/>
          </a:xfrm>
          <a:prstGeom prst="rect">
            <a:avLst/>
          </a:prstGeom>
          <a:noFill/>
        </p:spPr>
        <p:txBody>
          <a:bodyPr wrap="none" rtlCol="0">
            <a:spAutoFit/>
          </a:bodyPr>
          <a:lstStyle/>
          <a:p>
            <a:r>
              <a:rPr lang="en-US" dirty="0">
                <a:latin typeface="+mj-lt"/>
              </a:rPr>
              <a:t>Congo Basin Forest Fund</a:t>
            </a:r>
          </a:p>
        </p:txBody>
      </p:sp>
      <p:sp>
        <p:nvSpPr>
          <p:cNvPr id="21" name="TextBox 20"/>
          <p:cNvSpPr txBox="1"/>
          <p:nvPr/>
        </p:nvSpPr>
        <p:spPr>
          <a:xfrm>
            <a:off x="4675042" y="2713909"/>
            <a:ext cx="2170787" cy="646331"/>
          </a:xfrm>
          <a:prstGeom prst="rect">
            <a:avLst/>
          </a:prstGeom>
          <a:noFill/>
        </p:spPr>
        <p:txBody>
          <a:bodyPr wrap="none" rtlCol="0">
            <a:spAutoFit/>
          </a:bodyPr>
          <a:lstStyle/>
          <a:p>
            <a:r>
              <a:rPr lang="en-US" dirty="0">
                <a:latin typeface="+mj-lt"/>
              </a:rPr>
              <a:t>Bilateral agreements</a:t>
            </a:r>
          </a:p>
          <a:p>
            <a:endParaRPr lang="en-US" dirty="0">
              <a:latin typeface="+mj-lt"/>
            </a:endParaRPr>
          </a:p>
        </p:txBody>
      </p:sp>
      <p:sp>
        <p:nvSpPr>
          <p:cNvPr id="22" name="TextBox 21"/>
          <p:cNvSpPr txBox="1"/>
          <p:nvPr/>
        </p:nvSpPr>
        <p:spPr>
          <a:xfrm>
            <a:off x="5039539" y="2255813"/>
            <a:ext cx="1781513" cy="646331"/>
          </a:xfrm>
          <a:prstGeom prst="rect">
            <a:avLst/>
          </a:prstGeom>
          <a:noFill/>
        </p:spPr>
        <p:txBody>
          <a:bodyPr wrap="none" rtlCol="0">
            <a:spAutoFit/>
          </a:bodyPr>
          <a:lstStyle/>
          <a:p>
            <a:r>
              <a:rPr lang="en-US" dirty="0">
                <a:latin typeface="+mj-lt"/>
              </a:rPr>
              <a:t>BioCarbon Fund</a:t>
            </a:r>
          </a:p>
          <a:p>
            <a:endParaRPr lang="en-US" dirty="0">
              <a:latin typeface="+mj-lt"/>
            </a:endParaRPr>
          </a:p>
        </p:txBody>
      </p:sp>
      <p:sp>
        <p:nvSpPr>
          <p:cNvPr id="6" name="TextBox 5"/>
          <p:cNvSpPr txBox="1"/>
          <p:nvPr/>
        </p:nvSpPr>
        <p:spPr>
          <a:xfrm>
            <a:off x="962639" y="5652091"/>
            <a:ext cx="6988105" cy="1246495"/>
          </a:xfrm>
          <a:prstGeom prst="rect">
            <a:avLst/>
          </a:prstGeom>
          <a:noFill/>
        </p:spPr>
        <p:txBody>
          <a:bodyPr wrap="square" rtlCol="0">
            <a:spAutoFit/>
          </a:bodyPr>
          <a:lstStyle/>
          <a:p>
            <a:r>
              <a:rPr lang="en-US" sz="2500" b="1" dirty="0">
                <a:solidFill>
                  <a:schemeClr val="bg1">
                    <a:lumMod val="50000"/>
                  </a:schemeClr>
                </a:solidFill>
              </a:rPr>
              <a:t>GCF </a:t>
            </a:r>
            <a:r>
              <a:rPr lang="en-US" sz="2500" b="1" dirty="0" err="1">
                <a:solidFill>
                  <a:schemeClr val="bg1">
                    <a:lumMod val="50000"/>
                  </a:schemeClr>
                </a:solidFill>
              </a:rPr>
              <a:t>esta</a:t>
            </a:r>
            <a:r>
              <a:rPr lang="en-US" sz="2500" b="1" dirty="0">
                <a:solidFill>
                  <a:schemeClr val="bg1">
                    <a:lumMod val="50000"/>
                  </a:schemeClr>
                </a:solidFill>
              </a:rPr>
              <a:t> </a:t>
            </a:r>
            <a:r>
              <a:rPr lang="en-US" sz="2500" b="1" dirty="0" err="1">
                <a:solidFill>
                  <a:schemeClr val="bg1">
                    <a:lumMod val="50000"/>
                  </a:schemeClr>
                </a:solidFill>
              </a:rPr>
              <a:t>desarrollando</a:t>
            </a:r>
            <a:r>
              <a:rPr lang="en-US" sz="2500" b="1" dirty="0">
                <a:solidFill>
                  <a:schemeClr val="bg1">
                    <a:lumMod val="50000"/>
                  </a:schemeClr>
                </a:solidFill>
              </a:rPr>
              <a:t> </a:t>
            </a:r>
            <a:r>
              <a:rPr lang="en-US" sz="2500" b="1" dirty="0" err="1">
                <a:solidFill>
                  <a:schemeClr val="bg1">
                    <a:lumMod val="50000"/>
                  </a:schemeClr>
                </a:solidFill>
              </a:rPr>
              <a:t>marcos</a:t>
            </a:r>
            <a:r>
              <a:rPr lang="en-US" sz="2500" b="1" dirty="0">
                <a:solidFill>
                  <a:schemeClr val="bg1">
                    <a:lumMod val="50000"/>
                  </a:schemeClr>
                </a:solidFill>
              </a:rPr>
              <a:t> de </a:t>
            </a:r>
            <a:r>
              <a:rPr lang="en-US" sz="2500" b="1" dirty="0" err="1">
                <a:solidFill>
                  <a:schemeClr val="bg1">
                    <a:lumMod val="50000"/>
                  </a:schemeClr>
                </a:solidFill>
              </a:rPr>
              <a:t>colaboracion</a:t>
            </a:r>
            <a:r>
              <a:rPr lang="en-US" sz="2500" b="1" dirty="0">
                <a:solidFill>
                  <a:schemeClr val="bg1">
                    <a:lumMod val="50000"/>
                  </a:schemeClr>
                </a:solidFill>
              </a:rPr>
              <a:t> con </a:t>
            </a:r>
            <a:r>
              <a:rPr lang="en-US" sz="2500" b="1" dirty="0" err="1">
                <a:solidFill>
                  <a:schemeClr val="bg1">
                    <a:lumMod val="50000"/>
                  </a:schemeClr>
                </a:solidFill>
              </a:rPr>
              <a:t>otras</a:t>
            </a:r>
            <a:r>
              <a:rPr lang="en-US" sz="2500" b="1" dirty="0">
                <a:solidFill>
                  <a:schemeClr val="bg1">
                    <a:lumMod val="50000"/>
                  </a:schemeClr>
                </a:solidFill>
              </a:rPr>
              <a:t> </a:t>
            </a:r>
            <a:r>
              <a:rPr lang="en-US" sz="2500" b="1" dirty="0" err="1">
                <a:solidFill>
                  <a:schemeClr val="bg1">
                    <a:lumMod val="50000"/>
                  </a:schemeClr>
                </a:solidFill>
              </a:rPr>
              <a:t>instuciones</a:t>
            </a:r>
            <a:r>
              <a:rPr lang="en-US" sz="2500" b="1" dirty="0">
                <a:solidFill>
                  <a:schemeClr val="bg1">
                    <a:lumMod val="50000"/>
                  </a:schemeClr>
                </a:solidFill>
              </a:rPr>
              <a:t> de </a:t>
            </a:r>
            <a:r>
              <a:rPr lang="en-US" sz="2500" b="1" dirty="0" err="1">
                <a:solidFill>
                  <a:schemeClr val="bg1">
                    <a:lumMod val="50000"/>
                  </a:schemeClr>
                </a:solidFill>
              </a:rPr>
              <a:t>financiamiento</a:t>
            </a:r>
            <a:r>
              <a:rPr lang="en-US" sz="2500" b="1" dirty="0">
                <a:solidFill>
                  <a:schemeClr val="bg1">
                    <a:lumMod val="50000"/>
                  </a:schemeClr>
                </a:solidFill>
              </a:rPr>
              <a:t> para REDD+ </a:t>
            </a:r>
          </a:p>
        </p:txBody>
      </p:sp>
    </p:spTree>
    <p:extLst>
      <p:ext uri="{BB962C8B-B14F-4D97-AF65-F5344CB8AC3E}">
        <p14:creationId xmlns:p14="http://schemas.microsoft.com/office/powerpoint/2010/main" val="7271627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9872" y="349684"/>
            <a:ext cx="6778191" cy="1143000"/>
          </a:xfrm>
        </p:spPr>
        <p:txBody>
          <a:bodyPr>
            <a:normAutofit fontScale="90000"/>
          </a:bodyPr>
          <a:lstStyle/>
          <a:p>
            <a:pPr algn="r"/>
            <a:r>
              <a:rPr lang="en-US" b="1" dirty="0"/>
              <a:t>Potential timeframe considerations</a:t>
            </a:r>
          </a:p>
        </p:txBody>
      </p:sp>
      <p:graphicFrame>
        <p:nvGraphicFramePr>
          <p:cNvPr id="4" name="Content Placeholder 3"/>
          <p:cNvGraphicFramePr>
            <a:graphicFrameLocks noGrp="1"/>
          </p:cNvGraphicFramePr>
          <p:nvPr>
            <p:ph idx="1"/>
            <p:extLst/>
          </p:nvPr>
        </p:nvGraphicFramePr>
        <p:xfrm>
          <a:off x="658368" y="1680852"/>
          <a:ext cx="8161528" cy="34194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Down Arrow 4"/>
          <p:cNvSpPr/>
          <p:nvPr/>
        </p:nvSpPr>
        <p:spPr>
          <a:xfrm>
            <a:off x="1181799" y="4318994"/>
            <a:ext cx="740664" cy="1325880"/>
          </a:xfrm>
          <a:prstGeom prst="downArrow">
            <a:avLst/>
          </a:prstGeom>
          <a:solidFill>
            <a:schemeClr val="accent2">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1045814" y="5644874"/>
            <a:ext cx="1234440" cy="646331"/>
          </a:xfrm>
          <a:prstGeom prst="rect">
            <a:avLst/>
          </a:prstGeom>
          <a:noFill/>
        </p:spPr>
        <p:txBody>
          <a:bodyPr wrap="square" rtlCol="0">
            <a:spAutoFit/>
          </a:bodyPr>
          <a:lstStyle/>
          <a:p>
            <a:r>
              <a:rPr lang="en-US" dirty="0"/>
              <a:t>Approach decided?</a:t>
            </a:r>
          </a:p>
        </p:txBody>
      </p:sp>
      <p:sp>
        <p:nvSpPr>
          <p:cNvPr id="7" name="TextBox 6"/>
          <p:cNvSpPr txBox="1"/>
          <p:nvPr/>
        </p:nvSpPr>
        <p:spPr>
          <a:xfrm>
            <a:off x="2925572" y="5644874"/>
            <a:ext cx="1813560" cy="923330"/>
          </a:xfrm>
          <a:prstGeom prst="rect">
            <a:avLst/>
          </a:prstGeom>
          <a:noFill/>
        </p:spPr>
        <p:txBody>
          <a:bodyPr wrap="square" rtlCol="0">
            <a:spAutoFit/>
          </a:bodyPr>
          <a:lstStyle/>
          <a:p>
            <a:r>
              <a:rPr lang="en-US" dirty="0" err="1"/>
              <a:t>ToR</a:t>
            </a:r>
            <a:r>
              <a:rPr lang="en-US" dirty="0"/>
              <a:t> for RFP and modalities presented?</a:t>
            </a:r>
          </a:p>
        </p:txBody>
      </p:sp>
      <p:sp>
        <p:nvSpPr>
          <p:cNvPr id="9" name="TextBox 8"/>
          <p:cNvSpPr txBox="1"/>
          <p:nvPr/>
        </p:nvSpPr>
        <p:spPr>
          <a:xfrm>
            <a:off x="5244401" y="5599092"/>
            <a:ext cx="1813560" cy="1200329"/>
          </a:xfrm>
          <a:prstGeom prst="rect">
            <a:avLst/>
          </a:prstGeom>
          <a:noFill/>
        </p:spPr>
        <p:txBody>
          <a:bodyPr wrap="square" rtlCol="0">
            <a:spAutoFit/>
          </a:bodyPr>
          <a:lstStyle/>
          <a:p>
            <a:r>
              <a:rPr lang="en-US" dirty="0"/>
              <a:t>RFP call launched; and review process organized?</a:t>
            </a:r>
          </a:p>
        </p:txBody>
      </p:sp>
      <p:sp>
        <p:nvSpPr>
          <p:cNvPr id="12" name="TextBox 11"/>
          <p:cNvSpPr txBox="1"/>
          <p:nvPr/>
        </p:nvSpPr>
        <p:spPr>
          <a:xfrm>
            <a:off x="7330440" y="5657292"/>
            <a:ext cx="1813560" cy="923330"/>
          </a:xfrm>
          <a:prstGeom prst="rect">
            <a:avLst/>
          </a:prstGeom>
          <a:noFill/>
        </p:spPr>
        <p:txBody>
          <a:bodyPr wrap="square" rtlCol="0">
            <a:spAutoFit/>
          </a:bodyPr>
          <a:lstStyle/>
          <a:p>
            <a:r>
              <a:rPr lang="en-US" dirty="0"/>
              <a:t>First proposals received for review?</a:t>
            </a:r>
          </a:p>
        </p:txBody>
      </p:sp>
      <p:sp>
        <p:nvSpPr>
          <p:cNvPr id="13" name="Down Arrow 12"/>
          <p:cNvSpPr/>
          <p:nvPr/>
        </p:nvSpPr>
        <p:spPr>
          <a:xfrm>
            <a:off x="7568565" y="4271772"/>
            <a:ext cx="740664" cy="1325880"/>
          </a:xfrm>
          <a:prstGeom prst="downArrow">
            <a:avLst/>
          </a:prstGeom>
          <a:solidFill>
            <a:schemeClr val="accent2">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Down Arrow 13"/>
          <p:cNvSpPr/>
          <p:nvPr/>
        </p:nvSpPr>
        <p:spPr>
          <a:xfrm>
            <a:off x="5410517" y="4271772"/>
            <a:ext cx="740664" cy="1325880"/>
          </a:xfrm>
          <a:prstGeom prst="downArrow">
            <a:avLst/>
          </a:prstGeom>
          <a:solidFill>
            <a:schemeClr val="accent2">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Down Arrow 14"/>
          <p:cNvSpPr/>
          <p:nvPr/>
        </p:nvSpPr>
        <p:spPr>
          <a:xfrm>
            <a:off x="3213100" y="4271772"/>
            <a:ext cx="740664" cy="1325880"/>
          </a:xfrm>
          <a:prstGeom prst="downArrow">
            <a:avLst/>
          </a:prstGeom>
          <a:solidFill>
            <a:schemeClr val="accent2">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6" name="Picture 15"/>
          <p:cNvPicPr>
            <a:picLocks noChangeAspect="1"/>
          </p:cNvPicPr>
          <p:nvPr/>
        </p:nvPicPr>
        <p:blipFill>
          <a:blip r:embed="rId8">
            <a:extLst>
              <a:ext uri="{BEBA8EAE-BF5A-486C-A8C5-ECC9F3942E4B}">
                <a14:imgProps xmlns:a14="http://schemas.microsoft.com/office/drawing/2010/main">
                  <a14:imgLayer r:embed="rId9">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0" y="0"/>
            <a:ext cx="9208689" cy="6858000"/>
          </a:xfrm>
          <a:prstGeom prst="rect">
            <a:avLst/>
          </a:prstGeom>
          <a:solidFill>
            <a:schemeClr val="bg1"/>
          </a:solidFill>
        </p:spPr>
      </p:pic>
      <p:pic>
        <p:nvPicPr>
          <p:cNvPr id="18" name="Picture 17" descr="GCFblgrnLogoRGB.eps"/>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3583432" y="2761733"/>
            <a:ext cx="2785974" cy="1970930"/>
          </a:xfrm>
          <a:prstGeom prst="rect">
            <a:avLst/>
          </a:prstGeom>
        </p:spPr>
      </p:pic>
    </p:spTree>
    <p:extLst>
      <p:ext uri="{BB962C8B-B14F-4D97-AF65-F5344CB8AC3E}">
        <p14:creationId xmlns:p14="http://schemas.microsoft.com/office/powerpoint/2010/main" val="33241219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3197" y="769819"/>
            <a:ext cx="6739266" cy="479822"/>
          </a:xfrm>
        </p:spPr>
        <p:txBody>
          <a:bodyPr/>
          <a:lstStyle/>
          <a:p>
            <a:pPr algn="r"/>
            <a:r>
              <a:rPr lang="en-US" sz="2625" b="1" dirty="0"/>
              <a:t>El </a:t>
            </a:r>
            <a:r>
              <a:rPr lang="en-US" sz="2625" b="1" dirty="0" err="1"/>
              <a:t>caso</a:t>
            </a:r>
            <a:r>
              <a:rPr lang="en-US" sz="2625" b="1" dirty="0"/>
              <a:t> de </a:t>
            </a:r>
            <a:r>
              <a:rPr lang="en-US" sz="2625" b="1" dirty="0" err="1"/>
              <a:t>Brasil</a:t>
            </a:r>
            <a:r>
              <a:rPr lang="en-US" sz="2625" b="1" dirty="0"/>
              <a:t>: </a:t>
            </a:r>
            <a:r>
              <a:rPr lang="en-US" sz="2625" b="1" dirty="0" err="1"/>
              <a:t>desvinculando</a:t>
            </a:r>
            <a:r>
              <a:rPr lang="en-US" sz="2625" b="1" dirty="0"/>
              <a:t> </a:t>
            </a:r>
            <a:r>
              <a:rPr lang="en-US" sz="2625" b="1" dirty="0" err="1"/>
              <a:t>produccion</a:t>
            </a:r>
            <a:r>
              <a:rPr lang="en-US" sz="2625" b="1" dirty="0"/>
              <a:t> con </a:t>
            </a:r>
            <a:r>
              <a:rPr lang="en-US" sz="2625" b="1" dirty="0" err="1"/>
              <a:t>mantenimiento</a:t>
            </a:r>
            <a:r>
              <a:rPr lang="en-US" sz="2625" b="1" dirty="0"/>
              <a:t> de </a:t>
            </a:r>
            <a:r>
              <a:rPr lang="en-US" sz="2625" b="1" dirty="0" err="1"/>
              <a:t>bosques</a:t>
            </a:r>
            <a:endParaRPr lang="en-US" sz="2625" b="1"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04344" y="2029787"/>
            <a:ext cx="6353756" cy="3756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Up Arrow 6"/>
          <p:cNvSpPr/>
          <p:nvPr/>
        </p:nvSpPr>
        <p:spPr>
          <a:xfrm>
            <a:off x="5192830" y="3675607"/>
            <a:ext cx="238226" cy="1052186"/>
          </a:xfrm>
          <a:prstGeom prst="upArrow">
            <a:avLst/>
          </a:prstGeom>
          <a:solidFill>
            <a:srgbClr val="C0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685800">
              <a:defRPr/>
            </a:pPr>
            <a:endParaRPr lang="en-US" sz="1350">
              <a:solidFill>
                <a:prstClr val="white"/>
              </a:solidFill>
              <a:latin typeface="Corbel" panose="020B0503020204020204"/>
            </a:endParaRPr>
          </a:p>
        </p:txBody>
      </p:sp>
      <p:sp>
        <p:nvSpPr>
          <p:cNvPr id="12" name="TextBox 11"/>
          <p:cNvSpPr txBox="1"/>
          <p:nvPr/>
        </p:nvSpPr>
        <p:spPr>
          <a:xfrm>
            <a:off x="5517685" y="5674302"/>
            <a:ext cx="2125710" cy="300082"/>
          </a:xfrm>
          <a:prstGeom prst="rect">
            <a:avLst/>
          </a:prstGeom>
          <a:noFill/>
        </p:spPr>
        <p:txBody>
          <a:bodyPr wrap="none" rtlCol="0">
            <a:spAutoFit/>
          </a:bodyPr>
          <a:lstStyle/>
          <a:p>
            <a:pPr defTabSz="685800">
              <a:defRPr/>
            </a:pPr>
            <a:r>
              <a:rPr lang="en-US" sz="1350" dirty="0">
                <a:solidFill>
                  <a:prstClr val="black"/>
                </a:solidFill>
                <a:latin typeface="Corbel" panose="020B0503020204020204"/>
              </a:rPr>
              <a:t>Source: Delgado et al. 2015</a:t>
            </a:r>
          </a:p>
        </p:txBody>
      </p:sp>
      <p:sp>
        <p:nvSpPr>
          <p:cNvPr id="50" name="Freeform 49"/>
          <p:cNvSpPr/>
          <p:nvPr/>
        </p:nvSpPr>
        <p:spPr>
          <a:xfrm>
            <a:off x="1898650" y="2742997"/>
            <a:ext cx="5405768" cy="903734"/>
          </a:xfrm>
          <a:custGeom>
            <a:avLst/>
            <a:gdLst>
              <a:gd name="connsiteX0" fmla="*/ 0 w 7207690"/>
              <a:gd name="connsiteY0" fmla="*/ 271 h 1204978"/>
              <a:gd name="connsiteX1" fmla="*/ 778934 w 7207690"/>
              <a:gd name="connsiteY1" fmla="*/ 17204 h 1204978"/>
              <a:gd name="connsiteX2" fmla="*/ 1397000 w 7207690"/>
              <a:gd name="connsiteY2" fmla="*/ 110338 h 1204978"/>
              <a:gd name="connsiteX3" fmla="*/ 1828800 w 7207690"/>
              <a:gd name="connsiteY3" fmla="*/ 313538 h 1204978"/>
              <a:gd name="connsiteX4" fmla="*/ 2133600 w 7207690"/>
              <a:gd name="connsiteY4" fmla="*/ 533671 h 1204978"/>
              <a:gd name="connsiteX5" fmla="*/ 2573867 w 7207690"/>
              <a:gd name="connsiteY5" fmla="*/ 838471 h 1204978"/>
              <a:gd name="connsiteX6" fmla="*/ 3225800 w 7207690"/>
              <a:gd name="connsiteY6" fmla="*/ 1117871 h 1204978"/>
              <a:gd name="connsiteX7" fmla="*/ 4199467 w 7207690"/>
              <a:gd name="connsiteY7" fmla="*/ 1202538 h 1204978"/>
              <a:gd name="connsiteX8" fmla="*/ 5080000 w 7207690"/>
              <a:gd name="connsiteY8" fmla="*/ 1168671 h 1204978"/>
              <a:gd name="connsiteX9" fmla="*/ 5833534 w 7207690"/>
              <a:gd name="connsiteY9" fmla="*/ 1033204 h 1204978"/>
              <a:gd name="connsiteX10" fmla="*/ 6578600 w 7207690"/>
              <a:gd name="connsiteY10" fmla="*/ 796138 h 1204978"/>
              <a:gd name="connsiteX11" fmla="*/ 7112000 w 7207690"/>
              <a:gd name="connsiteY11" fmla="*/ 609871 h 1204978"/>
              <a:gd name="connsiteX12" fmla="*/ 7205134 w 7207690"/>
              <a:gd name="connsiteY12" fmla="*/ 576004 h 1204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207690" h="1204978">
                <a:moveTo>
                  <a:pt x="0" y="271"/>
                </a:moveTo>
                <a:cubicBezTo>
                  <a:pt x="273050" y="-435"/>
                  <a:pt x="546101" y="-1140"/>
                  <a:pt x="778934" y="17204"/>
                </a:cubicBezTo>
                <a:cubicBezTo>
                  <a:pt x="1011767" y="35548"/>
                  <a:pt x="1222022" y="60949"/>
                  <a:pt x="1397000" y="110338"/>
                </a:cubicBezTo>
                <a:cubicBezTo>
                  <a:pt x="1571978" y="159727"/>
                  <a:pt x="1706033" y="242983"/>
                  <a:pt x="1828800" y="313538"/>
                </a:cubicBezTo>
                <a:cubicBezTo>
                  <a:pt x="1951567" y="384093"/>
                  <a:pt x="2009422" y="446182"/>
                  <a:pt x="2133600" y="533671"/>
                </a:cubicBezTo>
                <a:cubicBezTo>
                  <a:pt x="2257778" y="621160"/>
                  <a:pt x="2391834" y="741104"/>
                  <a:pt x="2573867" y="838471"/>
                </a:cubicBezTo>
                <a:cubicBezTo>
                  <a:pt x="2755900" y="935838"/>
                  <a:pt x="2954867" y="1057193"/>
                  <a:pt x="3225800" y="1117871"/>
                </a:cubicBezTo>
                <a:cubicBezTo>
                  <a:pt x="3496733" y="1178549"/>
                  <a:pt x="3890434" y="1194071"/>
                  <a:pt x="4199467" y="1202538"/>
                </a:cubicBezTo>
                <a:cubicBezTo>
                  <a:pt x="4508500" y="1211005"/>
                  <a:pt x="4807656" y="1196893"/>
                  <a:pt x="5080000" y="1168671"/>
                </a:cubicBezTo>
                <a:cubicBezTo>
                  <a:pt x="5352345" y="1140449"/>
                  <a:pt x="5583767" y="1095293"/>
                  <a:pt x="5833534" y="1033204"/>
                </a:cubicBezTo>
                <a:cubicBezTo>
                  <a:pt x="6083301" y="971115"/>
                  <a:pt x="6365522" y="866693"/>
                  <a:pt x="6578600" y="796138"/>
                </a:cubicBezTo>
                <a:cubicBezTo>
                  <a:pt x="6791678" y="725583"/>
                  <a:pt x="7007578" y="646560"/>
                  <a:pt x="7112000" y="609871"/>
                </a:cubicBezTo>
                <a:cubicBezTo>
                  <a:pt x="7216422" y="573182"/>
                  <a:pt x="7210778" y="574593"/>
                  <a:pt x="7205134" y="576004"/>
                </a:cubicBezTo>
              </a:path>
            </a:pathLst>
          </a:custGeom>
          <a:noFill/>
          <a:ln w="28575">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685800">
              <a:defRPr/>
            </a:pPr>
            <a:endParaRPr lang="en-US" sz="1350">
              <a:solidFill>
                <a:prstClr val="white"/>
              </a:solidFill>
              <a:latin typeface="Corbel" panose="020B0503020204020204"/>
            </a:endParaRPr>
          </a:p>
        </p:txBody>
      </p:sp>
      <p:pic>
        <p:nvPicPr>
          <p:cNvPr id="10" name="Picture 9"/>
          <p:cNvPicPr>
            <a:picLocks noChangeAspect="1"/>
          </p:cNvPicPr>
          <p:nvPr/>
        </p:nvPicPr>
        <p:blipFill>
          <a:blip r:embed="rId4"/>
          <a:stretch>
            <a:fillRect/>
          </a:stretch>
        </p:blipFill>
        <p:spPr>
          <a:xfrm>
            <a:off x="1309992" y="2029788"/>
            <a:ext cx="6286870" cy="3628063"/>
          </a:xfrm>
          <a:prstGeom prst="rect">
            <a:avLst/>
          </a:prstGeom>
        </p:spPr>
      </p:pic>
      <p:sp>
        <p:nvSpPr>
          <p:cNvPr id="11" name="TextBox 10"/>
          <p:cNvSpPr txBox="1"/>
          <p:nvPr/>
        </p:nvSpPr>
        <p:spPr>
          <a:xfrm>
            <a:off x="3395126" y="4589219"/>
            <a:ext cx="2610916" cy="507831"/>
          </a:xfrm>
          <a:prstGeom prst="rect">
            <a:avLst/>
          </a:prstGeom>
          <a:noFill/>
        </p:spPr>
        <p:txBody>
          <a:bodyPr wrap="square" rtlCol="0">
            <a:spAutoFit/>
          </a:bodyPr>
          <a:lstStyle/>
          <a:p>
            <a:pPr algn="ctr" defTabSz="685800">
              <a:defRPr/>
            </a:pPr>
            <a:r>
              <a:rPr lang="en-US" sz="1350" b="1" dirty="0">
                <a:solidFill>
                  <a:srgbClr val="427B3D">
                    <a:lumMod val="75000"/>
                  </a:srgbClr>
                </a:solidFill>
                <a:latin typeface="Corbel" panose="020B0503020204020204"/>
              </a:rPr>
              <a:t>Agricultural production decouples from deforestation</a:t>
            </a:r>
          </a:p>
        </p:txBody>
      </p:sp>
    </p:spTree>
    <p:extLst>
      <p:ext uri="{BB962C8B-B14F-4D97-AF65-F5344CB8AC3E}">
        <p14:creationId xmlns:p14="http://schemas.microsoft.com/office/powerpoint/2010/main" val="963102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0"/>
                                        </p:tgtEl>
                                        <p:attrNameLst>
                                          <p:attrName>style.visibility</p:attrName>
                                        </p:attrNameLst>
                                      </p:cBhvr>
                                      <p:to>
                                        <p:strVal val="visible"/>
                                      </p:to>
                                    </p:set>
                                    <p:animEffect transition="in" filter="wipe(left)">
                                      <p:cBhvr>
                                        <p:cTn id="12" dur="500"/>
                                        <p:tgtEl>
                                          <p:spTgt spid="50"/>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2" grpId="0"/>
      <p:bldP spid="50" grpId="0" animBg="1"/>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05632" y="1455320"/>
            <a:ext cx="4638368" cy="4638368"/>
          </a:xfrm>
          <a:prstGeom prst="rect">
            <a:avLst/>
          </a:prstGeom>
        </p:spPr>
      </p:pic>
      <p:sp>
        <p:nvSpPr>
          <p:cNvPr id="4" name="Content Placeholder 3"/>
          <p:cNvSpPr>
            <a:spLocks noGrp="1"/>
          </p:cNvSpPr>
          <p:nvPr>
            <p:ph idx="1"/>
          </p:nvPr>
        </p:nvSpPr>
        <p:spPr>
          <a:xfrm>
            <a:off x="164103" y="1499900"/>
            <a:ext cx="4620991" cy="4931651"/>
          </a:xfrm>
        </p:spPr>
        <p:txBody>
          <a:bodyPr>
            <a:normAutofit lnSpcReduction="10000"/>
          </a:bodyPr>
          <a:lstStyle/>
          <a:p>
            <a:r>
              <a:rPr lang="en-GB" sz="2500" dirty="0" err="1"/>
              <a:t>Bosques</a:t>
            </a:r>
            <a:r>
              <a:rPr lang="en-GB" sz="2500" dirty="0"/>
              <a:t> y </a:t>
            </a:r>
            <a:r>
              <a:rPr lang="en-GB" sz="2500" dirty="0" err="1"/>
              <a:t>uso</a:t>
            </a:r>
            <a:r>
              <a:rPr lang="en-GB" sz="2500" dirty="0"/>
              <a:t> del </a:t>
            </a:r>
            <a:r>
              <a:rPr lang="en-GB" sz="2500" dirty="0" err="1"/>
              <a:t>suelo</a:t>
            </a:r>
            <a:r>
              <a:rPr lang="en-GB" sz="2500" dirty="0"/>
              <a:t> </a:t>
            </a:r>
            <a:r>
              <a:rPr lang="en-GB" sz="2500" dirty="0" err="1"/>
              <a:t>es</a:t>
            </a:r>
            <a:r>
              <a:rPr lang="en-GB" sz="2500" dirty="0"/>
              <a:t> </a:t>
            </a:r>
            <a:r>
              <a:rPr lang="en-GB" sz="2500" dirty="0" err="1"/>
              <a:t>una</a:t>
            </a:r>
            <a:r>
              <a:rPr lang="en-GB" sz="2500" dirty="0"/>
              <a:t> de las areas </a:t>
            </a:r>
            <a:r>
              <a:rPr lang="en-GB" sz="2500" dirty="0" err="1"/>
              <a:t>estrategicas</a:t>
            </a:r>
            <a:r>
              <a:rPr lang="en-GB" sz="2500" dirty="0"/>
              <a:t> de </a:t>
            </a:r>
            <a:r>
              <a:rPr lang="en-GB" sz="2500" dirty="0" err="1"/>
              <a:t>resultado</a:t>
            </a:r>
            <a:r>
              <a:rPr lang="en-GB" sz="2500" dirty="0"/>
              <a:t> del Fondo</a:t>
            </a:r>
          </a:p>
          <a:p>
            <a:pPr marL="0" indent="0">
              <a:buNone/>
            </a:pPr>
            <a:endParaRPr lang="en-GB" sz="2500" dirty="0"/>
          </a:p>
          <a:p>
            <a:r>
              <a:rPr lang="en-GB" sz="2500" dirty="0"/>
              <a:t>El </a:t>
            </a:r>
            <a:r>
              <a:rPr lang="en-GB" sz="2500" dirty="0" err="1"/>
              <a:t>potencial</a:t>
            </a:r>
            <a:r>
              <a:rPr lang="en-GB" sz="2500" dirty="0"/>
              <a:t> de </a:t>
            </a:r>
            <a:r>
              <a:rPr lang="en-GB" sz="2500" dirty="0" err="1"/>
              <a:t>mitigacion</a:t>
            </a:r>
            <a:r>
              <a:rPr lang="en-GB" sz="2500" dirty="0"/>
              <a:t> de AFOLU </a:t>
            </a:r>
            <a:r>
              <a:rPr lang="en-GB" sz="2500" dirty="0" err="1"/>
              <a:t>tiene</a:t>
            </a:r>
            <a:r>
              <a:rPr lang="en-GB" sz="2500" dirty="0"/>
              <a:t> un alto </a:t>
            </a:r>
            <a:r>
              <a:rPr lang="en-GB" sz="2500" dirty="0" err="1"/>
              <a:t>potencial</a:t>
            </a:r>
            <a:r>
              <a:rPr lang="en-GB" sz="2500" dirty="0"/>
              <a:t> de </a:t>
            </a:r>
            <a:r>
              <a:rPr lang="en-GB" sz="2500" dirty="0" err="1"/>
              <a:t>mitigacion</a:t>
            </a:r>
            <a:r>
              <a:rPr lang="en-GB" sz="2500" dirty="0"/>
              <a:t> a un </a:t>
            </a:r>
            <a:r>
              <a:rPr lang="en-GB" sz="2500" dirty="0" err="1"/>
              <a:t>costo</a:t>
            </a:r>
            <a:r>
              <a:rPr lang="en-GB" sz="2500" dirty="0"/>
              <a:t> </a:t>
            </a:r>
            <a:r>
              <a:rPr lang="en-GB" sz="2500" dirty="0" err="1"/>
              <a:t>relativamente</a:t>
            </a:r>
            <a:r>
              <a:rPr lang="en-GB" sz="2500" dirty="0"/>
              <a:t> bajo: </a:t>
            </a:r>
            <a:r>
              <a:rPr lang="en-GB" sz="2500" b="1" dirty="0"/>
              <a:t>24%  </a:t>
            </a:r>
            <a:r>
              <a:rPr lang="en-GB" sz="2500" dirty="0"/>
              <a:t>del </a:t>
            </a:r>
            <a:r>
              <a:rPr lang="en-GB" sz="2500" dirty="0" err="1"/>
              <a:t>potencial</a:t>
            </a:r>
            <a:r>
              <a:rPr lang="en-GB" sz="2500" dirty="0"/>
              <a:t> global de </a:t>
            </a:r>
            <a:r>
              <a:rPr lang="en-GB" sz="2500" dirty="0" err="1"/>
              <a:t>mitigacion</a:t>
            </a:r>
            <a:endParaRPr lang="en-GB" sz="2500" dirty="0"/>
          </a:p>
          <a:p>
            <a:endParaRPr lang="en-GB" sz="2500" dirty="0"/>
          </a:p>
          <a:p>
            <a:r>
              <a:rPr lang="en-GB" sz="2500" dirty="0" err="1"/>
              <a:t>Pagos</a:t>
            </a:r>
            <a:r>
              <a:rPr lang="en-GB" sz="2500" dirty="0"/>
              <a:t> </a:t>
            </a:r>
            <a:r>
              <a:rPr lang="en-GB" sz="2500" dirty="0" err="1"/>
              <a:t>por</a:t>
            </a:r>
            <a:r>
              <a:rPr lang="en-GB" sz="2500" dirty="0"/>
              <a:t> </a:t>
            </a:r>
            <a:r>
              <a:rPr lang="en-GB" sz="2500" dirty="0" err="1"/>
              <a:t>resultados</a:t>
            </a:r>
            <a:r>
              <a:rPr lang="en-GB" sz="2500" dirty="0"/>
              <a:t> de REDD+ se </a:t>
            </a:r>
            <a:r>
              <a:rPr lang="en-GB" sz="2500" dirty="0" err="1"/>
              <a:t>encuentran</a:t>
            </a:r>
            <a:r>
              <a:rPr lang="en-GB" sz="2500" dirty="0"/>
              <a:t> </a:t>
            </a:r>
            <a:r>
              <a:rPr lang="en-GB" sz="2500" dirty="0" err="1"/>
              <a:t>operacionales</a:t>
            </a:r>
            <a:r>
              <a:rPr lang="en-GB" sz="2500" dirty="0"/>
              <a:t> </a:t>
            </a:r>
          </a:p>
          <a:p>
            <a:endParaRPr lang="en-GB" dirty="0"/>
          </a:p>
          <a:p>
            <a:endParaRPr lang="en-GB" dirty="0"/>
          </a:p>
          <a:p>
            <a:pPr marL="0" indent="0">
              <a:buNone/>
            </a:pPr>
            <a:endParaRPr lang="en-GB" sz="2800" dirty="0"/>
          </a:p>
          <a:p>
            <a:endParaRPr lang="en-GB" sz="2800" dirty="0"/>
          </a:p>
          <a:p>
            <a:endParaRPr lang="en-GB" sz="2800" dirty="0"/>
          </a:p>
          <a:p>
            <a:endParaRPr lang="en-GB" dirty="0"/>
          </a:p>
        </p:txBody>
      </p:sp>
      <p:sp>
        <p:nvSpPr>
          <p:cNvPr id="5" name="Title 2"/>
          <p:cNvSpPr txBox="1">
            <a:spLocks/>
          </p:cNvSpPr>
          <p:nvPr/>
        </p:nvSpPr>
        <p:spPr>
          <a:xfrm>
            <a:off x="2474599" y="334443"/>
            <a:ext cx="6150077" cy="1120877"/>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4400" kern="1200">
                <a:solidFill>
                  <a:schemeClr val="tx1"/>
                </a:solidFill>
                <a:latin typeface="+mj-lt"/>
                <a:ea typeface="+mj-ea"/>
                <a:cs typeface="+mj-cs"/>
              </a:defRPr>
            </a:lvl1pPr>
          </a:lstStyle>
          <a:p>
            <a:pPr algn="r"/>
            <a:r>
              <a:rPr lang="en-GB" sz="3000" b="1" dirty="0" err="1"/>
              <a:t>Bosques</a:t>
            </a:r>
            <a:r>
              <a:rPr lang="en-GB" sz="3000" b="1" dirty="0"/>
              <a:t> y </a:t>
            </a:r>
            <a:r>
              <a:rPr lang="en-GB" sz="3000" b="1" dirty="0" err="1"/>
              <a:t>uso</a:t>
            </a:r>
            <a:r>
              <a:rPr lang="en-GB" sz="3000" b="1" dirty="0"/>
              <a:t> del </a:t>
            </a:r>
            <a:r>
              <a:rPr lang="en-GB" sz="3000" b="1" dirty="0" err="1"/>
              <a:t>suelo</a:t>
            </a:r>
            <a:r>
              <a:rPr lang="en-GB" sz="3000" b="1" dirty="0"/>
              <a:t>:</a:t>
            </a:r>
            <a:r>
              <a:rPr lang="en-GB" sz="3200" b="1" dirty="0"/>
              <a:t> </a:t>
            </a:r>
          </a:p>
          <a:p>
            <a:pPr algn="r"/>
            <a:r>
              <a:rPr lang="en-GB" sz="2000" b="1" dirty="0"/>
              <a:t>Una de las areas </a:t>
            </a:r>
            <a:r>
              <a:rPr lang="en-GB" sz="2000" b="1" dirty="0" err="1"/>
              <a:t>estrategicas</a:t>
            </a:r>
            <a:r>
              <a:rPr lang="en-GB" sz="2000" b="1" dirty="0"/>
              <a:t> del </a:t>
            </a:r>
            <a:r>
              <a:rPr lang="en-GB" sz="2000" b="1" dirty="0" err="1"/>
              <a:t>fondo</a:t>
            </a:r>
            <a:r>
              <a:rPr lang="en-GB" sz="2000" b="1" dirty="0"/>
              <a:t> </a:t>
            </a:r>
          </a:p>
        </p:txBody>
      </p:sp>
      <p:sp>
        <p:nvSpPr>
          <p:cNvPr id="6" name="Oval 5"/>
          <p:cNvSpPr/>
          <p:nvPr/>
        </p:nvSpPr>
        <p:spPr>
          <a:xfrm>
            <a:off x="5383161" y="4244018"/>
            <a:ext cx="1342104" cy="825909"/>
          </a:xfrm>
          <a:prstGeom prst="ellipse">
            <a:avLst/>
          </a:prstGeom>
          <a:noFill/>
          <a:ln w="38100">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279516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974859F-1E22-7C43-8989-98431C1F745B}"/>
              </a:ext>
            </a:extLst>
          </p:cNvPr>
          <p:cNvSpPr txBox="1">
            <a:spLocks/>
          </p:cNvSpPr>
          <p:nvPr/>
        </p:nvSpPr>
        <p:spPr>
          <a:xfrm>
            <a:off x="1811402" y="696868"/>
            <a:ext cx="7013939" cy="608744"/>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Corbel"/>
                <a:ea typeface="+mj-ea"/>
                <a:cs typeface="Corbel"/>
              </a:defRPr>
            </a:lvl1pPr>
          </a:lstStyle>
          <a:p>
            <a:pPr algn="r"/>
            <a:r>
              <a:rPr lang="en-US" sz="2000" b="1" dirty="0" err="1"/>
              <a:t>Proyectos</a:t>
            </a:r>
            <a:r>
              <a:rPr lang="en-US" sz="2000" b="1" dirty="0"/>
              <a:t> </a:t>
            </a:r>
            <a:r>
              <a:rPr lang="en-US" sz="2000" b="1" dirty="0" err="1"/>
              <a:t>aprobados</a:t>
            </a:r>
            <a:endParaRPr lang="en-US" sz="2000" b="1" dirty="0"/>
          </a:p>
        </p:txBody>
      </p:sp>
      <p:sp>
        <p:nvSpPr>
          <p:cNvPr id="7" name="Title 1">
            <a:extLst>
              <a:ext uri="{FF2B5EF4-FFF2-40B4-BE49-F238E27FC236}">
                <a16:creationId xmlns:a16="http://schemas.microsoft.com/office/drawing/2014/main" id="{3E351F77-6C7D-1347-B115-7F404A451C33}"/>
              </a:ext>
            </a:extLst>
          </p:cNvPr>
          <p:cNvSpPr txBox="1">
            <a:spLocks/>
          </p:cNvSpPr>
          <p:nvPr/>
        </p:nvSpPr>
        <p:spPr>
          <a:xfrm>
            <a:off x="1184133" y="380930"/>
            <a:ext cx="7641208" cy="632114"/>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Corbel"/>
                <a:ea typeface="+mj-ea"/>
                <a:cs typeface="Corbel"/>
              </a:defRPr>
            </a:lvl1pPr>
          </a:lstStyle>
          <a:p>
            <a:pPr algn="r"/>
            <a:r>
              <a:rPr lang="en-US" sz="2800" b="1" dirty="0" err="1"/>
              <a:t>Portafolio</a:t>
            </a:r>
            <a:r>
              <a:rPr lang="en-US" sz="2800" b="1" dirty="0"/>
              <a:t> del GCF </a:t>
            </a:r>
            <a:r>
              <a:rPr lang="en-US" sz="2800" b="1" dirty="0" err="1"/>
              <a:t>en</a:t>
            </a:r>
            <a:r>
              <a:rPr lang="en-US" sz="2800" b="1" dirty="0"/>
              <a:t> </a:t>
            </a:r>
            <a:r>
              <a:rPr lang="en-US" sz="2800" b="1" dirty="0" err="1"/>
              <a:t>bosques</a:t>
            </a:r>
            <a:r>
              <a:rPr lang="en-US" sz="2800" b="1" dirty="0"/>
              <a:t> y </a:t>
            </a:r>
            <a:r>
              <a:rPr lang="en-US" sz="2800" b="1" dirty="0" err="1"/>
              <a:t>uso</a:t>
            </a:r>
            <a:r>
              <a:rPr lang="en-US" sz="2800" b="1" dirty="0"/>
              <a:t> del </a:t>
            </a:r>
            <a:r>
              <a:rPr lang="en-US" sz="2800" b="1" dirty="0" err="1"/>
              <a:t>suelo</a:t>
            </a:r>
            <a:endParaRPr lang="en-US" sz="2800" b="1" dirty="0"/>
          </a:p>
        </p:txBody>
      </p:sp>
      <p:pic>
        <p:nvPicPr>
          <p:cNvPr id="10" name="Picture 9">
            <a:extLst>
              <a:ext uri="{FF2B5EF4-FFF2-40B4-BE49-F238E27FC236}">
                <a16:creationId xmlns:a16="http://schemas.microsoft.com/office/drawing/2014/main" id="{76F6142F-10D7-4CA0-B5EC-B46089A76A91}"/>
              </a:ext>
            </a:extLst>
          </p:cNvPr>
          <p:cNvPicPr>
            <a:picLocks noChangeAspect="1"/>
          </p:cNvPicPr>
          <p:nvPr/>
        </p:nvPicPr>
        <p:blipFill>
          <a:blip r:embed="rId3">
            <a:duotone>
              <a:schemeClr val="accent1">
                <a:shade val="45000"/>
                <a:satMod val="135000"/>
              </a:schemeClr>
              <a:prstClr val="white"/>
            </a:duotone>
          </a:blip>
          <a:stretch>
            <a:fillRect/>
          </a:stretch>
        </p:blipFill>
        <p:spPr>
          <a:xfrm>
            <a:off x="0" y="1501401"/>
            <a:ext cx="9021427" cy="4869902"/>
          </a:xfrm>
          <a:prstGeom prst="rect">
            <a:avLst/>
          </a:prstGeom>
        </p:spPr>
      </p:pic>
      <p:cxnSp>
        <p:nvCxnSpPr>
          <p:cNvPr id="3" name="Straight Connector 2">
            <a:extLst>
              <a:ext uri="{FF2B5EF4-FFF2-40B4-BE49-F238E27FC236}">
                <a16:creationId xmlns:a16="http://schemas.microsoft.com/office/drawing/2014/main" id="{D94D673C-A89D-4DF2-9127-AFB6781CD75A}"/>
              </a:ext>
            </a:extLst>
          </p:cNvPr>
          <p:cNvCxnSpPr/>
          <p:nvPr/>
        </p:nvCxnSpPr>
        <p:spPr>
          <a:xfrm>
            <a:off x="2478914" y="4224528"/>
            <a:ext cx="0" cy="475488"/>
          </a:xfrm>
          <a:prstGeom prst="line">
            <a:avLst/>
          </a:prstGeom>
          <a:ln w="3175">
            <a:solidFill>
              <a:schemeClr val="bg2">
                <a:lumMod val="50000"/>
              </a:schemeClr>
            </a:solidFill>
          </a:ln>
        </p:spPr>
        <p:style>
          <a:lnRef idx="2">
            <a:schemeClr val="accent1"/>
          </a:lnRef>
          <a:fillRef idx="0">
            <a:schemeClr val="accent1"/>
          </a:fillRef>
          <a:effectRef idx="1">
            <a:schemeClr val="accent1"/>
          </a:effectRef>
          <a:fontRef idx="minor">
            <a:schemeClr val="tx1"/>
          </a:fontRef>
        </p:style>
      </p:cxnSp>
      <p:sp>
        <p:nvSpPr>
          <p:cNvPr id="4" name="TextBox 3">
            <a:extLst>
              <a:ext uri="{FF2B5EF4-FFF2-40B4-BE49-F238E27FC236}">
                <a16:creationId xmlns:a16="http://schemas.microsoft.com/office/drawing/2014/main" id="{3D60C996-75E4-4A70-95E3-7343287D0276}"/>
              </a:ext>
            </a:extLst>
          </p:cNvPr>
          <p:cNvSpPr txBox="1"/>
          <p:nvPr/>
        </p:nvSpPr>
        <p:spPr>
          <a:xfrm>
            <a:off x="2359152" y="3989584"/>
            <a:ext cx="752129" cy="292388"/>
          </a:xfrm>
          <a:prstGeom prst="rect">
            <a:avLst/>
          </a:prstGeom>
          <a:noFill/>
        </p:spPr>
        <p:txBody>
          <a:bodyPr wrap="none" rtlCol="0">
            <a:spAutoFit/>
          </a:bodyPr>
          <a:lstStyle/>
          <a:p>
            <a:r>
              <a:rPr lang="en-US" sz="1300" dirty="0"/>
              <a:t>Ecuador</a:t>
            </a:r>
          </a:p>
        </p:txBody>
      </p:sp>
      <p:cxnSp>
        <p:nvCxnSpPr>
          <p:cNvPr id="8" name="Straight Connector 7">
            <a:extLst>
              <a:ext uri="{FF2B5EF4-FFF2-40B4-BE49-F238E27FC236}">
                <a16:creationId xmlns:a16="http://schemas.microsoft.com/office/drawing/2014/main" id="{9E8DF605-680F-4FE5-80BE-97645CB7A6F4}"/>
              </a:ext>
            </a:extLst>
          </p:cNvPr>
          <p:cNvCxnSpPr/>
          <p:nvPr/>
        </p:nvCxnSpPr>
        <p:spPr>
          <a:xfrm>
            <a:off x="6864986" y="3828288"/>
            <a:ext cx="0" cy="475488"/>
          </a:xfrm>
          <a:prstGeom prst="line">
            <a:avLst/>
          </a:prstGeom>
          <a:ln w="3175">
            <a:solidFill>
              <a:schemeClr val="bg2">
                <a:lumMod val="50000"/>
              </a:schemeClr>
            </a:solidFill>
          </a:ln>
        </p:spPr>
        <p:style>
          <a:lnRef idx="2">
            <a:schemeClr val="accent1"/>
          </a:lnRef>
          <a:fillRef idx="0">
            <a:schemeClr val="accent1"/>
          </a:fillRef>
          <a:effectRef idx="1">
            <a:schemeClr val="accent1"/>
          </a:effectRef>
          <a:fontRef idx="minor">
            <a:schemeClr val="tx1"/>
          </a:fontRef>
        </p:style>
      </p:cxnSp>
      <p:sp>
        <p:nvSpPr>
          <p:cNvPr id="9" name="TextBox 8">
            <a:extLst>
              <a:ext uri="{FF2B5EF4-FFF2-40B4-BE49-F238E27FC236}">
                <a16:creationId xmlns:a16="http://schemas.microsoft.com/office/drawing/2014/main" id="{20E6EC27-CF22-423F-B052-D7622FA93087}"/>
              </a:ext>
            </a:extLst>
          </p:cNvPr>
          <p:cNvSpPr txBox="1"/>
          <p:nvPr/>
        </p:nvSpPr>
        <p:spPr>
          <a:xfrm>
            <a:off x="6745224" y="3593344"/>
            <a:ext cx="772969" cy="292388"/>
          </a:xfrm>
          <a:prstGeom prst="rect">
            <a:avLst/>
          </a:prstGeom>
          <a:noFill/>
        </p:spPr>
        <p:txBody>
          <a:bodyPr wrap="none" rtlCol="0">
            <a:spAutoFit/>
          </a:bodyPr>
          <a:lstStyle/>
          <a:p>
            <a:r>
              <a:rPr lang="en-US" sz="1300" dirty="0"/>
              <a:t>Vietnam</a:t>
            </a:r>
          </a:p>
        </p:txBody>
      </p:sp>
      <p:cxnSp>
        <p:nvCxnSpPr>
          <p:cNvPr id="11" name="Straight Connector 10">
            <a:extLst>
              <a:ext uri="{FF2B5EF4-FFF2-40B4-BE49-F238E27FC236}">
                <a16:creationId xmlns:a16="http://schemas.microsoft.com/office/drawing/2014/main" id="{D16D9A4F-AD25-4AAE-A4E3-3175A53D4F94}"/>
              </a:ext>
            </a:extLst>
          </p:cNvPr>
          <p:cNvCxnSpPr/>
          <p:nvPr/>
        </p:nvCxnSpPr>
        <p:spPr>
          <a:xfrm>
            <a:off x="2511552" y="4376928"/>
            <a:ext cx="0" cy="475488"/>
          </a:xfrm>
          <a:prstGeom prst="line">
            <a:avLst/>
          </a:prstGeom>
          <a:ln w="3175">
            <a:solidFill>
              <a:schemeClr val="bg2">
                <a:lumMod val="50000"/>
              </a:schemeClr>
            </a:solidFill>
          </a:ln>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28370603-380A-4327-AB85-42754909ED4F}"/>
              </a:ext>
            </a:extLst>
          </p:cNvPr>
          <p:cNvSpPr txBox="1"/>
          <p:nvPr/>
        </p:nvSpPr>
        <p:spPr>
          <a:xfrm>
            <a:off x="2391790" y="4141984"/>
            <a:ext cx="497957" cy="292388"/>
          </a:xfrm>
          <a:prstGeom prst="rect">
            <a:avLst/>
          </a:prstGeom>
          <a:noFill/>
        </p:spPr>
        <p:txBody>
          <a:bodyPr wrap="none" rtlCol="0">
            <a:spAutoFit/>
          </a:bodyPr>
          <a:lstStyle/>
          <a:p>
            <a:r>
              <a:rPr lang="en-US" sz="1300" dirty="0"/>
              <a:t>Peru</a:t>
            </a:r>
          </a:p>
        </p:txBody>
      </p:sp>
      <p:cxnSp>
        <p:nvCxnSpPr>
          <p:cNvPr id="13" name="Straight Connector 12">
            <a:extLst>
              <a:ext uri="{FF2B5EF4-FFF2-40B4-BE49-F238E27FC236}">
                <a16:creationId xmlns:a16="http://schemas.microsoft.com/office/drawing/2014/main" id="{EE3F5FE8-E3D8-4156-97D1-84EE1C3235AA}"/>
              </a:ext>
            </a:extLst>
          </p:cNvPr>
          <p:cNvCxnSpPr/>
          <p:nvPr/>
        </p:nvCxnSpPr>
        <p:spPr>
          <a:xfrm>
            <a:off x="4149218" y="3389376"/>
            <a:ext cx="0" cy="475488"/>
          </a:xfrm>
          <a:prstGeom prst="line">
            <a:avLst/>
          </a:prstGeom>
          <a:ln w="3175">
            <a:solidFill>
              <a:schemeClr val="bg2">
                <a:lumMod val="50000"/>
              </a:schemeClr>
            </a:solidFill>
          </a:ln>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35041CF1-3D98-4013-8C6B-1E870149B32B}"/>
              </a:ext>
            </a:extLst>
          </p:cNvPr>
          <p:cNvSpPr txBox="1"/>
          <p:nvPr/>
        </p:nvSpPr>
        <p:spPr>
          <a:xfrm>
            <a:off x="4029456" y="3154432"/>
            <a:ext cx="786562" cy="292388"/>
          </a:xfrm>
          <a:prstGeom prst="rect">
            <a:avLst/>
          </a:prstGeom>
          <a:noFill/>
        </p:spPr>
        <p:txBody>
          <a:bodyPr wrap="none" rtlCol="0">
            <a:spAutoFit/>
          </a:bodyPr>
          <a:lstStyle/>
          <a:p>
            <a:r>
              <a:rPr lang="en-US" sz="1300" dirty="0"/>
              <a:t>Morocco</a:t>
            </a:r>
          </a:p>
        </p:txBody>
      </p:sp>
      <p:cxnSp>
        <p:nvCxnSpPr>
          <p:cNvPr id="15" name="Straight Connector 14">
            <a:extLst>
              <a:ext uri="{FF2B5EF4-FFF2-40B4-BE49-F238E27FC236}">
                <a16:creationId xmlns:a16="http://schemas.microsoft.com/office/drawing/2014/main" id="{EF2ABC22-5098-47AF-8132-4BC005AFD932}"/>
              </a:ext>
            </a:extLst>
          </p:cNvPr>
          <p:cNvCxnSpPr/>
          <p:nvPr/>
        </p:nvCxnSpPr>
        <p:spPr>
          <a:xfrm>
            <a:off x="5403620" y="4669316"/>
            <a:ext cx="0" cy="475488"/>
          </a:xfrm>
          <a:prstGeom prst="line">
            <a:avLst/>
          </a:prstGeom>
          <a:ln w="3175">
            <a:solidFill>
              <a:schemeClr val="bg2">
                <a:lumMod val="50000"/>
              </a:schemeClr>
            </a:solidFill>
          </a:ln>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E83BF644-AA80-4CD2-83B7-5846D8F339D2}"/>
              </a:ext>
            </a:extLst>
          </p:cNvPr>
          <p:cNvSpPr txBox="1"/>
          <p:nvPr/>
        </p:nvSpPr>
        <p:spPr>
          <a:xfrm>
            <a:off x="5283858" y="4434372"/>
            <a:ext cx="1023037" cy="292388"/>
          </a:xfrm>
          <a:prstGeom prst="rect">
            <a:avLst/>
          </a:prstGeom>
          <a:noFill/>
        </p:spPr>
        <p:txBody>
          <a:bodyPr wrap="none" rtlCol="0">
            <a:spAutoFit/>
          </a:bodyPr>
          <a:lstStyle/>
          <a:p>
            <a:r>
              <a:rPr lang="en-US" sz="1300" dirty="0"/>
              <a:t>Madagascar</a:t>
            </a:r>
          </a:p>
        </p:txBody>
      </p:sp>
      <p:cxnSp>
        <p:nvCxnSpPr>
          <p:cNvPr id="17" name="Straight Connector 16">
            <a:extLst>
              <a:ext uri="{FF2B5EF4-FFF2-40B4-BE49-F238E27FC236}">
                <a16:creationId xmlns:a16="http://schemas.microsoft.com/office/drawing/2014/main" id="{0F506F43-32E5-4DD1-8C57-B91403300203}"/>
              </a:ext>
            </a:extLst>
          </p:cNvPr>
          <p:cNvCxnSpPr/>
          <p:nvPr/>
        </p:nvCxnSpPr>
        <p:spPr>
          <a:xfrm>
            <a:off x="2218848" y="3761803"/>
            <a:ext cx="0" cy="475488"/>
          </a:xfrm>
          <a:prstGeom prst="line">
            <a:avLst/>
          </a:prstGeom>
          <a:ln w="3175">
            <a:solidFill>
              <a:schemeClr val="bg2">
                <a:lumMod val="50000"/>
              </a:schemeClr>
            </a:solidFill>
          </a:ln>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E6240DB7-9789-4CA4-AF5D-15D114A46384}"/>
              </a:ext>
            </a:extLst>
          </p:cNvPr>
          <p:cNvSpPr txBox="1"/>
          <p:nvPr/>
        </p:nvSpPr>
        <p:spPr>
          <a:xfrm>
            <a:off x="2099086" y="3526859"/>
            <a:ext cx="944489" cy="292388"/>
          </a:xfrm>
          <a:prstGeom prst="rect">
            <a:avLst/>
          </a:prstGeom>
          <a:noFill/>
        </p:spPr>
        <p:txBody>
          <a:bodyPr wrap="none" rtlCol="0">
            <a:spAutoFit/>
          </a:bodyPr>
          <a:lstStyle/>
          <a:p>
            <a:r>
              <a:rPr lang="en-US" sz="1300" dirty="0"/>
              <a:t>Guatemala</a:t>
            </a:r>
          </a:p>
        </p:txBody>
      </p:sp>
      <p:cxnSp>
        <p:nvCxnSpPr>
          <p:cNvPr id="19" name="Straight Connector 18">
            <a:extLst>
              <a:ext uri="{FF2B5EF4-FFF2-40B4-BE49-F238E27FC236}">
                <a16:creationId xmlns:a16="http://schemas.microsoft.com/office/drawing/2014/main" id="{824231FC-0C20-44DE-B8FB-D51D6F88A2BA}"/>
              </a:ext>
            </a:extLst>
          </p:cNvPr>
          <p:cNvCxnSpPr/>
          <p:nvPr/>
        </p:nvCxnSpPr>
        <p:spPr>
          <a:xfrm>
            <a:off x="1942629" y="3628159"/>
            <a:ext cx="0" cy="475488"/>
          </a:xfrm>
          <a:prstGeom prst="line">
            <a:avLst/>
          </a:prstGeom>
          <a:ln w="3175">
            <a:solidFill>
              <a:schemeClr val="bg2">
                <a:lumMod val="50000"/>
              </a:schemeClr>
            </a:solidFill>
          </a:ln>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012CC100-9152-475B-91B1-5E121EEE7EC0}"/>
              </a:ext>
            </a:extLst>
          </p:cNvPr>
          <p:cNvSpPr txBox="1"/>
          <p:nvPr/>
        </p:nvSpPr>
        <p:spPr>
          <a:xfrm>
            <a:off x="1822867" y="3393215"/>
            <a:ext cx="679994" cy="292388"/>
          </a:xfrm>
          <a:prstGeom prst="rect">
            <a:avLst/>
          </a:prstGeom>
          <a:noFill/>
        </p:spPr>
        <p:txBody>
          <a:bodyPr wrap="none" rtlCol="0">
            <a:spAutoFit/>
          </a:bodyPr>
          <a:lstStyle/>
          <a:p>
            <a:r>
              <a:rPr lang="en-US" sz="1300" dirty="0"/>
              <a:t>Mexico</a:t>
            </a:r>
          </a:p>
        </p:txBody>
      </p:sp>
      <p:cxnSp>
        <p:nvCxnSpPr>
          <p:cNvPr id="21" name="Straight Connector 20">
            <a:extLst>
              <a:ext uri="{FF2B5EF4-FFF2-40B4-BE49-F238E27FC236}">
                <a16:creationId xmlns:a16="http://schemas.microsoft.com/office/drawing/2014/main" id="{A38B794F-4A3B-4CC0-80D5-8D4298CFA83F}"/>
              </a:ext>
            </a:extLst>
          </p:cNvPr>
          <p:cNvCxnSpPr/>
          <p:nvPr/>
        </p:nvCxnSpPr>
        <p:spPr>
          <a:xfrm>
            <a:off x="6462375" y="3423007"/>
            <a:ext cx="0" cy="475488"/>
          </a:xfrm>
          <a:prstGeom prst="line">
            <a:avLst/>
          </a:prstGeom>
          <a:ln w="3175">
            <a:solidFill>
              <a:schemeClr val="bg2">
                <a:lumMod val="50000"/>
              </a:schemeClr>
            </a:solidFill>
          </a:ln>
        </p:spPr>
        <p:style>
          <a:lnRef idx="2">
            <a:schemeClr val="accent1"/>
          </a:lnRef>
          <a:fillRef idx="0">
            <a:schemeClr val="accent1"/>
          </a:fillRef>
          <a:effectRef idx="1">
            <a:schemeClr val="accent1"/>
          </a:effectRef>
          <a:fontRef idx="minor">
            <a:schemeClr val="tx1"/>
          </a:fontRef>
        </p:style>
      </p:cxnSp>
      <p:sp>
        <p:nvSpPr>
          <p:cNvPr id="22" name="TextBox 21">
            <a:extLst>
              <a:ext uri="{FF2B5EF4-FFF2-40B4-BE49-F238E27FC236}">
                <a16:creationId xmlns:a16="http://schemas.microsoft.com/office/drawing/2014/main" id="{554AF9A9-65F9-4383-B92D-5D76D7320530}"/>
              </a:ext>
            </a:extLst>
          </p:cNvPr>
          <p:cNvSpPr txBox="1"/>
          <p:nvPr/>
        </p:nvSpPr>
        <p:spPr>
          <a:xfrm>
            <a:off x="6342613" y="3188063"/>
            <a:ext cx="686406" cy="292388"/>
          </a:xfrm>
          <a:prstGeom prst="rect">
            <a:avLst/>
          </a:prstGeom>
          <a:noFill/>
        </p:spPr>
        <p:txBody>
          <a:bodyPr wrap="none" rtlCol="0">
            <a:spAutoFit/>
          </a:bodyPr>
          <a:lstStyle/>
          <a:p>
            <a:r>
              <a:rPr lang="en-US" sz="1300" dirty="0"/>
              <a:t>Bhutan</a:t>
            </a:r>
          </a:p>
        </p:txBody>
      </p:sp>
      <p:cxnSp>
        <p:nvCxnSpPr>
          <p:cNvPr id="23" name="Straight Connector 22">
            <a:extLst>
              <a:ext uri="{FF2B5EF4-FFF2-40B4-BE49-F238E27FC236}">
                <a16:creationId xmlns:a16="http://schemas.microsoft.com/office/drawing/2014/main" id="{05D7390E-B0D0-4393-860B-CE4E459FCDBF}"/>
              </a:ext>
            </a:extLst>
          </p:cNvPr>
          <p:cNvCxnSpPr/>
          <p:nvPr/>
        </p:nvCxnSpPr>
        <p:spPr>
          <a:xfrm>
            <a:off x="3009509" y="4642572"/>
            <a:ext cx="0" cy="475488"/>
          </a:xfrm>
          <a:prstGeom prst="line">
            <a:avLst/>
          </a:prstGeom>
          <a:ln w="3175">
            <a:solidFill>
              <a:schemeClr val="bg2">
                <a:lumMod val="50000"/>
              </a:schemeClr>
            </a:solidFill>
          </a:ln>
        </p:spPr>
        <p:style>
          <a:lnRef idx="2">
            <a:schemeClr val="accent1"/>
          </a:lnRef>
          <a:fillRef idx="0">
            <a:schemeClr val="accent1"/>
          </a:fillRef>
          <a:effectRef idx="1">
            <a:schemeClr val="accent1"/>
          </a:effectRef>
          <a:fontRef idx="minor">
            <a:schemeClr val="tx1"/>
          </a:fontRef>
        </p:style>
      </p:cxnSp>
      <p:sp>
        <p:nvSpPr>
          <p:cNvPr id="24" name="TextBox 23">
            <a:extLst>
              <a:ext uri="{FF2B5EF4-FFF2-40B4-BE49-F238E27FC236}">
                <a16:creationId xmlns:a16="http://schemas.microsoft.com/office/drawing/2014/main" id="{7C84D6E2-3930-4F45-AA82-625FFDE2472B}"/>
              </a:ext>
            </a:extLst>
          </p:cNvPr>
          <p:cNvSpPr txBox="1"/>
          <p:nvPr/>
        </p:nvSpPr>
        <p:spPr>
          <a:xfrm>
            <a:off x="2889747" y="4407628"/>
            <a:ext cx="835485" cy="292388"/>
          </a:xfrm>
          <a:prstGeom prst="rect">
            <a:avLst/>
          </a:prstGeom>
          <a:noFill/>
        </p:spPr>
        <p:txBody>
          <a:bodyPr wrap="none" rtlCol="0">
            <a:spAutoFit/>
          </a:bodyPr>
          <a:lstStyle/>
          <a:p>
            <a:r>
              <a:rPr lang="en-US" sz="1300" dirty="0"/>
              <a:t>Paraguay</a:t>
            </a:r>
          </a:p>
        </p:txBody>
      </p:sp>
      <p:sp>
        <p:nvSpPr>
          <p:cNvPr id="2" name="TextBox 1">
            <a:extLst>
              <a:ext uri="{FF2B5EF4-FFF2-40B4-BE49-F238E27FC236}">
                <a16:creationId xmlns:a16="http://schemas.microsoft.com/office/drawing/2014/main" id="{79F70F39-ED0F-452E-BD19-96651D7DCEF7}"/>
              </a:ext>
            </a:extLst>
          </p:cNvPr>
          <p:cNvSpPr txBox="1"/>
          <p:nvPr/>
        </p:nvSpPr>
        <p:spPr>
          <a:xfrm>
            <a:off x="4575367" y="6236915"/>
            <a:ext cx="4339714" cy="369332"/>
          </a:xfrm>
          <a:prstGeom prst="rect">
            <a:avLst/>
          </a:prstGeom>
          <a:noFill/>
        </p:spPr>
        <p:txBody>
          <a:bodyPr wrap="none" rtlCol="0">
            <a:spAutoFit/>
          </a:bodyPr>
          <a:lstStyle/>
          <a:p>
            <a:r>
              <a:rPr lang="en-US" b="1" dirty="0">
                <a:solidFill>
                  <a:schemeClr val="accent2">
                    <a:lumMod val="50000"/>
                  </a:schemeClr>
                </a:solidFill>
              </a:rPr>
              <a:t>9 </a:t>
            </a:r>
            <a:r>
              <a:rPr lang="en-US" b="1" dirty="0" err="1">
                <a:solidFill>
                  <a:schemeClr val="accent2">
                    <a:lumMod val="50000"/>
                  </a:schemeClr>
                </a:solidFill>
              </a:rPr>
              <a:t>proyectos</a:t>
            </a:r>
            <a:r>
              <a:rPr lang="en-US" b="1" dirty="0">
                <a:solidFill>
                  <a:schemeClr val="accent2">
                    <a:lumMod val="50000"/>
                  </a:schemeClr>
                </a:solidFill>
              </a:rPr>
              <a:t> con USD 265 </a:t>
            </a:r>
            <a:r>
              <a:rPr lang="en-US" b="1" dirty="0" err="1">
                <a:solidFill>
                  <a:schemeClr val="accent2">
                    <a:lumMod val="50000"/>
                  </a:schemeClr>
                </a:solidFill>
              </a:rPr>
              <a:t>millones</a:t>
            </a:r>
            <a:r>
              <a:rPr lang="en-US" b="1" dirty="0">
                <a:solidFill>
                  <a:schemeClr val="accent2">
                    <a:lumMod val="50000"/>
                  </a:schemeClr>
                </a:solidFill>
              </a:rPr>
              <a:t> del GCF</a:t>
            </a:r>
          </a:p>
        </p:txBody>
      </p:sp>
    </p:spTree>
    <p:extLst>
      <p:ext uri="{BB962C8B-B14F-4D97-AF65-F5344CB8AC3E}">
        <p14:creationId xmlns:p14="http://schemas.microsoft.com/office/powerpoint/2010/main" val="24666104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5" name="Straight Connector 54"/>
          <p:cNvCxnSpPr/>
          <p:nvPr/>
        </p:nvCxnSpPr>
        <p:spPr>
          <a:xfrm flipV="1">
            <a:off x="2002005" y="2486571"/>
            <a:ext cx="0" cy="1217645"/>
          </a:xfrm>
          <a:prstGeom prst="line">
            <a:avLst/>
          </a:prstGeom>
          <a:ln w="28575">
            <a:solidFill>
              <a:schemeClr val="tx2"/>
            </a:solidFill>
          </a:ln>
        </p:spPr>
        <p:style>
          <a:lnRef idx="1">
            <a:schemeClr val="accent6"/>
          </a:lnRef>
          <a:fillRef idx="0">
            <a:schemeClr val="accent6"/>
          </a:fillRef>
          <a:effectRef idx="0">
            <a:schemeClr val="accent6"/>
          </a:effectRef>
          <a:fontRef idx="minor">
            <a:schemeClr val="tx1"/>
          </a:fontRef>
        </p:style>
      </p:cxnSp>
      <p:cxnSp>
        <p:nvCxnSpPr>
          <p:cNvPr id="56" name="Straight Connector 55"/>
          <p:cNvCxnSpPr/>
          <p:nvPr/>
        </p:nvCxnSpPr>
        <p:spPr>
          <a:xfrm flipV="1">
            <a:off x="2800927" y="2486571"/>
            <a:ext cx="0" cy="1217645"/>
          </a:xfrm>
          <a:prstGeom prst="line">
            <a:avLst/>
          </a:prstGeom>
          <a:ln w="28575">
            <a:solidFill>
              <a:schemeClr val="tx2"/>
            </a:solidFill>
          </a:ln>
        </p:spPr>
        <p:style>
          <a:lnRef idx="1">
            <a:schemeClr val="accent6"/>
          </a:lnRef>
          <a:fillRef idx="0">
            <a:schemeClr val="accent6"/>
          </a:fillRef>
          <a:effectRef idx="0">
            <a:schemeClr val="accent6"/>
          </a:effectRef>
          <a:fontRef idx="minor">
            <a:schemeClr val="tx1"/>
          </a:fontRef>
        </p:style>
      </p:cxnSp>
      <p:cxnSp>
        <p:nvCxnSpPr>
          <p:cNvPr id="31" name="Straight Connector 30"/>
          <p:cNvCxnSpPr/>
          <p:nvPr/>
        </p:nvCxnSpPr>
        <p:spPr>
          <a:xfrm flipV="1">
            <a:off x="503144" y="2486571"/>
            <a:ext cx="0" cy="1217645"/>
          </a:xfrm>
          <a:prstGeom prst="line">
            <a:avLst/>
          </a:prstGeom>
          <a:ln w="28575">
            <a:solidFill>
              <a:schemeClr val="tx2"/>
            </a:solidFill>
          </a:ln>
        </p:spPr>
        <p:style>
          <a:lnRef idx="1">
            <a:schemeClr val="accent6"/>
          </a:lnRef>
          <a:fillRef idx="0">
            <a:schemeClr val="accent6"/>
          </a:fillRef>
          <a:effectRef idx="0">
            <a:schemeClr val="accent6"/>
          </a:effectRef>
          <a:fontRef idx="minor">
            <a:schemeClr val="tx1"/>
          </a:fontRef>
        </p:style>
      </p:cxnSp>
      <p:sp>
        <p:nvSpPr>
          <p:cNvPr id="2" name="Arrow: Right 1">
            <a:extLst>
              <a:ext uri="{FF2B5EF4-FFF2-40B4-BE49-F238E27FC236}">
                <a16:creationId xmlns:a16="http://schemas.microsoft.com/office/drawing/2014/main" id="{6AB85C0C-D7D6-4C96-BCC6-5221DEB43F4B}"/>
              </a:ext>
            </a:extLst>
          </p:cNvPr>
          <p:cNvSpPr/>
          <p:nvPr/>
        </p:nvSpPr>
        <p:spPr>
          <a:xfrm>
            <a:off x="0" y="3335807"/>
            <a:ext cx="9144000" cy="1252474"/>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5" name="Group 14">
            <a:extLst>
              <a:ext uri="{FF2B5EF4-FFF2-40B4-BE49-F238E27FC236}">
                <a16:creationId xmlns:a16="http://schemas.microsoft.com/office/drawing/2014/main" id="{5F4E06DF-1E26-4590-BBC7-5DCB7CD092AB}"/>
              </a:ext>
            </a:extLst>
          </p:cNvPr>
          <p:cNvGrpSpPr/>
          <p:nvPr/>
        </p:nvGrpSpPr>
        <p:grpSpPr>
          <a:xfrm>
            <a:off x="258784" y="3824883"/>
            <a:ext cx="8171828" cy="301422"/>
            <a:chOff x="1017107" y="3291840"/>
            <a:chExt cx="10144161" cy="401896"/>
          </a:xfrm>
        </p:grpSpPr>
        <p:sp>
          <p:nvSpPr>
            <p:cNvPr id="3" name="TextBox 2">
              <a:extLst>
                <a:ext uri="{FF2B5EF4-FFF2-40B4-BE49-F238E27FC236}">
                  <a16:creationId xmlns:a16="http://schemas.microsoft.com/office/drawing/2014/main" id="{BAA5F8B7-C10F-43AE-ABF8-6638EF79AA4A}"/>
                </a:ext>
              </a:extLst>
            </p:cNvPr>
            <p:cNvSpPr txBox="1"/>
            <p:nvPr/>
          </p:nvSpPr>
          <p:spPr>
            <a:xfrm>
              <a:off x="1017107" y="3291840"/>
              <a:ext cx="644887" cy="400109"/>
            </a:xfrm>
            <a:prstGeom prst="rect">
              <a:avLst/>
            </a:prstGeom>
            <a:noFill/>
          </p:spPr>
          <p:txBody>
            <a:bodyPr wrap="none" rtlCol="0">
              <a:spAutoFit/>
            </a:bodyPr>
            <a:lstStyle/>
            <a:p>
              <a:pPr algn="ctr"/>
              <a:r>
                <a:rPr lang="en-US" sz="1350" dirty="0">
                  <a:solidFill>
                    <a:schemeClr val="bg1"/>
                  </a:solidFill>
                </a:rPr>
                <a:t>2007</a:t>
              </a:r>
            </a:p>
          </p:txBody>
        </p:sp>
        <p:sp>
          <p:nvSpPr>
            <p:cNvPr id="4" name="TextBox 3">
              <a:extLst>
                <a:ext uri="{FF2B5EF4-FFF2-40B4-BE49-F238E27FC236}">
                  <a16:creationId xmlns:a16="http://schemas.microsoft.com/office/drawing/2014/main" id="{1E5FE482-A8D0-4494-AD5D-A677537D5BE5}"/>
                </a:ext>
              </a:extLst>
            </p:cNvPr>
            <p:cNvSpPr txBox="1"/>
            <p:nvPr/>
          </p:nvSpPr>
          <p:spPr>
            <a:xfrm>
              <a:off x="5852832" y="3291840"/>
              <a:ext cx="648866" cy="400109"/>
            </a:xfrm>
            <a:prstGeom prst="rect">
              <a:avLst/>
            </a:prstGeom>
            <a:noFill/>
          </p:spPr>
          <p:txBody>
            <a:bodyPr wrap="none" rtlCol="0">
              <a:spAutoFit/>
            </a:bodyPr>
            <a:lstStyle/>
            <a:p>
              <a:pPr algn="ctr"/>
              <a:r>
                <a:rPr lang="en-US" sz="1350" dirty="0">
                  <a:solidFill>
                    <a:schemeClr val="bg1"/>
                  </a:solidFill>
                </a:rPr>
                <a:t>2012</a:t>
              </a:r>
            </a:p>
          </p:txBody>
        </p:sp>
        <p:sp>
          <p:nvSpPr>
            <p:cNvPr id="5" name="TextBox 4">
              <a:extLst>
                <a:ext uri="{FF2B5EF4-FFF2-40B4-BE49-F238E27FC236}">
                  <a16:creationId xmlns:a16="http://schemas.microsoft.com/office/drawing/2014/main" id="{12703666-565B-4E65-B27D-8B8E5E81B62A}"/>
                </a:ext>
              </a:extLst>
            </p:cNvPr>
            <p:cNvSpPr txBox="1"/>
            <p:nvPr/>
          </p:nvSpPr>
          <p:spPr>
            <a:xfrm>
              <a:off x="10508525" y="3293627"/>
              <a:ext cx="652743" cy="400109"/>
            </a:xfrm>
            <a:prstGeom prst="rect">
              <a:avLst/>
            </a:prstGeom>
            <a:noFill/>
          </p:spPr>
          <p:txBody>
            <a:bodyPr wrap="square" rtlCol="0">
              <a:spAutoFit/>
            </a:bodyPr>
            <a:lstStyle/>
            <a:p>
              <a:pPr algn="ctr"/>
              <a:r>
                <a:rPr lang="en-US" sz="1350" dirty="0">
                  <a:solidFill>
                    <a:schemeClr val="bg1"/>
                  </a:solidFill>
                </a:rPr>
                <a:t>2017</a:t>
              </a:r>
            </a:p>
          </p:txBody>
        </p:sp>
        <p:sp>
          <p:nvSpPr>
            <p:cNvPr id="6" name="TextBox 5">
              <a:extLst>
                <a:ext uri="{FF2B5EF4-FFF2-40B4-BE49-F238E27FC236}">
                  <a16:creationId xmlns:a16="http://schemas.microsoft.com/office/drawing/2014/main" id="{B0A90789-30E5-455B-A137-D2B73FF3F7FA}"/>
                </a:ext>
              </a:extLst>
            </p:cNvPr>
            <p:cNvSpPr txBox="1"/>
            <p:nvPr/>
          </p:nvSpPr>
          <p:spPr>
            <a:xfrm>
              <a:off x="3892898" y="3291840"/>
              <a:ext cx="648866" cy="400109"/>
            </a:xfrm>
            <a:prstGeom prst="rect">
              <a:avLst/>
            </a:prstGeom>
            <a:noFill/>
          </p:spPr>
          <p:txBody>
            <a:bodyPr wrap="none" rtlCol="0">
              <a:spAutoFit/>
            </a:bodyPr>
            <a:lstStyle/>
            <a:p>
              <a:pPr algn="ctr"/>
              <a:r>
                <a:rPr lang="en-US" sz="1350" dirty="0">
                  <a:solidFill>
                    <a:schemeClr val="bg1"/>
                  </a:solidFill>
                </a:rPr>
                <a:t>2010</a:t>
              </a:r>
            </a:p>
          </p:txBody>
        </p:sp>
        <p:sp>
          <p:nvSpPr>
            <p:cNvPr id="7" name="TextBox 6">
              <a:extLst>
                <a:ext uri="{FF2B5EF4-FFF2-40B4-BE49-F238E27FC236}">
                  <a16:creationId xmlns:a16="http://schemas.microsoft.com/office/drawing/2014/main" id="{C9220201-419D-46EE-8483-151979CCEB43}"/>
                </a:ext>
              </a:extLst>
            </p:cNvPr>
            <p:cNvSpPr txBox="1"/>
            <p:nvPr/>
          </p:nvSpPr>
          <p:spPr>
            <a:xfrm>
              <a:off x="4849714" y="3293627"/>
              <a:ext cx="695166" cy="400109"/>
            </a:xfrm>
            <a:prstGeom prst="rect">
              <a:avLst/>
            </a:prstGeom>
            <a:noFill/>
          </p:spPr>
          <p:txBody>
            <a:bodyPr wrap="square" rtlCol="0">
              <a:spAutoFit/>
            </a:bodyPr>
            <a:lstStyle/>
            <a:p>
              <a:pPr algn="ctr"/>
              <a:r>
                <a:rPr lang="en-US" sz="1350" dirty="0">
                  <a:solidFill>
                    <a:schemeClr val="bg1"/>
                  </a:solidFill>
                </a:rPr>
                <a:t>2011</a:t>
              </a:r>
            </a:p>
          </p:txBody>
        </p:sp>
        <p:sp>
          <p:nvSpPr>
            <p:cNvPr id="8" name="TextBox 7">
              <a:extLst>
                <a:ext uri="{FF2B5EF4-FFF2-40B4-BE49-F238E27FC236}">
                  <a16:creationId xmlns:a16="http://schemas.microsoft.com/office/drawing/2014/main" id="{411D5F75-02F1-43A6-8922-EE023CD92BF6}"/>
                </a:ext>
              </a:extLst>
            </p:cNvPr>
            <p:cNvSpPr txBox="1"/>
            <p:nvPr/>
          </p:nvSpPr>
          <p:spPr>
            <a:xfrm>
              <a:off x="1942115" y="3291840"/>
              <a:ext cx="664787" cy="400109"/>
            </a:xfrm>
            <a:prstGeom prst="rect">
              <a:avLst/>
            </a:prstGeom>
            <a:noFill/>
          </p:spPr>
          <p:txBody>
            <a:bodyPr wrap="none" rtlCol="0">
              <a:spAutoFit/>
            </a:bodyPr>
            <a:lstStyle/>
            <a:p>
              <a:pPr algn="ctr"/>
              <a:r>
                <a:rPr lang="en-US" sz="1350" dirty="0">
                  <a:solidFill>
                    <a:schemeClr val="bg1"/>
                  </a:solidFill>
                </a:rPr>
                <a:t>2008</a:t>
              </a:r>
            </a:p>
          </p:txBody>
        </p:sp>
        <p:sp>
          <p:nvSpPr>
            <p:cNvPr id="9" name="TextBox 8">
              <a:extLst>
                <a:ext uri="{FF2B5EF4-FFF2-40B4-BE49-F238E27FC236}">
                  <a16:creationId xmlns:a16="http://schemas.microsoft.com/office/drawing/2014/main" id="{C1521579-D1FE-455B-9322-A1D5D143354E}"/>
                </a:ext>
              </a:extLst>
            </p:cNvPr>
            <p:cNvSpPr txBox="1"/>
            <p:nvPr/>
          </p:nvSpPr>
          <p:spPr>
            <a:xfrm>
              <a:off x="2913608" y="3293627"/>
              <a:ext cx="671340" cy="400109"/>
            </a:xfrm>
            <a:prstGeom prst="rect">
              <a:avLst/>
            </a:prstGeom>
            <a:noFill/>
          </p:spPr>
          <p:txBody>
            <a:bodyPr wrap="square" rtlCol="0">
              <a:spAutoFit/>
            </a:bodyPr>
            <a:lstStyle/>
            <a:p>
              <a:pPr algn="ctr"/>
              <a:r>
                <a:rPr lang="en-US" sz="1350" dirty="0">
                  <a:solidFill>
                    <a:schemeClr val="bg1"/>
                  </a:solidFill>
                </a:rPr>
                <a:t>2009</a:t>
              </a:r>
            </a:p>
          </p:txBody>
        </p:sp>
        <p:sp>
          <p:nvSpPr>
            <p:cNvPr id="10" name="TextBox 9">
              <a:extLst>
                <a:ext uri="{FF2B5EF4-FFF2-40B4-BE49-F238E27FC236}">
                  <a16:creationId xmlns:a16="http://schemas.microsoft.com/office/drawing/2014/main" id="{BDBEDE07-0FAD-4230-A3F3-99645D4A5FCF}"/>
                </a:ext>
              </a:extLst>
            </p:cNvPr>
            <p:cNvSpPr txBox="1"/>
            <p:nvPr/>
          </p:nvSpPr>
          <p:spPr>
            <a:xfrm>
              <a:off x="8624958" y="3291840"/>
              <a:ext cx="642898" cy="400109"/>
            </a:xfrm>
            <a:prstGeom prst="rect">
              <a:avLst/>
            </a:prstGeom>
            <a:noFill/>
          </p:spPr>
          <p:txBody>
            <a:bodyPr wrap="none" rtlCol="0">
              <a:spAutoFit/>
            </a:bodyPr>
            <a:lstStyle/>
            <a:p>
              <a:pPr algn="ctr"/>
              <a:r>
                <a:rPr lang="en-US" sz="1350" dirty="0">
                  <a:solidFill>
                    <a:schemeClr val="bg1"/>
                  </a:solidFill>
                </a:rPr>
                <a:t>2015</a:t>
              </a:r>
            </a:p>
          </p:txBody>
        </p:sp>
        <p:sp>
          <p:nvSpPr>
            <p:cNvPr id="11" name="TextBox 10">
              <a:extLst>
                <a:ext uri="{FF2B5EF4-FFF2-40B4-BE49-F238E27FC236}">
                  <a16:creationId xmlns:a16="http://schemas.microsoft.com/office/drawing/2014/main" id="{27DE1EF5-8DC7-45A3-91EC-303662FB8F56}"/>
                </a:ext>
              </a:extLst>
            </p:cNvPr>
            <p:cNvSpPr txBox="1"/>
            <p:nvPr/>
          </p:nvSpPr>
          <p:spPr>
            <a:xfrm>
              <a:off x="7694232" y="3291840"/>
              <a:ext cx="650857" cy="400109"/>
            </a:xfrm>
            <a:prstGeom prst="rect">
              <a:avLst/>
            </a:prstGeom>
            <a:noFill/>
          </p:spPr>
          <p:txBody>
            <a:bodyPr wrap="none" rtlCol="0">
              <a:spAutoFit/>
            </a:bodyPr>
            <a:lstStyle/>
            <a:p>
              <a:pPr algn="ctr"/>
              <a:r>
                <a:rPr lang="en-US" sz="1350" dirty="0">
                  <a:solidFill>
                    <a:schemeClr val="bg1"/>
                  </a:solidFill>
                </a:rPr>
                <a:t>2014</a:t>
              </a:r>
            </a:p>
          </p:txBody>
        </p:sp>
        <p:sp>
          <p:nvSpPr>
            <p:cNvPr id="12" name="TextBox 11">
              <a:extLst>
                <a:ext uri="{FF2B5EF4-FFF2-40B4-BE49-F238E27FC236}">
                  <a16:creationId xmlns:a16="http://schemas.microsoft.com/office/drawing/2014/main" id="{E7326C34-3FD8-416D-A078-BA3DBCB8DA0A}"/>
                </a:ext>
              </a:extLst>
            </p:cNvPr>
            <p:cNvSpPr txBox="1"/>
            <p:nvPr/>
          </p:nvSpPr>
          <p:spPr>
            <a:xfrm>
              <a:off x="6782625" y="3291840"/>
              <a:ext cx="631675" cy="400109"/>
            </a:xfrm>
            <a:prstGeom prst="rect">
              <a:avLst/>
            </a:prstGeom>
            <a:noFill/>
          </p:spPr>
          <p:txBody>
            <a:bodyPr wrap="none" rtlCol="0">
              <a:spAutoFit/>
            </a:bodyPr>
            <a:lstStyle/>
            <a:p>
              <a:pPr algn="ctr"/>
              <a:r>
                <a:rPr lang="en-US" sz="1350" dirty="0">
                  <a:solidFill>
                    <a:schemeClr val="bg1"/>
                  </a:solidFill>
                </a:rPr>
                <a:t>2013</a:t>
              </a:r>
            </a:p>
          </p:txBody>
        </p:sp>
        <p:sp>
          <p:nvSpPr>
            <p:cNvPr id="13" name="TextBox 12">
              <a:extLst>
                <a:ext uri="{FF2B5EF4-FFF2-40B4-BE49-F238E27FC236}">
                  <a16:creationId xmlns:a16="http://schemas.microsoft.com/office/drawing/2014/main" id="{36C841B1-DA9A-4AEA-89B0-BEB74D2A8F4E}"/>
                </a:ext>
              </a:extLst>
            </p:cNvPr>
            <p:cNvSpPr txBox="1"/>
            <p:nvPr/>
          </p:nvSpPr>
          <p:spPr>
            <a:xfrm>
              <a:off x="9548228" y="3291840"/>
              <a:ext cx="652846" cy="400109"/>
            </a:xfrm>
            <a:prstGeom prst="rect">
              <a:avLst/>
            </a:prstGeom>
            <a:noFill/>
          </p:spPr>
          <p:txBody>
            <a:bodyPr wrap="none" rtlCol="0">
              <a:spAutoFit/>
            </a:bodyPr>
            <a:lstStyle/>
            <a:p>
              <a:pPr algn="ctr"/>
              <a:r>
                <a:rPr lang="en-US" sz="1350" dirty="0">
                  <a:solidFill>
                    <a:schemeClr val="bg1"/>
                  </a:solidFill>
                </a:rPr>
                <a:t>2016</a:t>
              </a:r>
            </a:p>
          </p:txBody>
        </p:sp>
      </p:grpSp>
      <p:sp>
        <p:nvSpPr>
          <p:cNvPr id="16" name="Rectangle 15">
            <a:extLst>
              <a:ext uri="{FF2B5EF4-FFF2-40B4-BE49-F238E27FC236}">
                <a16:creationId xmlns:a16="http://schemas.microsoft.com/office/drawing/2014/main" id="{49A976F3-C367-4CDE-9679-5B9A035A5DD8}"/>
              </a:ext>
            </a:extLst>
          </p:cNvPr>
          <p:cNvSpPr/>
          <p:nvPr/>
        </p:nvSpPr>
        <p:spPr>
          <a:xfrm>
            <a:off x="232855" y="4729659"/>
            <a:ext cx="2082905" cy="923330"/>
          </a:xfrm>
          <a:prstGeom prst="rect">
            <a:avLst/>
          </a:prstGeom>
        </p:spPr>
        <p:txBody>
          <a:bodyPr wrap="square">
            <a:spAutoFit/>
          </a:bodyPr>
          <a:lstStyle/>
          <a:p>
            <a:pPr algn="r"/>
            <a:r>
              <a:rPr lang="en-US" sz="1350" dirty="0">
                <a:latin typeface="Corbel" charset="0"/>
                <a:ea typeface="Corbel" charset="0"/>
                <a:cs typeface="Corbel" charset="0"/>
              </a:rPr>
              <a:t>GCF Governing Instrument</a:t>
            </a:r>
          </a:p>
          <a:p>
            <a:pPr algn="r"/>
            <a:r>
              <a:rPr lang="en-US" sz="1350" dirty="0">
                <a:latin typeface="Corbel" charset="0"/>
                <a:ea typeface="Corbel" charset="0"/>
                <a:cs typeface="Corbel" charset="0"/>
              </a:rPr>
              <a:t>approved at COP-17</a:t>
            </a:r>
          </a:p>
          <a:p>
            <a:pPr algn="r"/>
            <a:r>
              <a:rPr lang="en-US" sz="1350" dirty="0">
                <a:latin typeface="Corbel" charset="0"/>
                <a:ea typeface="Corbel" charset="0"/>
                <a:cs typeface="Corbel" charset="0"/>
              </a:rPr>
              <a:t>Inclusion of results-based financing approach</a:t>
            </a:r>
          </a:p>
        </p:txBody>
      </p:sp>
      <p:sp>
        <p:nvSpPr>
          <p:cNvPr id="17" name="Rectangle 16">
            <a:extLst>
              <a:ext uri="{FF2B5EF4-FFF2-40B4-BE49-F238E27FC236}">
                <a16:creationId xmlns:a16="http://schemas.microsoft.com/office/drawing/2014/main" id="{19ABFD29-8C3C-4E89-B8E2-FBBE34582EC1}"/>
              </a:ext>
            </a:extLst>
          </p:cNvPr>
          <p:cNvSpPr/>
          <p:nvPr/>
        </p:nvSpPr>
        <p:spPr>
          <a:xfrm>
            <a:off x="2545050" y="4729659"/>
            <a:ext cx="1279534" cy="1131079"/>
          </a:xfrm>
          <a:prstGeom prst="rect">
            <a:avLst/>
          </a:prstGeom>
        </p:spPr>
        <p:txBody>
          <a:bodyPr wrap="square">
            <a:spAutoFit/>
          </a:bodyPr>
          <a:lstStyle/>
          <a:p>
            <a:r>
              <a:rPr lang="en-US" sz="1350" dirty="0">
                <a:latin typeface="Corbel" charset="0"/>
                <a:ea typeface="Corbel" charset="0"/>
                <a:cs typeface="Corbel" charset="0"/>
              </a:rPr>
              <a:t>Adoption of the initial logic model and PMF for REDD+ RBP</a:t>
            </a:r>
          </a:p>
        </p:txBody>
      </p:sp>
      <p:sp>
        <p:nvSpPr>
          <p:cNvPr id="18" name="Rectangle 17">
            <a:extLst>
              <a:ext uri="{FF2B5EF4-FFF2-40B4-BE49-F238E27FC236}">
                <a16:creationId xmlns:a16="http://schemas.microsoft.com/office/drawing/2014/main" id="{26A60356-5FF6-466E-8C32-27F68D5ECD52}"/>
              </a:ext>
            </a:extLst>
          </p:cNvPr>
          <p:cNvSpPr/>
          <p:nvPr/>
        </p:nvSpPr>
        <p:spPr>
          <a:xfrm>
            <a:off x="4053873" y="4729659"/>
            <a:ext cx="1935651" cy="1131079"/>
          </a:xfrm>
          <a:prstGeom prst="rect">
            <a:avLst/>
          </a:prstGeom>
        </p:spPr>
        <p:txBody>
          <a:bodyPr wrap="square">
            <a:spAutoFit/>
          </a:bodyPr>
          <a:lstStyle/>
          <a:p>
            <a:r>
              <a:rPr lang="en-US" sz="1350" dirty="0">
                <a:latin typeface="Corbel" charset="0"/>
                <a:ea typeface="Corbel" charset="0"/>
                <a:cs typeface="Corbel" charset="0"/>
              </a:rPr>
              <a:t>Board request to prepare RFP for REDD+ RBP and further guidance for early phases of REDD+</a:t>
            </a:r>
          </a:p>
        </p:txBody>
      </p:sp>
      <p:sp>
        <p:nvSpPr>
          <p:cNvPr id="19" name="Rectangle 18">
            <a:extLst>
              <a:ext uri="{FF2B5EF4-FFF2-40B4-BE49-F238E27FC236}">
                <a16:creationId xmlns:a16="http://schemas.microsoft.com/office/drawing/2014/main" id="{992FC9A0-C8E7-43D1-9EC6-75611078F9C6}"/>
              </a:ext>
            </a:extLst>
          </p:cNvPr>
          <p:cNvSpPr/>
          <p:nvPr/>
        </p:nvSpPr>
        <p:spPr>
          <a:xfrm>
            <a:off x="6218815" y="4729659"/>
            <a:ext cx="2610059" cy="923330"/>
          </a:xfrm>
          <a:prstGeom prst="rect">
            <a:avLst/>
          </a:prstGeom>
        </p:spPr>
        <p:txBody>
          <a:bodyPr wrap="square">
            <a:spAutoFit/>
          </a:bodyPr>
          <a:lstStyle/>
          <a:p>
            <a:r>
              <a:rPr lang="en-US" sz="1350" dirty="0">
                <a:latin typeface="Corbel" charset="0"/>
                <a:ea typeface="Corbel" charset="0"/>
                <a:cs typeface="Corbel" charset="0"/>
              </a:rPr>
              <a:t>GCF </a:t>
            </a:r>
            <a:r>
              <a:rPr lang="en-US" sz="1350" dirty="0" err="1">
                <a:latin typeface="Corbel" charset="0"/>
                <a:ea typeface="Corbel" charset="0"/>
                <a:cs typeface="Corbel" charset="0"/>
              </a:rPr>
              <a:t>aprueba</a:t>
            </a:r>
            <a:r>
              <a:rPr lang="en-US" sz="1350" dirty="0">
                <a:latin typeface="Corbel" charset="0"/>
                <a:ea typeface="Corbel" charset="0"/>
                <a:cs typeface="Corbel" charset="0"/>
              </a:rPr>
              <a:t> la </a:t>
            </a:r>
            <a:r>
              <a:rPr lang="en-US" sz="1350" dirty="0" err="1">
                <a:latin typeface="Corbel" charset="0"/>
                <a:ea typeface="Corbel" charset="0"/>
                <a:cs typeface="Corbel" charset="0"/>
              </a:rPr>
              <a:t>guia</a:t>
            </a:r>
            <a:r>
              <a:rPr lang="en-US" sz="1350" dirty="0">
                <a:latin typeface="Corbel" charset="0"/>
                <a:ea typeface="Corbel" charset="0"/>
                <a:cs typeface="Corbel" charset="0"/>
              </a:rPr>
              <a:t> para las </a:t>
            </a:r>
            <a:r>
              <a:rPr lang="en-US" sz="1350" dirty="0" err="1">
                <a:latin typeface="Corbel" charset="0"/>
                <a:ea typeface="Corbel" charset="0"/>
                <a:cs typeface="Corbel" charset="0"/>
              </a:rPr>
              <a:t>fases</a:t>
            </a:r>
            <a:r>
              <a:rPr lang="en-US" sz="1350" dirty="0">
                <a:latin typeface="Corbel" charset="0"/>
                <a:ea typeface="Corbel" charset="0"/>
                <a:cs typeface="Corbel" charset="0"/>
              </a:rPr>
              <a:t> </a:t>
            </a:r>
            <a:r>
              <a:rPr lang="en-US" sz="1350" dirty="0" err="1">
                <a:latin typeface="Corbel" charset="0"/>
                <a:ea typeface="Corbel" charset="0"/>
                <a:cs typeface="Corbel" charset="0"/>
              </a:rPr>
              <a:t>tempranas</a:t>
            </a:r>
            <a:r>
              <a:rPr lang="en-US" sz="1350" dirty="0">
                <a:latin typeface="Corbel" charset="0"/>
                <a:ea typeface="Corbel" charset="0"/>
                <a:cs typeface="Corbel" charset="0"/>
              </a:rPr>
              <a:t> de REDD+ y el </a:t>
            </a:r>
            <a:r>
              <a:rPr lang="en-US" sz="1350" dirty="0" err="1">
                <a:latin typeface="Corbel" charset="0"/>
                <a:ea typeface="Corbel" charset="0"/>
                <a:cs typeface="Corbel" charset="0"/>
              </a:rPr>
              <a:t>piloto</a:t>
            </a:r>
            <a:r>
              <a:rPr lang="en-US" sz="1350" dirty="0">
                <a:latin typeface="Corbel" charset="0"/>
                <a:ea typeface="Corbel" charset="0"/>
                <a:cs typeface="Corbel" charset="0"/>
              </a:rPr>
              <a:t> d </a:t>
            </a:r>
            <a:r>
              <a:rPr lang="en-US" sz="1350" dirty="0" err="1">
                <a:latin typeface="Corbel" charset="0"/>
                <a:ea typeface="Corbel" charset="0"/>
                <a:cs typeface="Corbel" charset="0"/>
              </a:rPr>
              <a:t>pagos</a:t>
            </a:r>
            <a:r>
              <a:rPr lang="en-US" sz="1350" dirty="0">
                <a:latin typeface="Corbel" charset="0"/>
                <a:ea typeface="Corbel" charset="0"/>
                <a:cs typeface="Corbel" charset="0"/>
              </a:rPr>
              <a:t> </a:t>
            </a:r>
            <a:r>
              <a:rPr lang="en-US" sz="1350" dirty="0" err="1">
                <a:latin typeface="Corbel" charset="0"/>
                <a:ea typeface="Corbel" charset="0"/>
                <a:cs typeface="Corbel" charset="0"/>
              </a:rPr>
              <a:t>por</a:t>
            </a:r>
            <a:r>
              <a:rPr lang="en-US" sz="1350" dirty="0">
                <a:latin typeface="Corbel" charset="0"/>
                <a:ea typeface="Corbel" charset="0"/>
                <a:cs typeface="Corbel" charset="0"/>
              </a:rPr>
              <a:t> </a:t>
            </a:r>
            <a:r>
              <a:rPr lang="en-US" sz="1350" dirty="0" err="1">
                <a:latin typeface="Corbel" charset="0"/>
                <a:ea typeface="Corbel" charset="0"/>
                <a:cs typeface="Corbel" charset="0"/>
              </a:rPr>
              <a:t>resultados</a:t>
            </a:r>
            <a:r>
              <a:rPr lang="en-US" sz="1350" dirty="0">
                <a:latin typeface="Corbel" charset="0"/>
                <a:ea typeface="Corbel" charset="0"/>
                <a:cs typeface="Corbel" charset="0"/>
              </a:rPr>
              <a:t> </a:t>
            </a:r>
            <a:r>
              <a:rPr lang="en-US" sz="1350" dirty="0" err="1">
                <a:latin typeface="Corbel" charset="0"/>
                <a:ea typeface="Corbel" charset="0"/>
                <a:cs typeface="Corbel" charset="0"/>
              </a:rPr>
              <a:t>en</a:t>
            </a:r>
            <a:r>
              <a:rPr lang="en-US" sz="1350" dirty="0">
                <a:latin typeface="Corbel" charset="0"/>
                <a:ea typeface="Corbel" charset="0"/>
                <a:cs typeface="Corbel" charset="0"/>
              </a:rPr>
              <a:t> </a:t>
            </a:r>
            <a:r>
              <a:rPr lang="en-US" sz="1350" dirty="0" err="1">
                <a:latin typeface="Corbel" charset="0"/>
                <a:ea typeface="Corbel" charset="0"/>
                <a:cs typeface="Corbel" charset="0"/>
              </a:rPr>
              <a:t>Octubre</a:t>
            </a:r>
            <a:r>
              <a:rPr lang="en-US" sz="1350" dirty="0">
                <a:latin typeface="Corbel" charset="0"/>
                <a:ea typeface="Corbel" charset="0"/>
                <a:cs typeface="Corbel" charset="0"/>
              </a:rPr>
              <a:t> del 2017.</a:t>
            </a:r>
            <a:endParaRPr lang="en-US" sz="1350" dirty="0"/>
          </a:p>
        </p:txBody>
      </p:sp>
      <p:sp>
        <p:nvSpPr>
          <p:cNvPr id="20" name="TextBox 19">
            <a:extLst>
              <a:ext uri="{FF2B5EF4-FFF2-40B4-BE49-F238E27FC236}">
                <a16:creationId xmlns:a16="http://schemas.microsoft.com/office/drawing/2014/main" id="{ED26670E-9D8D-4109-92E8-BEA98D53981B}"/>
              </a:ext>
            </a:extLst>
          </p:cNvPr>
          <p:cNvSpPr txBox="1"/>
          <p:nvPr/>
        </p:nvSpPr>
        <p:spPr>
          <a:xfrm>
            <a:off x="261047" y="2179428"/>
            <a:ext cx="468398" cy="300082"/>
          </a:xfrm>
          <a:prstGeom prst="rect">
            <a:avLst/>
          </a:prstGeom>
          <a:noFill/>
        </p:spPr>
        <p:txBody>
          <a:bodyPr wrap="none" rtlCol="0">
            <a:spAutoFit/>
          </a:bodyPr>
          <a:lstStyle/>
          <a:p>
            <a:r>
              <a:rPr lang="en-US" sz="1350" b="1" dirty="0">
                <a:solidFill>
                  <a:schemeClr val="tx2"/>
                </a:solidFill>
              </a:rPr>
              <a:t>Bali</a:t>
            </a:r>
          </a:p>
        </p:txBody>
      </p:sp>
      <p:sp>
        <p:nvSpPr>
          <p:cNvPr id="22" name="Rectangle 21">
            <a:extLst>
              <a:ext uri="{FF2B5EF4-FFF2-40B4-BE49-F238E27FC236}">
                <a16:creationId xmlns:a16="http://schemas.microsoft.com/office/drawing/2014/main" id="{6F9BB787-8A51-448F-88EE-2A06EAA98781}"/>
              </a:ext>
            </a:extLst>
          </p:cNvPr>
          <p:cNvSpPr/>
          <p:nvPr/>
        </p:nvSpPr>
        <p:spPr>
          <a:xfrm>
            <a:off x="1072833" y="2179428"/>
            <a:ext cx="1125629" cy="300082"/>
          </a:xfrm>
          <a:prstGeom prst="rect">
            <a:avLst/>
          </a:prstGeom>
        </p:spPr>
        <p:txBody>
          <a:bodyPr wrap="none">
            <a:spAutoFit/>
          </a:bodyPr>
          <a:lstStyle/>
          <a:p>
            <a:pPr lvl="0"/>
            <a:r>
              <a:rPr lang="en-US" sz="1350" b="1" dirty="0">
                <a:solidFill>
                  <a:schemeClr val="tx2"/>
                </a:solidFill>
              </a:rPr>
              <a:t>Copenhagen</a:t>
            </a:r>
          </a:p>
        </p:txBody>
      </p:sp>
      <p:sp>
        <p:nvSpPr>
          <p:cNvPr id="24" name="Rectangle 23">
            <a:extLst>
              <a:ext uri="{FF2B5EF4-FFF2-40B4-BE49-F238E27FC236}">
                <a16:creationId xmlns:a16="http://schemas.microsoft.com/office/drawing/2014/main" id="{3296CF9A-A12B-4E04-AEA7-BF48F1F6EBCB}"/>
              </a:ext>
            </a:extLst>
          </p:cNvPr>
          <p:cNvSpPr/>
          <p:nvPr/>
        </p:nvSpPr>
        <p:spPr>
          <a:xfrm>
            <a:off x="2369295" y="2179428"/>
            <a:ext cx="739305" cy="300082"/>
          </a:xfrm>
          <a:prstGeom prst="rect">
            <a:avLst/>
          </a:prstGeom>
        </p:spPr>
        <p:txBody>
          <a:bodyPr wrap="none">
            <a:spAutoFit/>
          </a:bodyPr>
          <a:lstStyle/>
          <a:p>
            <a:r>
              <a:rPr lang="en-US" sz="1350" b="1" dirty="0">
                <a:solidFill>
                  <a:schemeClr val="tx2"/>
                </a:solidFill>
              </a:rPr>
              <a:t>Cancun</a:t>
            </a:r>
          </a:p>
        </p:txBody>
      </p:sp>
      <p:sp>
        <p:nvSpPr>
          <p:cNvPr id="25" name="Rectangle 24">
            <a:extLst>
              <a:ext uri="{FF2B5EF4-FFF2-40B4-BE49-F238E27FC236}">
                <a16:creationId xmlns:a16="http://schemas.microsoft.com/office/drawing/2014/main" id="{A5D40A57-FF0C-4DBF-A1FA-902E0EFFA08D}"/>
              </a:ext>
            </a:extLst>
          </p:cNvPr>
          <p:cNvSpPr/>
          <p:nvPr/>
        </p:nvSpPr>
        <p:spPr>
          <a:xfrm>
            <a:off x="3235953" y="2179428"/>
            <a:ext cx="740908" cy="300082"/>
          </a:xfrm>
          <a:prstGeom prst="rect">
            <a:avLst/>
          </a:prstGeom>
        </p:spPr>
        <p:txBody>
          <a:bodyPr wrap="none">
            <a:spAutoFit/>
          </a:bodyPr>
          <a:lstStyle/>
          <a:p>
            <a:r>
              <a:rPr lang="en-US" sz="1350" b="1" dirty="0">
                <a:solidFill>
                  <a:schemeClr val="tx2"/>
                </a:solidFill>
              </a:rPr>
              <a:t>Durban</a:t>
            </a:r>
          </a:p>
        </p:txBody>
      </p:sp>
      <p:sp>
        <p:nvSpPr>
          <p:cNvPr id="26" name="Rectangle 25">
            <a:extLst>
              <a:ext uri="{FF2B5EF4-FFF2-40B4-BE49-F238E27FC236}">
                <a16:creationId xmlns:a16="http://schemas.microsoft.com/office/drawing/2014/main" id="{5A828A8F-2706-4CD8-AF1E-B3A2D7A6C33A}"/>
              </a:ext>
            </a:extLst>
          </p:cNvPr>
          <p:cNvSpPr/>
          <p:nvPr/>
        </p:nvSpPr>
        <p:spPr>
          <a:xfrm>
            <a:off x="4105017" y="2179428"/>
            <a:ext cx="585417" cy="300082"/>
          </a:xfrm>
          <a:prstGeom prst="rect">
            <a:avLst/>
          </a:prstGeom>
        </p:spPr>
        <p:txBody>
          <a:bodyPr wrap="none">
            <a:spAutoFit/>
          </a:bodyPr>
          <a:lstStyle/>
          <a:p>
            <a:r>
              <a:rPr lang="en-US" sz="1350" b="1" dirty="0">
                <a:solidFill>
                  <a:schemeClr val="tx2"/>
                </a:solidFill>
              </a:rPr>
              <a:t>Doha</a:t>
            </a:r>
          </a:p>
        </p:txBody>
      </p:sp>
      <p:sp>
        <p:nvSpPr>
          <p:cNvPr id="27" name="Rectangle 26">
            <a:extLst>
              <a:ext uri="{FF2B5EF4-FFF2-40B4-BE49-F238E27FC236}">
                <a16:creationId xmlns:a16="http://schemas.microsoft.com/office/drawing/2014/main" id="{D96D1B03-F29A-4BF1-9D86-21144A67EAE9}"/>
              </a:ext>
            </a:extLst>
          </p:cNvPr>
          <p:cNvSpPr/>
          <p:nvPr/>
        </p:nvSpPr>
        <p:spPr>
          <a:xfrm>
            <a:off x="4775284" y="2179428"/>
            <a:ext cx="785793" cy="300082"/>
          </a:xfrm>
          <a:prstGeom prst="rect">
            <a:avLst/>
          </a:prstGeom>
        </p:spPr>
        <p:txBody>
          <a:bodyPr wrap="none">
            <a:spAutoFit/>
          </a:bodyPr>
          <a:lstStyle/>
          <a:p>
            <a:r>
              <a:rPr lang="en-US" sz="1350" b="1" dirty="0">
                <a:solidFill>
                  <a:schemeClr val="tx2"/>
                </a:solidFill>
              </a:rPr>
              <a:t>Warsaw</a:t>
            </a:r>
          </a:p>
        </p:txBody>
      </p:sp>
      <p:sp>
        <p:nvSpPr>
          <p:cNvPr id="28" name="Rectangle 27">
            <a:extLst>
              <a:ext uri="{FF2B5EF4-FFF2-40B4-BE49-F238E27FC236}">
                <a16:creationId xmlns:a16="http://schemas.microsoft.com/office/drawing/2014/main" id="{8F34C79D-0A94-4D0D-B9F1-CDBEA84043A6}"/>
              </a:ext>
            </a:extLst>
          </p:cNvPr>
          <p:cNvSpPr/>
          <p:nvPr/>
        </p:nvSpPr>
        <p:spPr>
          <a:xfrm>
            <a:off x="6362675" y="2179428"/>
            <a:ext cx="556563" cy="300082"/>
          </a:xfrm>
          <a:prstGeom prst="rect">
            <a:avLst/>
          </a:prstGeom>
        </p:spPr>
        <p:txBody>
          <a:bodyPr wrap="none">
            <a:spAutoFit/>
          </a:bodyPr>
          <a:lstStyle/>
          <a:p>
            <a:r>
              <a:rPr lang="en-US" sz="1350" b="1" dirty="0">
                <a:solidFill>
                  <a:schemeClr val="tx2"/>
                </a:solidFill>
              </a:rPr>
              <a:t>Paris</a:t>
            </a:r>
          </a:p>
        </p:txBody>
      </p:sp>
      <p:sp>
        <p:nvSpPr>
          <p:cNvPr id="14" name="Rectangle 13"/>
          <p:cNvSpPr/>
          <p:nvPr/>
        </p:nvSpPr>
        <p:spPr>
          <a:xfrm>
            <a:off x="147304" y="2478168"/>
            <a:ext cx="2483660" cy="923330"/>
          </a:xfrm>
          <a:prstGeom prst="rect">
            <a:avLst/>
          </a:prstGeom>
          <a:solidFill>
            <a:schemeClr val="bg1"/>
          </a:solidFill>
          <a:ln>
            <a:noFill/>
          </a:ln>
        </p:spPr>
        <p:txBody>
          <a:bodyPr wrap="square">
            <a:spAutoFit/>
          </a:bodyPr>
          <a:lstStyle/>
          <a:p>
            <a:r>
              <a:rPr lang="en-US" sz="1350" dirty="0"/>
              <a:t>RED expanded to REDD to include ‘degradation’; + proposed; indicative guidance for demonstration activities </a:t>
            </a:r>
          </a:p>
        </p:txBody>
      </p:sp>
      <p:sp>
        <p:nvSpPr>
          <p:cNvPr id="29" name="Rectangle 28"/>
          <p:cNvSpPr/>
          <p:nvPr/>
        </p:nvSpPr>
        <p:spPr>
          <a:xfrm>
            <a:off x="835885" y="2478168"/>
            <a:ext cx="2816213" cy="923330"/>
          </a:xfrm>
          <a:prstGeom prst="rect">
            <a:avLst/>
          </a:prstGeom>
          <a:solidFill>
            <a:schemeClr val="bg1"/>
          </a:solidFill>
          <a:ln>
            <a:noFill/>
          </a:ln>
        </p:spPr>
        <p:txBody>
          <a:bodyPr wrap="square">
            <a:spAutoFit/>
          </a:bodyPr>
          <a:lstStyle/>
          <a:p>
            <a:r>
              <a:rPr lang="en-US" sz="1350" dirty="0"/>
              <a:t>Enhancement of forest carbon stocks added (+); indigenous and local community engagement, co-benefits incl. biodiversity recognized</a:t>
            </a:r>
          </a:p>
        </p:txBody>
      </p:sp>
      <p:cxnSp>
        <p:nvCxnSpPr>
          <p:cNvPr id="57" name="Straight Connector 56"/>
          <p:cNvCxnSpPr/>
          <p:nvPr/>
        </p:nvCxnSpPr>
        <p:spPr>
          <a:xfrm flipV="1">
            <a:off x="3626219" y="2486041"/>
            <a:ext cx="0" cy="1217645"/>
          </a:xfrm>
          <a:prstGeom prst="line">
            <a:avLst/>
          </a:prstGeom>
          <a:ln w="28575">
            <a:solidFill>
              <a:schemeClr val="tx2"/>
            </a:solidFill>
          </a:ln>
        </p:spPr>
        <p:style>
          <a:lnRef idx="1">
            <a:schemeClr val="accent6"/>
          </a:lnRef>
          <a:fillRef idx="0">
            <a:schemeClr val="accent6"/>
          </a:fillRef>
          <a:effectRef idx="0">
            <a:schemeClr val="accent6"/>
          </a:effectRef>
          <a:fontRef idx="minor">
            <a:schemeClr val="tx1"/>
          </a:fontRef>
        </p:style>
      </p:cxnSp>
      <p:sp>
        <p:nvSpPr>
          <p:cNvPr id="58" name="Rectangle 57"/>
          <p:cNvSpPr/>
          <p:nvPr/>
        </p:nvSpPr>
        <p:spPr>
          <a:xfrm>
            <a:off x="2817284" y="2478168"/>
            <a:ext cx="2483660" cy="923330"/>
          </a:xfrm>
          <a:prstGeom prst="rect">
            <a:avLst/>
          </a:prstGeom>
          <a:solidFill>
            <a:schemeClr val="bg1"/>
          </a:solidFill>
          <a:ln>
            <a:noFill/>
          </a:ln>
        </p:spPr>
        <p:txBody>
          <a:bodyPr wrap="square">
            <a:spAutoFit/>
          </a:bodyPr>
          <a:lstStyle/>
          <a:p>
            <a:r>
              <a:rPr lang="en-US" sz="1350" dirty="0"/>
              <a:t>Agreement on market and non-market-based approaches to finance; methodological guidance for FRELs and SIS</a:t>
            </a:r>
          </a:p>
        </p:txBody>
      </p:sp>
      <p:cxnSp>
        <p:nvCxnSpPr>
          <p:cNvPr id="59" name="Straight Connector 58"/>
          <p:cNvCxnSpPr/>
          <p:nvPr/>
        </p:nvCxnSpPr>
        <p:spPr>
          <a:xfrm flipV="1">
            <a:off x="4405316" y="2486041"/>
            <a:ext cx="0" cy="1217645"/>
          </a:xfrm>
          <a:prstGeom prst="line">
            <a:avLst/>
          </a:prstGeom>
          <a:ln w="28575">
            <a:solidFill>
              <a:schemeClr val="tx2"/>
            </a:solidFill>
          </a:ln>
        </p:spPr>
        <p:style>
          <a:lnRef idx="1">
            <a:schemeClr val="accent6"/>
          </a:lnRef>
          <a:fillRef idx="0">
            <a:schemeClr val="accent6"/>
          </a:fillRef>
          <a:effectRef idx="0">
            <a:schemeClr val="accent6"/>
          </a:effectRef>
          <a:fontRef idx="minor">
            <a:schemeClr val="tx1"/>
          </a:fontRef>
        </p:style>
      </p:cxnSp>
      <p:sp>
        <p:nvSpPr>
          <p:cNvPr id="60" name="Rectangle 59"/>
          <p:cNvSpPr/>
          <p:nvPr/>
        </p:nvSpPr>
        <p:spPr>
          <a:xfrm>
            <a:off x="3679635" y="2478168"/>
            <a:ext cx="1621309" cy="507831"/>
          </a:xfrm>
          <a:prstGeom prst="rect">
            <a:avLst/>
          </a:prstGeom>
          <a:solidFill>
            <a:schemeClr val="bg1"/>
          </a:solidFill>
          <a:ln>
            <a:noFill/>
          </a:ln>
        </p:spPr>
        <p:txBody>
          <a:bodyPr wrap="square">
            <a:spAutoFit/>
          </a:bodyPr>
          <a:lstStyle/>
          <a:p>
            <a:r>
              <a:rPr lang="en-US" sz="1350"/>
              <a:t>Design of MRV systems addressed</a:t>
            </a:r>
            <a:endParaRPr lang="en-US" sz="1350" dirty="0"/>
          </a:p>
        </p:txBody>
      </p:sp>
      <p:cxnSp>
        <p:nvCxnSpPr>
          <p:cNvPr id="61" name="Straight Connector 60"/>
          <p:cNvCxnSpPr/>
          <p:nvPr/>
        </p:nvCxnSpPr>
        <p:spPr>
          <a:xfrm flipV="1">
            <a:off x="5140179" y="2486041"/>
            <a:ext cx="0" cy="1217645"/>
          </a:xfrm>
          <a:prstGeom prst="line">
            <a:avLst/>
          </a:prstGeom>
          <a:ln w="28575">
            <a:solidFill>
              <a:schemeClr val="tx2"/>
            </a:solidFill>
          </a:ln>
        </p:spPr>
        <p:style>
          <a:lnRef idx="1">
            <a:schemeClr val="accent6"/>
          </a:lnRef>
          <a:fillRef idx="0">
            <a:schemeClr val="accent6"/>
          </a:fillRef>
          <a:effectRef idx="0">
            <a:schemeClr val="accent6"/>
          </a:effectRef>
          <a:fontRef idx="minor">
            <a:schemeClr val="tx1"/>
          </a:fontRef>
        </p:style>
      </p:cxnSp>
      <p:sp>
        <p:nvSpPr>
          <p:cNvPr id="62" name="Rectangle 61"/>
          <p:cNvSpPr/>
          <p:nvPr/>
        </p:nvSpPr>
        <p:spPr>
          <a:xfrm>
            <a:off x="4485787" y="2478168"/>
            <a:ext cx="1621309" cy="923330"/>
          </a:xfrm>
          <a:prstGeom prst="rect">
            <a:avLst/>
          </a:prstGeom>
          <a:solidFill>
            <a:schemeClr val="bg1"/>
          </a:solidFill>
          <a:ln>
            <a:noFill/>
          </a:ln>
        </p:spPr>
        <p:txBody>
          <a:bodyPr wrap="square">
            <a:spAutoFit/>
          </a:bodyPr>
          <a:lstStyle/>
          <a:p>
            <a:r>
              <a:rPr lang="en-US" sz="1350" dirty="0"/>
              <a:t>Warsaw Framework for REDD+, including guidance for RBP</a:t>
            </a:r>
          </a:p>
        </p:txBody>
      </p:sp>
      <p:cxnSp>
        <p:nvCxnSpPr>
          <p:cNvPr id="63" name="Straight Connector 62"/>
          <p:cNvCxnSpPr/>
          <p:nvPr/>
        </p:nvCxnSpPr>
        <p:spPr>
          <a:xfrm flipV="1">
            <a:off x="6646616" y="2486041"/>
            <a:ext cx="0" cy="1217645"/>
          </a:xfrm>
          <a:prstGeom prst="line">
            <a:avLst/>
          </a:prstGeom>
          <a:ln w="28575">
            <a:solidFill>
              <a:schemeClr val="tx2"/>
            </a:solidFill>
          </a:ln>
        </p:spPr>
        <p:style>
          <a:lnRef idx="1">
            <a:schemeClr val="accent6"/>
          </a:lnRef>
          <a:fillRef idx="0">
            <a:schemeClr val="accent6"/>
          </a:fillRef>
          <a:effectRef idx="0">
            <a:schemeClr val="accent6"/>
          </a:effectRef>
          <a:fontRef idx="minor">
            <a:schemeClr val="tx1"/>
          </a:fontRef>
        </p:style>
      </p:cxnSp>
      <p:sp>
        <p:nvSpPr>
          <p:cNvPr id="64" name="Rectangle 63"/>
          <p:cNvSpPr/>
          <p:nvPr/>
        </p:nvSpPr>
        <p:spPr>
          <a:xfrm>
            <a:off x="5989525" y="2478168"/>
            <a:ext cx="1985552" cy="715581"/>
          </a:xfrm>
          <a:prstGeom prst="rect">
            <a:avLst/>
          </a:prstGeom>
          <a:solidFill>
            <a:schemeClr val="bg1"/>
          </a:solidFill>
          <a:ln>
            <a:noFill/>
          </a:ln>
        </p:spPr>
        <p:txBody>
          <a:bodyPr wrap="square">
            <a:spAutoFit/>
          </a:bodyPr>
          <a:lstStyle/>
          <a:p>
            <a:r>
              <a:rPr lang="en-US" sz="1350" dirty="0"/>
              <a:t>Article 5.2 – encourage REDD+ results-based payments</a:t>
            </a:r>
          </a:p>
        </p:txBody>
      </p:sp>
      <p:sp>
        <p:nvSpPr>
          <p:cNvPr id="65" name="TextBox 64">
            <a:extLst>
              <a:ext uri="{FF2B5EF4-FFF2-40B4-BE49-F238E27FC236}">
                <a16:creationId xmlns:a16="http://schemas.microsoft.com/office/drawing/2014/main" id="{ED26670E-9D8D-4109-92E8-BEA98D53981B}"/>
              </a:ext>
            </a:extLst>
          </p:cNvPr>
          <p:cNvSpPr txBox="1"/>
          <p:nvPr/>
        </p:nvSpPr>
        <p:spPr>
          <a:xfrm>
            <a:off x="4053873" y="4523793"/>
            <a:ext cx="519694" cy="300082"/>
          </a:xfrm>
          <a:prstGeom prst="rect">
            <a:avLst/>
          </a:prstGeom>
          <a:noFill/>
        </p:spPr>
        <p:txBody>
          <a:bodyPr wrap="none" rtlCol="0">
            <a:spAutoFit/>
          </a:bodyPr>
          <a:lstStyle/>
          <a:p>
            <a:r>
              <a:rPr lang="en-US" sz="1350" b="1">
                <a:solidFill>
                  <a:schemeClr val="tx2"/>
                </a:solidFill>
              </a:rPr>
              <a:t>B.14</a:t>
            </a:r>
            <a:endParaRPr lang="en-US" sz="1350" b="1" dirty="0">
              <a:solidFill>
                <a:schemeClr val="tx2"/>
              </a:solidFill>
            </a:endParaRPr>
          </a:p>
        </p:txBody>
      </p:sp>
      <p:sp>
        <p:nvSpPr>
          <p:cNvPr id="66" name="TextBox 65">
            <a:extLst>
              <a:ext uri="{FF2B5EF4-FFF2-40B4-BE49-F238E27FC236}">
                <a16:creationId xmlns:a16="http://schemas.microsoft.com/office/drawing/2014/main" id="{ED26670E-9D8D-4109-92E8-BEA98D53981B}"/>
              </a:ext>
            </a:extLst>
          </p:cNvPr>
          <p:cNvSpPr txBox="1"/>
          <p:nvPr/>
        </p:nvSpPr>
        <p:spPr>
          <a:xfrm>
            <a:off x="6218813" y="4522573"/>
            <a:ext cx="1011624" cy="300082"/>
          </a:xfrm>
          <a:prstGeom prst="rect">
            <a:avLst/>
          </a:prstGeom>
          <a:noFill/>
        </p:spPr>
        <p:txBody>
          <a:bodyPr wrap="none" rtlCol="0">
            <a:spAutoFit/>
          </a:bodyPr>
          <a:lstStyle/>
          <a:p>
            <a:r>
              <a:rPr lang="en-US" sz="1350" b="1">
                <a:solidFill>
                  <a:schemeClr val="tx2"/>
                </a:solidFill>
              </a:rPr>
              <a:t>B.17 + B.18</a:t>
            </a:r>
            <a:endParaRPr lang="en-US" sz="1350" b="1" dirty="0">
              <a:solidFill>
                <a:schemeClr val="tx2"/>
              </a:solidFill>
            </a:endParaRPr>
          </a:p>
        </p:txBody>
      </p:sp>
      <p:cxnSp>
        <p:nvCxnSpPr>
          <p:cNvPr id="71" name="Elbow Connector 70"/>
          <p:cNvCxnSpPr>
            <a:stCxn id="16" idx="0"/>
            <a:endCxn id="7" idx="2"/>
          </p:cNvCxnSpPr>
          <p:nvPr/>
        </p:nvCxnSpPr>
        <p:spPr>
          <a:xfrm rot="5400000" flipH="1" flipV="1">
            <a:off x="2148586" y="3252027"/>
            <a:ext cx="603354" cy="2351911"/>
          </a:xfrm>
          <a:prstGeom prst="bentConnector3">
            <a:avLst>
              <a:gd name="adj1" fmla="val 50000"/>
            </a:avLst>
          </a:prstGeom>
          <a:ln w="28575">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80" name="Elbow Connector 79"/>
          <p:cNvCxnSpPr>
            <a:stCxn id="17" idx="0"/>
            <a:endCxn id="11" idx="2"/>
          </p:cNvCxnSpPr>
          <p:nvPr/>
        </p:nvCxnSpPr>
        <p:spPr>
          <a:xfrm rot="5400000" flipH="1" flipV="1">
            <a:off x="4239976" y="3069806"/>
            <a:ext cx="604694" cy="2715012"/>
          </a:xfrm>
          <a:prstGeom prst="bentConnector3">
            <a:avLst>
              <a:gd name="adj1" fmla="val 50000"/>
            </a:avLst>
          </a:prstGeom>
          <a:ln w="28575">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87" name="Elbow Connector 86"/>
          <p:cNvCxnSpPr>
            <a:stCxn id="65" idx="0"/>
            <a:endCxn id="13" idx="2"/>
          </p:cNvCxnSpPr>
          <p:nvPr/>
        </p:nvCxnSpPr>
        <p:spPr>
          <a:xfrm rot="5400000" flipH="1" flipV="1">
            <a:off x="5654522" y="2784163"/>
            <a:ext cx="398828" cy="3080433"/>
          </a:xfrm>
          <a:prstGeom prst="bentConnector3">
            <a:avLst>
              <a:gd name="adj1" fmla="val 50000"/>
            </a:avLst>
          </a:prstGeom>
          <a:ln w="28575">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93" name="Elbow Connector 92"/>
          <p:cNvCxnSpPr>
            <a:stCxn id="66" idx="0"/>
            <a:endCxn id="5" idx="2"/>
          </p:cNvCxnSpPr>
          <p:nvPr/>
        </p:nvCxnSpPr>
        <p:spPr>
          <a:xfrm rot="5400000" flipH="1" flipV="1">
            <a:off x="7248027" y="3602903"/>
            <a:ext cx="396268" cy="1443072"/>
          </a:xfrm>
          <a:prstGeom prst="bentConnector3">
            <a:avLst>
              <a:gd name="adj1" fmla="val 50000"/>
            </a:avLst>
          </a:prstGeom>
          <a:ln w="285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97" name="Title 1"/>
          <p:cNvSpPr txBox="1">
            <a:spLocks/>
          </p:cNvSpPr>
          <p:nvPr/>
        </p:nvSpPr>
        <p:spPr>
          <a:xfrm>
            <a:off x="2762001" y="1025420"/>
            <a:ext cx="5510084" cy="857250"/>
          </a:xfrm>
          <a:prstGeom prst="rect">
            <a:avLst/>
          </a:prstGeom>
        </p:spPr>
        <p:txBody>
          <a:bodyP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r"/>
            <a:r>
              <a:rPr lang="en-US" sz="2700" b="1" dirty="0"/>
              <a:t>REDD+ ha </a:t>
            </a:r>
            <a:r>
              <a:rPr lang="en-US" sz="2700" b="1" dirty="0" err="1"/>
              <a:t>estado</a:t>
            </a:r>
            <a:r>
              <a:rPr lang="en-US" sz="2700" b="1" dirty="0"/>
              <a:t> </a:t>
            </a:r>
            <a:r>
              <a:rPr lang="en-US" sz="2700" b="1" dirty="0" err="1"/>
              <a:t>por</a:t>
            </a:r>
            <a:r>
              <a:rPr lang="en-US" sz="2700" b="1" dirty="0"/>
              <a:t> </a:t>
            </a:r>
            <a:r>
              <a:rPr lang="en-US" sz="2700" b="1" dirty="0" err="1"/>
              <a:t>casi</a:t>
            </a:r>
            <a:r>
              <a:rPr lang="en-US" sz="2700" b="1" dirty="0"/>
              <a:t> 10 </a:t>
            </a:r>
            <a:r>
              <a:rPr lang="en-US" sz="2700" b="1" dirty="0" err="1"/>
              <a:t>años</a:t>
            </a:r>
            <a:r>
              <a:rPr lang="en-US" sz="2700" b="1" dirty="0"/>
              <a:t> </a:t>
            </a:r>
            <a:r>
              <a:rPr lang="en-US" sz="2700" b="1" dirty="0" err="1"/>
              <a:t>en</a:t>
            </a:r>
            <a:r>
              <a:rPr lang="en-US" sz="2700" b="1" dirty="0"/>
              <a:t> discussion a </a:t>
            </a:r>
            <a:r>
              <a:rPr lang="en-US" sz="2700" b="1" dirty="0" err="1"/>
              <a:t>nivel</a:t>
            </a:r>
            <a:r>
              <a:rPr lang="en-US" sz="2700" b="1" dirty="0"/>
              <a:t> global</a:t>
            </a:r>
            <a:r>
              <a:rPr lang="mr-IN" sz="2700" b="1" dirty="0"/>
              <a:t>…</a:t>
            </a:r>
            <a:endParaRPr lang="x-none" sz="2700" b="1" dirty="0"/>
          </a:p>
        </p:txBody>
      </p:sp>
      <p:sp>
        <p:nvSpPr>
          <p:cNvPr id="30" name="Rectangle 29"/>
          <p:cNvSpPr/>
          <p:nvPr/>
        </p:nvSpPr>
        <p:spPr>
          <a:xfrm>
            <a:off x="2078920" y="2478168"/>
            <a:ext cx="2483660" cy="923330"/>
          </a:xfrm>
          <a:prstGeom prst="rect">
            <a:avLst/>
          </a:prstGeom>
          <a:solidFill>
            <a:schemeClr val="bg1"/>
          </a:solidFill>
          <a:ln>
            <a:noFill/>
          </a:ln>
        </p:spPr>
        <p:txBody>
          <a:bodyPr wrap="square">
            <a:spAutoFit/>
          </a:bodyPr>
          <a:lstStyle/>
          <a:p>
            <a:r>
              <a:rPr lang="en-US" sz="1350" dirty="0"/>
              <a:t>7 safeguards; need for national strategies, FREL/FRLs, and monitoring systems agreed upon</a:t>
            </a:r>
          </a:p>
        </p:txBody>
      </p:sp>
    </p:spTree>
    <p:extLst>
      <p:ext uri="{BB962C8B-B14F-4D97-AF65-F5344CB8AC3E}">
        <p14:creationId xmlns:p14="http://schemas.microsoft.com/office/powerpoint/2010/main" val="3481440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8"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left)">
                                      <p:cBhvr>
                                        <p:cTn id="10" dur="10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childTnLst>
                          </p:cTn>
                        </p:par>
                        <p:par>
                          <p:cTn id="16" fill="hold">
                            <p:stCondLst>
                              <p:cond delay="500"/>
                            </p:stCondLst>
                            <p:childTnLst>
                              <p:par>
                                <p:cTn id="17" presetID="10"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par>
                                <p:cTn id="20" presetID="22" presetClass="entr" presetSubtype="1" fill="hold"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up)">
                                      <p:cBhvr>
                                        <p:cTn id="22" dur="500"/>
                                        <p:tgtEl>
                                          <p:spTgt spid="3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grpId="1" nodeType="clickEffect">
                                  <p:stCondLst>
                                    <p:cond delay="0"/>
                                  </p:stCondLst>
                                  <p:childTnLst>
                                    <p:animEffect transition="out" filter="fade">
                                      <p:cBhvr>
                                        <p:cTn id="26" dur="10"/>
                                        <p:tgtEl>
                                          <p:spTgt spid="14"/>
                                        </p:tgtEl>
                                      </p:cBhvr>
                                    </p:animEffect>
                                    <p:set>
                                      <p:cBhvr>
                                        <p:cTn id="27" dur="1" fill="hold">
                                          <p:stCondLst>
                                            <p:cond delay="9"/>
                                          </p:stCondLst>
                                        </p:cTn>
                                        <p:tgtEl>
                                          <p:spTgt spid="14"/>
                                        </p:tgtEl>
                                        <p:attrNameLst>
                                          <p:attrName>style.visibility</p:attrName>
                                        </p:attrNameLst>
                                      </p:cBhvr>
                                      <p:to>
                                        <p:strVal val="hidden"/>
                                      </p:to>
                                    </p:set>
                                  </p:childTnLst>
                                </p:cTn>
                              </p:par>
                              <p:par>
                                <p:cTn id="28" presetID="10" presetClass="entr" presetSubtype="0"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500"/>
                                        <p:tgtEl>
                                          <p:spTgt spid="22"/>
                                        </p:tgtEl>
                                      </p:cBhvr>
                                    </p:animEffect>
                                  </p:childTnLst>
                                </p:cTn>
                              </p:par>
                            </p:childTnLst>
                          </p:cTn>
                        </p:par>
                        <p:par>
                          <p:cTn id="31" fill="hold">
                            <p:stCondLst>
                              <p:cond delay="500"/>
                            </p:stCondLst>
                            <p:childTnLst>
                              <p:par>
                                <p:cTn id="32" presetID="10" presetClass="entr" presetSubtype="0" fill="hold" grpId="0" nodeType="after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fade">
                                      <p:cBhvr>
                                        <p:cTn id="34" dur="500"/>
                                        <p:tgtEl>
                                          <p:spTgt spid="29"/>
                                        </p:tgtEl>
                                      </p:cBhvr>
                                    </p:animEffect>
                                  </p:childTnLst>
                                </p:cTn>
                              </p:par>
                              <p:par>
                                <p:cTn id="35" presetID="22" presetClass="entr" presetSubtype="1" fill="hold" nodeType="withEffect">
                                  <p:stCondLst>
                                    <p:cond delay="0"/>
                                  </p:stCondLst>
                                  <p:childTnLst>
                                    <p:set>
                                      <p:cBhvr>
                                        <p:cTn id="36" dur="1" fill="hold">
                                          <p:stCondLst>
                                            <p:cond delay="0"/>
                                          </p:stCondLst>
                                        </p:cTn>
                                        <p:tgtEl>
                                          <p:spTgt spid="55"/>
                                        </p:tgtEl>
                                        <p:attrNameLst>
                                          <p:attrName>style.visibility</p:attrName>
                                        </p:attrNameLst>
                                      </p:cBhvr>
                                      <p:to>
                                        <p:strVal val="visible"/>
                                      </p:to>
                                    </p:set>
                                    <p:animEffect transition="in" filter="wipe(up)">
                                      <p:cBhvr>
                                        <p:cTn id="37" dur="500"/>
                                        <p:tgtEl>
                                          <p:spTgt spid="55"/>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xit" presetSubtype="0" fill="hold" grpId="1" nodeType="clickEffect">
                                  <p:stCondLst>
                                    <p:cond delay="0"/>
                                  </p:stCondLst>
                                  <p:childTnLst>
                                    <p:animEffect transition="out" filter="fade">
                                      <p:cBhvr>
                                        <p:cTn id="41" dur="500"/>
                                        <p:tgtEl>
                                          <p:spTgt spid="29"/>
                                        </p:tgtEl>
                                      </p:cBhvr>
                                    </p:animEffect>
                                    <p:set>
                                      <p:cBhvr>
                                        <p:cTn id="42" dur="1" fill="hold">
                                          <p:stCondLst>
                                            <p:cond delay="499"/>
                                          </p:stCondLst>
                                        </p:cTn>
                                        <p:tgtEl>
                                          <p:spTgt spid="29"/>
                                        </p:tgtEl>
                                        <p:attrNameLst>
                                          <p:attrName>style.visibility</p:attrName>
                                        </p:attrNameLst>
                                      </p:cBhvr>
                                      <p:to>
                                        <p:strVal val="hidden"/>
                                      </p:to>
                                    </p:set>
                                  </p:childTnLst>
                                </p:cTn>
                              </p:par>
                              <p:par>
                                <p:cTn id="43" presetID="10" presetClass="entr" presetSubtype="0" fill="hold" grpId="0" nodeType="with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childTnLst>
                          </p:cTn>
                        </p:par>
                        <p:par>
                          <p:cTn id="46" fill="hold">
                            <p:stCondLst>
                              <p:cond delay="500"/>
                            </p:stCondLst>
                            <p:childTnLst>
                              <p:par>
                                <p:cTn id="47" presetID="10" presetClass="entr" presetSubtype="0" fill="hold" grpId="0" nodeType="after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fade">
                                      <p:cBhvr>
                                        <p:cTn id="49" dur="500"/>
                                        <p:tgtEl>
                                          <p:spTgt spid="30"/>
                                        </p:tgtEl>
                                      </p:cBhvr>
                                    </p:animEffect>
                                  </p:childTnLst>
                                </p:cTn>
                              </p:par>
                              <p:par>
                                <p:cTn id="50" presetID="22" presetClass="entr" presetSubtype="1" fill="hold" nodeType="withEffect">
                                  <p:stCondLst>
                                    <p:cond delay="0"/>
                                  </p:stCondLst>
                                  <p:childTnLst>
                                    <p:set>
                                      <p:cBhvr>
                                        <p:cTn id="51" dur="1" fill="hold">
                                          <p:stCondLst>
                                            <p:cond delay="0"/>
                                          </p:stCondLst>
                                        </p:cTn>
                                        <p:tgtEl>
                                          <p:spTgt spid="56"/>
                                        </p:tgtEl>
                                        <p:attrNameLst>
                                          <p:attrName>style.visibility</p:attrName>
                                        </p:attrNameLst>
                                      </p:cBhvr>
                                      <p:to>
                                        <p:strVal val="visible"/>
                                      </p:to>
                                    </p:set>
                                    <p:animEffect transition="in" filter="wipe(up)">
                                      <p:cBhvr>
                                        <p:cTn id="52" dur="500"/>
                                        <p:tgtEl>
                                          <p:spTgt spid="56"/>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xit" presetSubtype="0" fill="hold" grpId="1" nodeType="clickEffect">
                                  <p:stCondLst>
                                    <p:cond delay="0"/>
                                  </p:stCondLst>
                                  <p:childTnLst>
                                    <p:animEffect transition="out" filter="fade">
                                      <p:cBhvr>
                                        <p:cTn id="56" dur="500"/>
                                        <p:tgtEl>
                                          <p:spTgt spid="30"/>
                                        </p:tgtEl>
                                      </p:cBhvr>
                                    </p:animEffect>
                                    <p:set>
                                      <p:cBhvr>
                                        <p:cTn id="57" dur="1" fill="hold">
                                          <p:stCondLst>
                                            <p:cond delay="499"/>
                                          </p:stCondLst>
                                        </p:cTn>
                                        <p:tgtEl>
                                          <p:spTgt spid="30"/>
                                        </p:tgtEl>
                                        <p:attrNameLst>
                                          <p:attrName>style.visibility</p:attrName>
                                        </p:attrNameLst>
                                      </p:cBhvr>
                                      <p:to>
                                        <p:strVal val="hidden"/>
                                      </p:to>
                                    </p:set>
                                  </p:childTnLst>
                                </p:cTn>
                              </p:par>
                              <p:par>
                                <p:cTn id="58" presetID="10" presetClass="entr" presetSubtype="0" fill="hold" grpId="0" nodeType="with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fade">
                                      <p:cBhvr>
                                        <p:cTn id="60" dur="500"/>
                                        <p:tgtEl>
                                          <p:spTgt spid="25"/>
                                        </p:tgtEl>
                                      </p:cBhvr>
                                    </p:animEffect>
                                  </p:childTnLst>
                                </p:cTn>
                              </p:par>
                            </p:childTnLst>
                          </p:cTn>
                        </p:par>
                        <p:par>
                          <p:cTn id="61" fill="hold">
                            <p:stCondLst>
                              <p:cond delay="500"/>
                            </p:stCondLst>
                            <p:childTnLst>
                              <p:par>
                                <p:cTn id="62" presetID="10" presetClass="entr" presetSubtype="0" fill="hold" grpId="0" nodeType="afterEffect">
                                  <p:stCondLst>
                                    <p:cond delay="0"/>
                                  </p:stCondLst>
                                  <p:childTnLst>
                                    <p:set>
                                      <p:cBhvr>
                                        <p:cTn id="63" dur="1" fill="hold">
                                          <p:stCondLst>
                                            <p:cond delay="0"/>
                                          </p:stCondLst>
                                        </p:cTn>
                                        <p:tgtEl>
                                          <p:spTgt spid="58"/>
                                        </p:tgtEl>
                                        <p:attrNameLst>
                                          <p:attrName>style.visibility</p:attrName>
                                        </p:attrNameLst>
                                      </p:cBhvr>
                                      <p:to>
                                        <p:strVal val="visible"/>
                                      </p:to>
                                    </p:set>
                                    <p:animEffect transition="in" filter="fade">
                                      <p:cBhvr>
                                        <p:cTn id="64" dur="500"/>
                                        <p:tgtEl>
                                          <p:spTgt spid="58"/>
                                        </p:tgtEl>
                                      </p:cBhvr>
                                    </p:animEffect>
                                  </p:childTnLst>
                                </p:cTn>
                              </p:par>
                              <p:par>
                                <p:cTn id="65" presetID="22" presetClass="entr" presetSubtype="1" fill="hold" nodeType="withEffect">
                                  <p:stCondLst>
                                    <p:cond delay="0"/>
                                  </p:stCondLst>
                                  <p:childTnLst>
                                    <p:set>
                                      <p:cBhvr>
                                        <p:cTn id="66" dur="1" fill="hold">
                                          <p:stCondLst>
                                            <p:cond delay="0"/>
                                          </p:stCondLst>
                                        </p:cTn>
                                        <p:tgtEl>
                                          <p:spTgt spid="57"/>
                                        </p:tgtEl>
                                        <p:attrNameLst>
                                          <p:attrName>style.visibility</p:attrName>
                                        </p:attrNameLst>
                                      </p:cBhvr>
                                      <p:to>
                                        <p:strVal val="visible"/>
                                      </p:to>
                                    </p:set>
                                    <p:animEffect transition="in" filter="wipe(up)">
                                      <p:cBhvr>
                                        <p:cTn id="67" dur="500"/>
                                        <p:tgtEl>
                                          <p:spTgt spid="57"/>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xit" presetSubtype="0" fill="hold" grpId="1" nodeType="clickEffect">
                                  <p:stCondLst>
                                    <p:cond delay="0"/>
                                  </p:stCondLst>
                                  <p:childTnLst>
                                    <p:animEffect transition="out" filter="fade">
                                      <p:cBhvr>
                                        <p:cTn id="71" dur="500"/>
                                        <p:tgtEl>
                                          <p:spTgt spid="58"/>
                                        </p:tgtEl>
                                      </p:cBhvr>
                                    </p:animEffect>
                                    <p:set>
                                      <p:cBhvr>
                                        <p:cTn id="72" dur="1" fill="hold">
                                          <p:stCondLst>
                                            <p:cond delay="499"/>
                                          </p:stCondLst>
                                        </p:cTn>
                                        <p:tgtEl>
                                          <p:spTgt spid="58"/>
                                        </p:tgtEl>
                                        <p:attrNameLst>
                                          <p:attrName>style.visibility</p:attrName>
                                        </p:attrNameLst>
                                      </p:cBhvr>
                                      <p:to>
                                        <p:strVal val="hidden"/>
                                      </p:to>
                                    </p:set>
                                  </p:childTnLst>
                                </p:cTn>
                              </p:par>
                              <p:par>
                                <p:cTn id="73" presetID="22" presetClass="entr" presetSubtype="4" fill="hold" nodeType="withEffect">
                                  <p:stCondLst>
                                    <p:cond delay="0"/>
                                  </p:stCondLst>
                                  <p:childTnLst>
                                    <p:set>
                                      <p:cBhvr>
                                        <p:cTn id="74" dur="1" fill="hold">
                                          <p:stCondLst>
                                            <p:cond delay="0"/>
                                          </p:stCondLst>
                                        </p:cTn>
                                        <p:tgtEl>
                                          <p:spTgt spid="71"/>
                                        </p:tgtEl>
                                        <p:attrNameLst>
                                          <p:attrName>style.visibility</p:attrName>
                                        </p:attrNameLst>
                                      </p:cBhvr>
                                      <p:to>
                                        <p:strVal val="visible"/>
                                      </p:to>
                                    </p:set>
                                    <p:animEffect transition="in" filter="wipe(down)">
                                      <p:cBhvr>
                                        <p:cTn id="75" dur="500"/>
                                        <p:tgtEl>
                                          <p:spTgt spid="71"/>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16"/>
                                        </p:tgtEl>
                                        <p:attrNameLst>
                                          <p:attrName>style.visibility</p:attrName>
                                        </p:attrNameLst>
                                      </p:cBhvr>
                                      <p:to>
                                        <p:strVal val="visible"/>
                                      </p:to>
                                    </p:set>
                                    <p:animEffect transition="in" filter="fade">
                                      <p:cBhvr>
                                        <p:cTn id="78" dur="500"/>
                                        <p:tgtEl>
                                          <p:spTgt spid="16"/>
                                        </p:tgtEl>
                                      </p:cBhvr>
                                    </p:animEffect>
                                  </p:childTnLst>
                                </p:cTn>
                              </p:par>
                              <p:par>
                                <p:cTn id="79" presetID="10" presetClass="exit" presetSubtype="0" fill="hold" grpId="0" nodeType="withEffect">
                                  <p:stCondLst>
                                    <p:cond delay="0"/>
                                  </p:stCondLst>
                                  <p:childTnLst>
                                    <p:animEffect transition="out" filter="fade">
                                      <p:cBhvr>
                                        <p:cTn id="80" dur="500"/>
                                        <p:tgtEl>
                                          <p:spTgt spid="97"/>
                                        </p:tgtEl>
                                      </p:cBhvr>
                                    </p:animEffect>
                                    <p:set>
                                      <p:cBhvr>
                                        <p:cTn id="81" dur="1" fill="hold">
                                          <p:stCondLst>
                                            <p:cond delay="499"/>
                                          </p:stCondLst>
                                        </p:cTn>
                                        <p:tgtEl>
                                          <p:spTgt spid="97"/>
                                        </p:tgtEl>
                                        <p:attrNameLst>
                                          <p:attrName>style.visibility</p:attrName>
                                        </p:attrNameLst>
                                      </p:cBhvr>
                                      <p:to>
                                        <p:strVal val="hidden"/>
                                      </p:to>
                                    </p:set>
                                  </p:childTnLst>
                                </p:cTn>
                              </p:par>
                            </p:childTnLst>
                          </p:cTn>
                        </p:par>
                      </p:childTnLst>
                    </p:cTn>
                  </p:par>
                  <p:par>
                    <p:cTn id="82" fill="hold">
                      <p:stCondLst>
                        <p:cond delay="indefinite"/>
                      </p:stCondLst>
                      <p:childTnLst>
                        <p:par>
                          <p:cTn id="83" fill="hold">
                            <p:stCondLst>
                              <p:cond delay="0"/>
                            </p:stCondLst>
                            <p:childTnLst>
                              <p:par>
                                <p:cTn id="84" presetID="10" presetClass="entr" presetSubtype="0" fill="hold" grpId="0" nodeType="clickEffect">
                                  <p:stCondLst>
                                    <p:cond delay="0"/>
                                  </p:stCondLst>
                                  <p:childTnLst>
                                    <p:set>
                                      <p:cBhvr>
                                        <p:cTn id="85" dur="1" fill="hold">
                                          <p:stCondLst>
                                            <p:cond delay="0"/>
                                          </p:stCondLst>
                                        </p:cTn>
                                        <p:tgtEl>
                                          <p:spTgt spid="26"/>
                                        </p:tgtEl>
                                        <p:attrNameLst>
                                          <p:attrName>style.visibility</p:attrName>
                                        </p:attrNameLst>
                                      </p:cBhvr>
                                      <p:to>
                                        <p:strVal val="visible"/>
                                      </p:to>
                                    </p:set>
                                    <p:animEffect transition="in" filter="fade">
                                      <p:cBhvr>
                                        <p:cTn id="86" dur="500"/>
                                        <p:tgtEl>
                                          <p:spTgt spid="26"/>
                                        </p:tgtEl>
                                      </p:cBhvr>
                                    </p:animEffect>
                                  </p:childTnLst>
                                </p:cTn>
                              </p:par>
                            </p:childTnLst>
                          </p:cTn>
                        </p:par>
                        <p:par>
                          <p:cTn id="87" fill="hold">
                            <p:stCondLst>
                              <p:cond delay="500"/>
                            </p:stCondLst>
                            <p:childTnLst>
                              <p:par>
                                <p:cTn id="88" presetID="10" presetClass="entr" presetSubtype="0" fill="hold" grpId="0" nodeType="afterEffect">
                                  <p:stCondLst>
                                    <p:cond delay="0"/>
                                  </p:stCondLst>
                                  <p:childTnLst>
                                    <p:set>
                                      <p:cBhvr>
                                        <p:cTn id="89" dur="1" fill="hold">
                                          <p:stCondLst>
                                            <p:cond delay="0"/>
                                          </p:stCondLst>
                                        </p:cTn>
                                        <p:tgtEl>
                                          <p:spTgt spid="60"/>
                                        </p:tgtEl>
                                        <p:attrNameLst>
                                          <p:attrName>style.visibility</p:attrName>
                                        </p:attrNameLst>
                                      </p:cBhvr>
                                      <p:to>
                                        <p:strVal val="visible"/>
                                      </p:to>
                                    </p:set>
                                    <p:animEffect transition="in" filter="fade">
                                      <p:cBhvr>
                                        <p:cTn id="90" dur="500"/>
                                        <p:tgtEl>
                                          <p:spTgt spid="60"/>
                                        </p:tgtEl>
                                      </p:cBhvr>
                                    </p:animEffect>
                                  </p:childTnLst>
                                </p:cTn>
                              </p:par>
                              <p:par>
                                <p:cTn id="91" presetID="22" presetClass="entr" presetSubtype="1" fill="hold" nodeType="withEffect">
                                  <p:stCondLst>
                                    <p:cond delay="0"/>
                                  </p:stCondLst>
                                  <p:childTnLst>
                                    <p:set>
                                      <p:cBhvr>
                                        <p:cTn id="92" dur="1" fill="hold">
                                          <p:stCondLst>
                                            <p:cond delay="0"/>
                                          </p:stCondLst>
                                        </p:cTn>
                                        <p:tgtEl>
                                          <p:spTgt spid="59"/>
                                        </p:tgtEl>
                                        <p:attrNameLst>
                                          <p:attrName>style.visibility</p:attrName>
                                        </p:attrNameLst>
                                      </p:cBhvr>
                                      <p:to>
                                        <p:strVal val="visible"/>
                                      </p:to>
                                    </p:set>
                                    <p:animEffect transition="in" filter="wipe(up)">
                                      <p:cBhvr>
                                        <p:cTn id="93" dur="500"/>
                                        <p:tgtEl>
                                          <p:spTgt spid="59"/>
                                        </p:tgtEl>
                                      </p:cBhvr>
                                    </p:animEffect>
                                  </p:childTnLst>
                                </p:cTn>
                              </p:par>
                            </p:childTnLst>
                          </p:cTn>
                        </p:par>
                      </p:childTnLst>
                    </p:cTn>
                  </p:par>
                  <p:par>
                    <p:cTn id="94" fill="hold">
                      <p:stCondLst>
                        <p:cond delay="indefinite"/>
                      </p:stCondLst>
                      <p:childTnLst>
                        <p:par>
                          <p:cTn id="95" fill="hold">
                            <p:stCondLst>
                              <p:cond delay="0"/>
                            </p:stCondLst>
                            <p:childTnLst>
                              <p:par>
                                <p:cTn id="96" presetID="10" presetClass="exit" presetSubtype="0" fill="hold" grpId="1" nodeType="clickEffect">
                                  <p:stCondLst>
                                    <p:cond delay="0"/>
                                  </p:stCondLst>
                                  <p:childTnLst>
                                    <p:animEffect transition="out" filter="fade">
                                      <p:cBhvr>
                                        <p:cTn id="97" dur="500"/>
                                        <p:tgtEl>
                                          <p:spTgt spid="60"/>
                                        </p:tgtEl>
                                      </p:cBhvr>
                                    </p:animEffect>
                                    <p:set>
                                      <p:cBhvr>
                                        <p:cTn id="98" dur="1" fill="hold">
                                          <p:stCondLst>
                                            <p:cond delay="499"/>
                                          </p:stCondLst>
                                        </p:cTn>
                                        <p:tgtEl>
                                          <p:spTgt spid="60"/>
                                        </p:tgtEl>
                                        <p:attrNameLst>
                                          <p:attrName>style.visibility</p:attrName>
                                        </p:attrNameLst>
                                      </p:cBhvr>
                                      <p:to>
                                        <p:strVal val="hidden"/>
                                      </p:to>
                                    </p:set>
                                  </p:childTnLst>
                                </p:cTn>
                              </p:par>
                              <p:par>
                                <p:cTn id="99" presetID="10" presetClass="entr" presetSubtype="0" fill="hold" grpId="0" nodeType="withEffect">
                                  <p:stCondLst>
                                    <p:cond delay="0"/>
                                  </p:stCondLst>
                                  <p:childTnLst>
                                    <p:set>
                                      <p:cBhvr>
                                        <p:cTn id="100" dur="1" fill="hold">
                                          <p:stCondLst>
                                            <p:cond delay="0"/>
                                          </p:stCondLst>
                                        </p:cTn>
                                        <p:tgtEl>
                                          <p:spTgt spid="27"/>
                                        </p:tgtEl>
                                        <p:attrNameLst>
                                          <p:attrName>style.visibility</p:attrName>
                                        </p:attrNameLst>
                                      </p:cBhvr>
                                      <p:to>
                                        <p:strVal val="visible"/>
                                      </p:to>
                                    </p:set>
                                    <p:animEffect transition="in" filter="fade">
                                      <p:cBhvr>
                                        <p:cTn id="101" dur="500"/>
                                        <p:tgtEl>
                                          <p:spTgt spid="27"/>
                                        </p:tgtEl>
                                      </p:cBhvr>
                                    </p:animEffect>
                                  </p:childTnLst>
                                </p:cTn>
                              </p:par>
                            </p:childTnLst>
                          </p:cTn>
                        </p:par>
                        <p:par>
                          <p:cTn id="102" fill="hold">
                            <p:stCondLst>
                              <p:cond delay="500"/>
                            </p:stCondLst>
                            <p:childTnLst>
                              <p:par>
                                <p:cTn id="103" presetID="10" presetClass="entr" presetSubtype="0" fill="hold" grpId="0" nodeType="afterEffect">
                                  <p:stCondLst>
                                    <p:cond delay="0"/>
                                  </p:stCondLst>
                                  <p:childTnLst>
                                    <p:set>
                                      <p:cBhvr>
                                        <p:cTn id="104" dur="1" fill="hold">
                                          <p:stCondLst>
                                            <p:cond delay="0"/>
                                          </p:stCondLst>
                                        </p:cTn>
                                        <p:tgtEl>
                                          <p:spTgt spid="62"/>
                                        </p:tgtEl>
                                        <p:attrNameLst>
                                          <p:attrName>style.visibility</p:attrName>
                                        </p:attrNameLst>
                                      </p:cBhvr>
                                      <p:to>
                                        <p:strVal val="visible"/>
                                      </p:to>
                                    </p:set>
                                    <p:animEffect transition="in" filter="fade">
                                      <p:cBhvr>
                                        <p:cTn id="105" dur="500"/>
                                        <p:tgtEl>
                                          <p:spTgt spid="62"/>
                                        </p:tgtEl>
                                      </p:cBhvr>
                                    </p:animEffect>
                                  </p:childTnLst>
                                </p:cTn>
                              </p:par>
                              <p:par>
                                <p:cTn id="106" presetID="22" presetClass="entr" presetSubtype="1" fill="hold" nodeType="withEffect">
                                  <p:stCondLst>
                                    <p:cond delay="0"/>
                                  </p:stCondLst>
                                  <p:childTnLst>
                                    <p:set>
                                      <p:cBhvr>
                                        <p:cTn id="107" dur="1" fill="hold">
                                          <p:stCondLst>
                                            <p:cond delay="0"/>
                                          </p:stCondLst>
                                        </p:cTn>
                                        <p:tgtEl>
                                          <p:spTgt spid="61"/>
                                        </p:tgtEl>
                                        <p:attrNameLst>
                                          <p:attrName>style.visibility</p:attrName>
                                        </p:attrNameLst>
                                      </p:cBhvr>
                                      <p:to>
                                        <p:strVal val="visible"/>
                                      </p:to>
                                    </p:set>
                                    <p:animEffect transition="in" filter="wipe(up)">
                                      <p:cBhvr>
                                        <p:cTn id="108" dur="500"/>
                                        <p:tgtEl>
                                          <p:spTgt spid="61"/>
                                        </p:tgtEl>
                                      </p:cBhvr>
                                    </p:animEffect>
                                  </p:childTnLst>
                                </p:cTn>
                              </p:par>
                            </p:childTnLst>
                          </p:cTn>
                        </p:par>
                      </p:childTnLst>
                    </p:cTn>
                  </p:par>
                  <p:par>
                    <p:cTn id="109" fill="hold">
                      <p:stCondLst>
                        <p:cond delay="indefinite"/>
                      </p:stCondLst>
                      <p:childTnLst>
                        <p:par>
                          <p:cTn id="110" fill="hold">
                            <p:stCondLst>
                              <p:cond delay="0"/>
                            </p:stCondLst>
                            <p:childTnLst>
                              <p:par>
                                <p:cTn id="111" presetID="10" presetClass="exit" presetSubtype="0" fill="hold" grpId="1" nodeType="clickEffect">
                                  <p:stCondLst>
                                    <p:cond delay="0"/>
                                  </p:stCondLst>
                                  <p:childTnLst>
                                    <p:animEffect transition="out" filter="fade">
                                      <p:cBhvr>
                                        <p:cTn id="112" dur="500"/>
                                        <p:tgtEl>
                                          <p:spTgt spid="62"/>
                                        </p:tgtEl>
                                      </p:cBhvr>
                                    </p:animEffect>
                                    <p:set>
                                      <p:cBhvr>
                                        <p:cTn id="113" dur="1" fill="hold">
                                          <p:stCondLst>
                                            <p:cond delay="499"/>
                                          </p:stCondLst>
                                        </p:cTn>
                                        <p:tgtEl>
                                          <p:spTgt spid="62"/>
                                        </p:tgtEl>
                                        <p:attrNameLst>
                                          <p:attrName>style.visibility</p:attrName>
                                        </p:attrNameLst>
                                      </p:cBhvr>
                                      <p:to>
                                        <p:strVal val="hidden"/>
                                      </p:to>
                                    </p:set>
                                  </p:childTnLst>
                                </p:cTn>
                              </p:par>
                              <p:par>
                                <p:cTn id="114" presetID="22" presetClass="entr" presetSubtype="4" fill="hold" nodeType="withEffect">
                                  <p:stCondLst>
                                    <p:cond delay="0"/>
                                  </p:stCondLst>
                                  <p:childTnLst>
                                    <p:set>
                                      <p:cBhvr>
                                        <p:cTn id="115" dur="1" fill="hold">
                                          <p:stCondLst>
                                            <p:cond delay="0"/>
                                          </p:stCondLst>
                                        </p:cTn>
                                        <p:tgtEl>
                                          <p:spTgt spid="80"/>
                                        </p:tgtEl>
                                        <p:attrNameLst>
                                          <p:attrName>style.visibility</p:attrName>
                                        </p:attrNameLst>
                                      </p:cBhvr>
                                      <p:to>
                                        <p:strVal val="visible"/>
                                      </p:to>
                                    </p:set>
                                    <p:animEffect transition="in" filter="wipe(down)">
                                      <p:cBhvr>
                                        <p:cTn id="116" dur="500"/>
                                        <p:tgtEl>
                                          <p:spTgt spid="80"/>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17"/>
                                        </p:tgtEl>
                                        <p:attrNameLst>
                                          <p:attrName>style.visibility</p:attrName>
                                        </p:attrNameLst>
                                      </p:cBhvr>
                                      <p:to>
                                        <p:strVal val="visible"/>
                                      </p:to>
                                    </p:set>
                                    <p:animEffect transition="in" filter="fade">
                                      <p:cBhvr>
                                        <p:cTn id="119" dur="500"/>
                                        <p:tgtEl>
                                          <p:spTgt spid="17"/>
                                        </p:tgtEl>
                                      </p:cBhvr>
                                    </p:animEffect>
                                  </p:childTnLst>
                                </p:cTn>
                              </p:par>
                            </p:childTnLst>
                          </p:cTn>
                        </p:par>
                      </p:childTnLst>
                    </p:cTn>
                  </p:par>
                  <p:par>
                    <p:cTn id="120" fill="hold">
                      <p:stCondLst>
                        <p:cond delay="indefinite"/>
                      </p:stCondLst>
                      <p:childTnLst>
                        <p:par>
                          <p:cTn id="121" fill="hold">
                            <p:stCondLst>
                              <p:cond delay="0"/>
                            </p:stCondLst>
                            <p:childTnLst>
                              <p:par>
                                <p:cTn id="122" presetID="10" presetClass="entr" presetSubtype="0" fill="hold" grpId="0" nodeType="clickEffect">
                                  <p:stCondLst>
                                    <p:cond delay="0"/>
                                  </p:stCondLst>
                                  <p:childTnLst>
                                    <p:set>
                                      <p:cBhvr>
                                        <p:cTn id="123" dur="1" fill="hold">
                                          <p:stCondLst>
                                            <p:cond delay="0"/>
                                          </p:stCondLst>
                                        </p:cTn>
                                        <p:tgtEl>
                                          <p:spTgt spid="28"/>
                                        </p:tgtEl>
                                        <p:attrNameLst>
                                          <p:attrName>style.visibility</p:attrName>
                                        </p:attrNameLst>
                                      </p:cBhvr>
                                      <p:to>
                                        <p:strVal val="visible"/>
                                      </p:to>
                                    </p:set>
                                    <p:animEffect transition="in" filter="fade">
                                      <p:cBhvr>
                                        <p:cTn id="124" dur="500"/>
                                        <p:tgtEl>
                                          <p:spTgt spid="28"/>
                                        </p:tgtEl>
                                      </p:cBhvr>
                                    </p:animEffect>
                                  </p:childTnLst>
                                </p:cTn>
                              </p:par>
                            </p:childTnLst>
                          </p:cTn>
                        </p:par>
                        <p:par>
                          <p:cTn id="125" fill="hold">
                            <p:stCondLst>
                              <p:cond delay="500"/>
                            </p:stCondLst>
                            <p:childTnLst>
                              <p:par>
                                <p:cTn id="126" presetID="10" presetClass="entr" presetSubtype="0" fill="hold" grpId="0" nodeType="afterEffect">
                                  <p:stCondLst>
                                    <p:cond delay="0"/>
                                  </p:stCondLst>
                                  <p:childTnLst>
                                    <p:set>
                                      <p:cBhvr>
                                        <p:cTn id="127" dur="1" fill="hold">
                                          <p:stCondLst>
                                            <p:cond delay="0"/>
                                          </p:stCondLst>
                                        </p:cTn>
                                        <p:tgtEl>
                                          <p:spTgt spid="64"/>
                                        </p:tgtEl>
                                        <p:attrNameLst>
                                          <p:attrName>style.visibility</p:attrName>
                                        </p:attrNameLst>
                                      </p:cBhvr>
                                      <p:to>
                                        <p:strVal val="visible"/>
                                      </p:to>
                                    </p:set>
                                    <p:animEffect transition="in" filter="fade">
                                      <p:cBhvr>
                                        <p:cTn id="128" dur="500"/>
                                        <p:tgtEl>
                                          <p:spTgt spid="64"/>
                                        </p:tgtEl>
                                      </p:cBhvr>
                                    </p:animEffect>
                                  </p:childTnLst>
                                </p:cTn>
                              </p:par>
                              <p:par>
                                <p:cTn id="129" presetID="22" presetClass="entr" presetSubtype="1" fill="hold" nodeType="withEffect">
                                  <p:stCondLst>
                                    <p:cond delay="0"/>
                                  </p:stCondLst>
                                  <p:childTnLst>
                                    <p:set>
                                      <p:cBhvr>
                                        <p:cTn id="130" dur="1" fill="hold">
                                          <p:stCondLst>
                                            <p:cond delay="0"/>
                                          </p:stCondLst>
                                        </p:cTn>
                                        <p:tgtEl>
                                          <p:spTgt spid="63"/>
                                        </p:tgtEl>
                                        <p:attrNameLst>
                                          <p:attrName>style.visibility</p:attrName>
                                        </p:attrNameLst>
                                      </p:cBhvr>
                                      <p:to>
                                        <p:strVal val="visible"/>
                                      </p:to>
                                    </p:set>
                                    <p:animEffect transition="in" filter="wipe(up)">
                                      <p:cBhvr>
                                        <p:cTn id="131" dur="500"/>
                                        <p:tgtEl>
                                          <p:spTgt spid="63"/>
                                        </p:tgtEl>
                                      </p:cBhvr>
                                    </p:animEffect>
                                  </p:childTnLst>
                                </p:cTn>
                              </p:par>
                            </p:childTnLst>
                          </p:cTn>
                        </p:par>
                      </p:childTnLst>
                    </p:cTn>
                  </p:par>
                  <p:par>
                    <p:cTn id="132" fill="hold">
                      <p:stCondLst>
                        <p:cond delay="indefinite"/>
                      </p:stCondLst>
                      <p:childTnLst>
                        <p:par>
                          <p:cTn id="133" fill="hold">
                            <p:stCondLst>
                              <p:cond delay="0"/>
                            </p:stCondLst>
                            <p:childTnLst>
                              <p:par>
                                <p:cTn id="134" presetID="10" presetClass="exit" presetSubtype="0" fill="hold" grpId="1" nodeType="clickEffect">
                                  <p:stCondLst>
                                    <p:cond delay="0"/>
                                  </p:stCondLst>
                                  <p:childTnLst>
                                    <p:animEffect transition="out" filter="fade">
                                      <p:cBhvr>
                                        <p:cTn id="135" dur="500"/>
                                        <p:tgtEl>
                                          <p:spTgt spid="64"/>
                                        </p:tgtEl>
                                      </p:cBhvr>
                                    </p:animEffect>
                                    <p:set>
                                      <p:cBhvr>
                                        <p:cTn id="136" dur="1" fill="hold">
                                          <p:stCondLst>
                                            <p:cond delay="499"/>
                                          </p:stCondLst>
                                        </p:cTn>
                                        <p:tgtEl>
                                          <p:spTgt spid="64"/>
                                        </p:tgtEl>
                                        <p:attrNameLst>
                                          <p:attrName>style.visibility</p:attrName>
                                        </p:attrNameLst>
                                      </p:cBhvr>
                                      <p:to>
                                        <p:strVal val="hidden"/>
                                      </p:to>
                                    </p:set>
                                  </p:childTnLst>
                                </p:cTn>
                              </p:par>
                              <p:par>
                                <p:cTn id="137" presetID="22" presetClass="entr" presetSubtype="4" fill="hold" nodeType="withEffect">
                                  <p:stCondLst>
                                    <p:cond delay="0"/>
                                  </p:stCondLst>
                                  <p:childTnLst>
                                    <p:set>
                                      <p:cBhvr>
                                        <p:cTn id="138" dur="1" fill="hold">
                                          <p:stCondLst>
                                            <p:cond delay="0"/>
                                          </p:stCondLst>
                                        </p:cTn>
                                        <p:tgtEl>
                                          <p:spTgt spid="87"/>
                                        </p:tgtEl>
                                        <p:attrNameLst>
                                          <p:attrName>style.visibility</p:attrName>
                                        </p:attrNameLst>
                                      </p:cBhvr>
                                      <p:to>
                                        <p:strVal val="visible"/>
                                      </p:to>
                                    </p:set>
                                    <p:animEffect transition="in" filter="wipe(down)">
                                      <p:cBhvr>
                                        <p:cTn id="139" dur="500"/>
                                        <p:tgtEl>
                                          <p:spTgt spid="87"/>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18"/>
                                        </p:tgtEl>
                                        <p:attrNameLst>
                                          <p:attrName>style.visibility</p:attrName>
                                        </p:attrNameLst>
                                      </p:cBhvr>
                                      <p:to>
                                        <p:strVal val="visible"/>
                                      </p:to>
                                    </p:set>
                                    <p:animEffect transition="in" filter="fade">
                                      <p:cBhvr>
                                        <p:cTn id="142" dur="500"/>
                                        <p:tgtEl>
                                          <p:spTgt spid="18"/>
                                        </p:tgtEl>
                                      </p:cBhvr>
                                    </p:animEffect>
                                  </p:childTnLst>
                                </p:cTn>
                              </p:par>
                              <p:par>
                                <p:cTn id="143" presetID="10" presetClass="entr" presetSubtype="0" fill="hold" grpId="0" nodeType="withEffect">
                                  <p:stCondLst>
                                    <p:cond delay="0"/>
                                  </p:stCondLst>
                                  <p:childTnLst>
                                    <p:set>
                                      <p:cBhvr>
                                        <p:cTn id="144" dur="1" fill="hold">
                                          <p:stCondLst>
                                            <p:cond delay="0"/>
                                          </p:stCondLst>
                                        </p:cTn>
                                        <p:tgtEl>
                                          <p:spTgt spid="65"/>
                                        </p:tgtEl>
                                        <p:attrNameLst>
                                          <p:attrName>style.visibility</p:attrName>
                                        </p:attrNameLst>
                                      </p:cBhvr>
                                      <p:to>
                                        <p:strVal val="visible"/>
                                      </p:to>
                                    </p:set>
                                    <p:animEffect transition="in" filter="fade">
                                      <p:cBhvr>
                                        <p:cTn id="145" dur="500"/>
                                        <p:tgtEl>
                                          <p:spTgt spid="65"/>
                                        </p:tgtEl>
                                      </p:cBhvr>
                                    </p:animEffect>
                                  </p:childTnLst>
                                </p:cTn>
                              </p:par>
                            </p:childTnLst>
                          </p:cTn>
                        </p:par>
                      </p:childTnLst>
                    </p:cTn>
                  </p:par>
                  <p:par>
                    <p:cTn id="146" fill="hold">
                      <p:stCondLst>
                        <p:cond delay="indefinite"/>
                      </p:stCondLst>
                      <p:childTnLst>
                        <p:par>
                          <p:cTn id="147" fill="hold">
                            <p:stCondLst>
                              <p:cond delay="0"/>
                            </p:stCondLst>
                            <p:childTnLst>
                              <p:par>
                                <p:cTn id="148" presetID="22" presetClass="entr" presetSubtype="4" fill="hold" nodeType="clickEffect">
                                  <p:stCondLst>
                                    <p:cond delay="0"/>
                                  </p:stCondLst>
                                  <p:childTnLst>
                                    <p:set>
                                      <p:cBhvr>
                                        <p:cTn id="149" dur="1" fill="hold">
                                          <p:stCondLst>
                                            <p:cond delay="0"/>
                                          </p:stCondLst>
                                        </p:cTn>
                                        <p:tgtEl>
                                          <p:spTgt spid="93"/>
                                        </p:tgtEl>
                                        <p:attrNameLst>
                                          <p:attrName>style.visibility</p:attrName>
                                        </p:attrNameLst>
                                      </p:cBhvr>
                                      <p:to>
                                        <p:strVal val="visible"/>
                                      </p:to>
                                    </p:set>
                                    <p:animEffect transition="in" filter="wipe(down)">
                                      <p:cBhvr>
                                        <p:cTn id="150" dur="500"/>
                                        <p:tgtEl>
                                          <p:spTgt spid="93"/>
                                        </p:tgtEl>
                                      </p:cBhvr>
                                    </p:animEffect>
                                  </p:childTnLst>
                                </p:cTn>
                              </p:par>
                              <p:par>
                                <p:cTn id="151" presetID="10" presetClass="entr" presetSubtype="0" fill="hold" grpId="0" nodeType="withEffect">
                                  <p:stCondLst>
                                    <p:cond delay="0"/>
                                  </p:stCondLst>
                                  <p:childTnLst>
                                    <p:set>
                                      <p:cBhvr>
                                        <p:cTn id="152" dur="1" fill="hold">
                                          <p:stCondLst>
                                            <p:cond delay="0"/>
                                          </p:stCondLst>
                                        </p:cTn>
                                        <p:tgtEl>
                                          <p:spTgt spid="66"/>
                                        </p:tgtEl>
                                        <p:attrNameLst>
                                          <p:attrName>style.visibility</p:attrName>
                                        </p:attrNameLst>
                                      </p:cBhvr>
                                      <p:to>
                                        <p:strVal val="visible"/>
                                      </p:to>
                                    </p:set>
                                    <p:animEffect transition="in" filter="fade">
                                      <p:cBhvr>
                                        <p:cTn id="153" dur="500"/>
                                        <p:tgtEl>
                                          <p:spTgt spid="66"/>
                                        </p:tgtEl>
                                      </p:cBhvr>
                                    </p:animEffect>
                                  </p:childTnLst>
                                </p:cTn>
                              </p:par>
                              <p:par>
                                <p:cTn id="154" presetID="10" presetClass="entr" presetSubtype="0" fill="hold" grpId="0" nodeType="withEffect">
                                  <p:stCondLst>
                                    <p:cond delay="0"/>
                                  </p:stCondLst>
                                  <p:childTnLst>
                                    <p:set>
                                      <p:cBhvr>
                                        <p:cTn id="155" dur="1" fill="hold">
                                          <p:stCondLst>
                                            <p:cond delay="0"/>
                                          </p:stCondLst>
                                        </p:cTn>
                                        <p:tgtEl>
                                          <p:spTgt spid="19"/>
                                        </p:tgtEl>
                                        <p:attrNameLst>
                                          <p:attrName>style.visibility</p:attrName>
                                        </p:attrNameLst>
                                      </p:cBhvr>
                                      <p:to>
                                        <p:strVal val="visible"/>
                                      </p:to>
                                    </p:set>
                                    <p:animEffect transition="in" filter="fade">
                                      <p:cBhvr>
                                        <p:cTn id="15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6" grpId="0"/>
      <p:bldP spid="17" grpId="0"/>
      <p:bldP spid="18" grpId="0"/>
      <p:bldP spid="19" grpId="0"/>
      <p:bldP spid="20" grpId="0"/>
      <p:bldP spid="22" grpId="0"/>
      <p:bldP spid="24" grpId="0"/>
      <p:bldP spid="25" grpId="0"/>
      <p:bldP spid="26" grpId="0"/>
      <p:bldP spid="27" grpId="0"/>
      <p:bldP spid="28" grpId="0"/>
      <p:bldP spid="14" grpId="0" animBg="1"/>
      <p:bldP spid="14" grpId="1" animBg="1"/>
      <p:bldP spid="29" grpId="0" animBg="1"/>
      <p:bldP spid="29" grpId="1" animBg="1"/>
      <p:bldP spid="58" grpId="0" animBg="1"/>
      <p:bldP spid="58" grpId="1" animBg="1"/>
      <p:bldP spid="60" grpId="0" animBg="1"/>
      <p:bldP spid="60" grpId="1" animBg="1"/>
      <p:bldP spid="62" grpId="0" animBg="1"/>
      <p:bldP spid="62" grpId="1" animBg="1"/>
      <p:bldP spid="64" grpId="0" animBg="1"/>
      <p:bldP spid="64" grpId="1" animBg="1"/>
      <p:bldP spid="65" grpId="0"/>
      <p:bldP spid="66" grpId="0"/>
      <p:bldP spid="97" grpId="0"/>
      <p:bldP spid="30" grpId="0" animBg="1"/>
      <p:bldP spid="30"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1236" y="552603"/>
            <a:ext cx="7479018" cy="532413"/>
          </a:xfrm>
        </p:spPr>
        <p:txBody>
          <a:bodyPr/>
          <a:lstStyle/>
          <a:p>
            <a:r>
              <a:rPr lang="en-US" sz="2800" dirty="0" err="1"/>
              <a:t>Modalidades</a:t>
            </a:r>
            <a:r>
              <a:rPr lang="en-US" sz="2800" dirty="0"/>
              <a:t> de </a:t>
            </a:r>
            <a:r>
              <a:rPr lang="en-US" sz="2800" dirty="0" err="1"/>
              <a:t>financiamiento</a:t>
            </a:r>
            <a:r>
              <a:rPr lang="en-US" sz="2800" dirty="0"/>
              <a:t> para  REDD+</a:t>
            </a:r>
          </a:p>
        </p:txBody>
      </p:sp>
      <p:grpSp>
        <p:nvGrpSpPr>
          <p:cNvPr id="4" name="Group 3"/>
          <p:cNvGrpSpPr/>
          <p:nvPr/>
        </p:nvGrpSpPr>
        <p:grpSpPr>
          <a:xfrm>
            <a:off x="1431236" y="993602"/>
            <a:ext cx="7288697" cy="2961949"/>
            <a:chOff x="658783" y="1458458"/>
            <a:chExt cx="8180417" cy="3264131"/>
          </a:xfrm>
        </p:grpSpPr>
        <p:graphicFrame>
          <p:nvGraphicFramePr>
            <p:cNvPr id="5" name="Diagram 4"/>
            <p:cNvGraphicFramePr/>
            <p:nvPr>
              <p:extLst/>
            </p:nvPr>
          </p:nvGraphicFramePr>
          <p:xfrm>
            <a:off x="658783" y="1458458"/>
            <a:ext cx="8180417" cy="32641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821660" y="2705629"/>
              <a:ext cx="2654990" cy="1119282"/>
            </a:xfrm>
            <a:prstGeom prst="rect">
              <a:avLst/>
            </a:prstGeom>
            <a:noFill/>
          </p:spPr>
          <p:txBody>
            <a:bodyPr wrap="square" rtlCol="0">
              <a:spAutoFit/>
            </a:bodyPr>
            <a:lstStyle/>
            <a:p>
              <a:r>
                <a:rPr lang="en-US" sz="2000" b="1" dirty="0">
                  <a:solidFill>
                    <a:schemeClr val="bg1"/>
                  </a:solidFill>
                  <a:latin typeface="+mj-lt"/>
                </a:rPr>
                <a:t>Phase 1: Readiness and preparation </a:t>
              </a:r>
            </a:p>
            <a:p>
              <a:r>
                <a:rPr lang="en-US" sz="2000" b="1" dirty="0">
                  <a:solidFill>
                    <a:schemeClr val="bg1"/>
                  </a:solidFill>
                  <a:latin typeface="+mj-lt"/>
                </a:rPr>
                <a:t> </a:t>
              </a:r>
            </a:p>
          </p:txBody>
        </p:sp>
        <p:sp>
          <p:nvSpPr>
            <p:cNvPr id="18" name="TextBox 17"/>
            <p:cNvSpPr txBox="1"/>
            <p:nvPr/>
          </p:nvSpPr>
          <p:spPr>
            <a:xfrm>
              <a:off x="3706615" y="2530881"/>
              <a:ext cx="2781154" cy="1119282"/>
            </a:xfrm>
            <a:prstGeom prst="rect">
              <a:avLst/>
            </a:prstGeom>
            <a:noFill/>
          </p:spPr>
          <p:txBody>
            <a:bodyPr wrap="square" rtlCol="0">
              <a:spAutoFit/>
            </a:bodyPr>
            <a:lstStyle/>
            <a:p>
              <a:r>
                <a:rPr lang="en-US" sz="2000" b="1" dirty="0">
                  <a:solidFill>
                    <a:schemeClr val="bg1"/>
                  </a:solidFill>
                  <a:latin typeface="+mj-lt"/>
                </a:rPr>
                <a:t>Phase 2: Implementation &amp; transformation</a:t>
              </a:r>
            </a:p>
          </p:txBody>
        </p:sp>
        <p:sp>
          <p:nvSpPr>
            <p:cNvPr id="19" name="TextBox 18"/>
            <p:cNvSpPr txBox="1"/>
            <p:nvPr/>
          </p:nvSpPr>
          <p:spPr>
            <a:xfrm>
              <a:off x="6390036" y="2535783"/>
              <a:ext cx="2215711" cy="1119282"/>
            </a:xfrm>
            <a:prstGeom prst="rect">
              <a:avLst/>
            </a:prstGeom>
            <a:noFill/>
          </p:spPr>
          <p:txBody>
            <a:bodyPr wrap="square" rtlCol="0">
              <a:spAutoFit/>
            </a:bodyPr>
            <a:lstStyle/>
            <a:p>
              <a:r>
                <a:rPr lang="en-US" sz="2000" b="1" dirty="0">
                  <a:solidFill>
                    <a:schemeClr val="bg1"/>
                  </a:solidFill>
                  <a:latin typeface="+mj-lt"/>
                </a:rPr>
                <a:t>Phase 3: Results-based action</a:t>
              </a:r>
            </a:p>
          </p:txBody>
        </p:sp>
      </p:grpSp>
      <p:sp>
        <p:nvSpPr>
          <p:cNvPr id="6" name="Rectangle 5"/>
          <p:cNvSpPr/>
          <p:nvPr/>
        </p:nvSpPr>
        <p:spPr>
          <a:xfrm>
            <a:off x="1463430" y="3241113"/>
            <a:ext cx="3184077" cy="917713"/>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b="1" dirty="0">
                <a:solidFill>
                  <a:schemeClr val="tx2"/>
                </a:solidFill>
              </a:rPr>
              <a:t>Readiness and </a:t>
            </a:r>
            <a:br>
              <a:rPr lang="en-US" b="1" dirty="0">
                <a:solidFill>
                  <a:schemeClr val="tx2"/>
                </a:solidFill>
              </a:rPr>
            </a:br>
            <a:r>
              <a:rPr lang="en-US" b="1" dirty="0">
                <a:solidFill>
                  <a:schemeClr val="tx2"/>
                </a:solidFill>
              </a:rPr>
              <a:t>preparatory support</a:t>
            </a:r>
          </a:p>
        </p:txBody>
      </p:sp>
      <p:sp>
        <p:nvSpPr>
          <p:cNvPr id="26" name="Rectangle 25"/>
          <p:cNvSpPr/>
          <p:nvPr/>
        </p:nvSpPr>
        <p:spPr>
          <a:xfrm>
            <a:off x="2208944" y="4272877"/>
            <a:ext cx="3988450" cy="917713"/>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b="1" dirty="0">
                <a:solidFill>
                  <a:schemeClr val="tx2"/>
                </a:solidFill>
              </a:rPr>
              <a:t>Project preparation facility</a:t>
            </a:r>
          </a:p>
          <a:p>
            <a:r>
              <a:rPr lang="en-US" b="1" dirty="0">
                <a:solidFill>
                  <a:schemeClr val="accent4"/>
                </a:solidFill>
              </a:rPr>
              <a:t>Funding proposal approval process</a:t>
            </a:r>
          </a:p>
          <a:p>
            <a:r>
              <a:rPr lang="en-US" b="1" dirty="0">
                <a:solidFill>
                  <a:schemeClr val="accent4"/>
                </a:solidFill>
              </a:rPr>
              <a:t>Simplified approval process (SAP)</a:t>
            </a:r>
          </a:p>
        </p:txBody>
      </p:sp>
      <p:sp>
        <p:nvSpPr>
          <p:cNvPr id="27" name="Rectangle 26"/>
          <p:cNvSpPr/>
          <p:nvPr/>
        </p:nvSpPr>
        <p:spPr>
          <a:xfrm>
            <a:off x="5463559" y="5304641"/>
            <a:ext cx="3120577" cy="917713"/>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accent5"/>
                </a:solidFill>
              </a:rPr>
              <a:t>Pilot programme for REDD+ results-based payments</a:t>
            </a:r>
          </a:p>
        </p:txBody>
      </p:sp>
      <p:sp>
        <p:nvSpPr>
          <p:cNvPr id="12" name="TextBox 11">
            <a:extLst>
              <a:ext uri="{FF2B5EF4-FFF2-40B4-BE49-F238E27FC236}">
                <a16:creationId xmlns:a16="http://schemas.microsoft.com/office/drawing/2014/main" id="{D4A521B9-43C6-4FD4-AFC9-252EF885CFC9}"/>
              </a:ext>
            </a:extLst>
          </p:cNvPr>
          <p:cNvSpPr txBox="1"/>
          <p:nvPr/>
        </p:nvSpPr>
        <p:spPr>
          <a:xfrm>
            <a:off x="259291" y="2190368"/>
            <a:ext cx="1263049" cy="646331"/>
          </a:xfrm>
          <a:prstGeom prst="rect">
            <a:avLst/>
          </a:prstGeom>
          <a:noFill/>
        </p:spPr>
        <p:txBody>
          <a:bodyPr wrap="square" rtlCol="0">
            <a:spAutoFit/>
          </a:bodyPr>
          <a:lstStyle/>
          <a:p>
            <a:r>
              <a:rPr lang="en-US" b="1" dirty="0"/>
              <a:t>REDD+ phases</a:t>
            </a:r>
          </a:p>
        </p:txBody>
      </p:sp>
      <p:sp>
        <p:nvSpPr>
          <p:cNvPr id="13" name="TextBox 12">
            <a:extLst>
              <a:ext uri="{FF2B5EF4-FFF2-40B4-BE49-F238E27FC236}">
                <a16:creationId xmlns:a16="http://schemas.microsoft.com/office/drawing/2014/main" id="{4AE58996-829E-4F71-8A1A-4EE224214826}"/>
              </a:ext>
            </a:extLst>
          </p:cNvPr>
          <p:cNvSpPr txBox="1"/>
          <p:nvPr/>
        </p:nvSpPr>
        <p:spPr>
          <a:xfrm>
            <a:off x="259291" y="4306930"/>
            <a:ext cx="1781633" cy="646331"/>
          </a:xfrm>
          <a:prstGeom prst="rect">
            <a:avLst/>
          </a:prstGeom>
          <a:noFill/>
        </p:spPr>
        <p:txBody>
          <a:bodyPr wrap="square" rtlCol="0">
            <a:spAutoFit/>
          </a:bodyPr>
          <a:lstStyle/>
          <a:p>
            <a:r>
              <a:rPr lang="en-US" b="1" dirty="0"/>
              <a:t>GCF funding modalities</a:t>
            </a:r>
          </a:p>
        </p:txBody>
      </p:sp>
    </p:spTree>
    <p:extLst>
      <p:ext uri="{BB962C8B-B14F-4D97-AF65-F5344CB8AC3E}">
        <p14:creationId xmlns:p14="http://schemas.microsoft.com/office/powerpoint/2010/main" val="40861605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104623" y="589068"/>
            <a:ext cx="6643924" cy="566632"/>
          </a:xfrm>
        </p:spPr>
        <p:txBody>
          <a:bodyPr/>
          <a:lstStyle/>
          <a:p>
            <a:r>
              <a:rPr lang="en-US" sz="3500" dirty="0" err="1"/>
              <a:t>Apoyo</a:t>
            </a:r>
            <a:r>
              <a:rPr lang="en-US" sz="3500" dirty="0"/>
              <a:t> para la </a:t>
            </a:r>
            <a:r>
              <a:rPr lang="en-US" sz="3500" dirty="0" err="1"/>
              <a:t>fase</a:t>
            </a:r>
            <a:r>
              <a:rPr lang="en-US" sz="3500" dirty="0"/>
              <a:t> 1 de REDD+</a:t>
            </a:r>
          </a:p>
        </p:txBody>
      </p:sp>
      <p:pic>
        <p:nvPicPr>
          <p:cNvPr id="1026" name="Picture 2"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261" y="1430790"/>
            <a:ext cx="8498568" cy="5277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796117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251791" y="5688263"/>
            <a:ext cx="8545695" cy="953571"/>
          </a:xfrm>
          <a:prstGeom prst="rect">
            <a:avLst/>
          </a:prstGeom>
          <a:solidFill>
            <a:schemeClr val="accent1">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p:cNvSpPr/>
          <p:nvPr/>
        </p:nvSpPr>
        <p:spPr>
          <a:xfrm>
            <a:off x="277061" y="3737585"/>
            <a:ext cx="8545695" cy="907987"/>
          </a:xfrm>
          <a:prstGeom prst="rect">
            <a:avLst/>
          </a:prstGeom>
          <a:solidFill>
            <a:srgbClr val="62BAB8"/>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extBox 6"/>
          <p:cNvSpPr txBox="1"/>
          <p:nvPr/>
        </p:nvSpPr>
        <p:spPr>
          <a:xfrm>
            <a:off x="495699" y="3804718"/>
            <a:ext cx="8461810" cy="769441"/>
          </a:xfrm>
          <a:prstGeom prst="rect">
            <a:avLst/>
          </a:prstGeom>
          <a:noFill/>
        </p:spPr>
        <p:txBody>
          <a:bodyPr wrap="square" rtlCol="0">
            <a:spAutoFit/>
          </a:bodyPr>
          <a:lstStyle/>
          <a:p>
            <a:pPr marL="285750" indent="-285750">
              <a:buFont typeface="Arial" panose="020B0604020202020204" pitchFamily="34" charset="0"/>
              <a:buChar char="•"/>
            </a:pPr>
            <a:r>
              <a:rPr lang="en-US" sz="2800" dirty="0" err="1">
                <a:solidFill>
                  <a:schemeClr val="bg1"/>
                </a:solidFill>
              </a:rPr>
              <a:t>En</a:t>
            </a:r>
            <a:r>
              <a:rPr lang="en-US" sz="2800" dirty="0">
                <a:solidFill>
                  <a:schemeClr val="bg1"/>
                </a:solidFill>
              </a:rPr>
              <a:t> areas </a:t>
            </a:r>
            <a:r>
              <a:rPr lang="en-US" sz="2800" dirty="0" err="1">
                <a:solidFill>
                  <a:schemeClr val="bg1"/>
                </a:solidFill>
              </a:rPr>
              <a:t>productivas</a:t>
            </a:r>
            <a:r>
              <a:rPr lang="en-US" sz="2800" dirty="0">
                <a:solidFill>
                  <a:schemeClr val="bg1"/>
                </a:solidFill>
              </a:rPr>
              <a:t> y </a:t>
            </a:r>
            <a:r>
              <a:rPr lang="en-US" sz="2800" dirty="0" err="1">
                <a:solidFill>
                  <a:schemeClr val="bg1"/>
                </a:solidFill>
              </a:rPr>
              <a:t>previamente</a:t>
            </a:r>
            <a:r>
              <a:rPr lang="en-US" sz="2800" dirty="0">
                <a:solidFill>
                  <a:schemeClr val="bg1"/>
                </a:solidFill>
              </a:rPr>
              <a:t> </a:t>
            </a:r>
            <a:r>
              <a:rPr lang="en-US" sz="2800" dirty="0" err="1">
                <a:solidFill>
                  <a:schemeClr val="bg1"/>
                </a:solidFill>
              </a:rPr>
              <a:t>bosques</a:t>
            </a:r>
            <a:r>
              <a:rPr lang="en-US" sz="2800" dirty="0">
                <a:solidFill>
                  <a:schemeClr val="bg1"/>
                </a:solidFill>
              </a:rPr>
              <a:t>                                </a:t>
            </a:r>
            <a:r>
              <a:rPr lang="en-US" sz="1600" dirty="0">
                <a:solidFill>
                  <a:schemeClr val="bg1"/>
                </a:solidFill>
              </a:rPr>
              <a:t>e.g. </a:t>
            </a:r>
            <a:r>
              <a:rPr lang="en-US" sz="1600" dirty="0" err="1">
                <a:solidFill>
                  <a:schemeClr val="bg1"/>
                </a:solidFill>
              </a:rPr>
              <a:t>incrementar</a:t>
            </a:r>
            <a:r>
              <a:rPr lang="en-US" sz="1600" dirty="0">
                <a:solidFill>
                  <a:schemeClr val="bg1"/>
                </a:solidFill>
              </a:rPr>
              <a:t> </a:t>
            </a:r>
            <a:r>
              <a:rPr lang="en-US" sz="1600" dirty="0" err="1">
                <a:solidFill>
                  <a:schemeClr val="bg1"/>
                </a:solidFill>
              </a:rPr>
              <a:t>productividad</a:t>
            </a:r>
            <a:r>
              <a:rPr lang="en-US" sz="1600" dirty="0">
                <a:solidFill>
                  <a:schemeClr val="bg1"/>
                </a:solidFill>
              </a:rPr>
              <a:t> y </a:t>
            </a:r>
            <a:r>
              <a:rPr lang="en-US" sz="1600" dirty="0" err="1">
                <a:solidFill>
                  <a:schemeClr val="bg1"/>
                </a:solidFill>
              </a:rPr>
              <a:t>reducir</a:t>
            </a:r>
            <a:r>
              <a:rPr lang="en-US" sz="1600" dirty="0">
                <a:solidFill>
                  <a:schemeClr val="bg1"/>
                </a:solidFill>
              </a:rPr>
              <a:t> </a:t>
            </a:r>
            <a:r>
              <a:rPr lang="en-US" sz="1600" dirty="0" err="1">
                <a:solidFill>
                  <a:schemeClr val="bg1"/>
                </a:solidFill>
              </a:rPr>
              <a:t>presion</a:t>
            </a:r>
            <a:r>
              <a:rPr lang="en-US" sz="1600" dirty="0">
                <a:solidFill>
                  <a:schemeClr val="bg1"/>
                </a:solidFill>
              </a:rPr>
              <a:t> al </a:t>
            </a:r>
            <a:r>
              <a:rPr lang="en-US" sz="1600" dirty="0" err="1">
                <a:solidFill>
                  <a:schemeClr val="bg1"/>
                </a:solidFill>
              </a:rPr>
              <a:t>bosque</a:t>
            </a:r>
            <a:r>
              <a:rPr lang="en-US" sz="1600" dirty="0">
                <a:solidFill>
                  <a:schemeClr val="bg1"/>
                </a:solidFill>
              </a:rPr>
              <a:t>, </a:t>
            </a:r>
            <a:r>
              <a:rPr lang="en-US" sz="1600" dirty="0" err="1">
                <a:solidFill>
                  <a:schemeClr val="bg1"/>
                </a:solidFill>
              </a:rPr>
              <a:t>recuperar</a:t>
            </a:r>
            <a:r>
              <a:rPr lang="en-US" sz="1600" dirty="0">
                <a:solidFill>
                  <a:schemeClr val="bg1"/>
                </a:solidFill>
              </a:rPr>
              <a:t> areas </a:t>
            </a:r>
            <a:r>
              <a:rPr lang="en-US" sz="1600" dirty="0" err="1">
                <a:solidFill>
                  <a:schemeClr val="bg1"/>
                </a:solidFill>
              </a:rPr>
              <a:t>degradadas</a:t>
            </a:r>
            <a:r>
              <a:rPr lang="en-US" sz="1600" dirty="0">
                <a:solidFill>
                  <a:schemeClr val="bg1"/>
                </a:solidFill>
              </a:rPr>
              <a:t>, etc.</a:t>
            </a:r>
          </a:p>
        </p:txBody>
      </p:sp>
      <p:sp>
        <p:nvSpPr>
          <p:cNvPr id="9" name="Rectangle 8"/>
          <p:cNvSpPr/>
          <p:nvPr/>
        </p:nvSpPr>
        <p:spPr>
          <a:xfrm>
            <a:off x="251792" y="4718626"/>
            <a:ext cx="8545695" cy="916492"/>
          </a:xfrm>
          <a:prstGeom prst="rect">
            <a:avLst/>
          </a:prstGeom>
          <a:solidFill>
            <a:schemeClr val="accent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TextBox 9"/>
          <p:cNvSpPr txBox="1"/>
          <p:nvPr/>
        </p:nvSpPr>
        <p:spPr>
          <a:xfrm>
            <a:off x="471637" y="4781754"/>
            <a:ext cx="8672362" cy="800219"/>
          </a:xfrm>
          <a:prstGeom prst="rect">
            <a:avLst/>
          </a:prstGeom>
          <a:noFill/>
        </p:spPr>
        <p:txBody>
          <a:bodyPr wrap="square" rtlCol="0">
            <a:spAutoFit/>
          </a:bodyPr>
          <a:lstStyle/>
          <a:p>
            <a:pPr marL="285750" indent="-285750">
              <a:buFont typeface="Arial" panose="020B0604020202020204" pitchFamily="34" charset="0"/>
              <a:buChar char="•"/>
            </a:pPr>
            <a:r>
              <a:rPr lang="en-US" sz="2800" dirty="0" err="1">
                <a:solidFill>
                  <a:schemeClr val="bg1"/>
                </a:solidFill>
              </a:rPr>
              <a:t>Bosques</a:t>
            </a:r>
            <a:r>
              <a:rPr lang="en-US" sz="2800" dirty="0">
                <a:solidFill>
                  <a:schemeClr val="bg1"/>
                </a:solidFill>
              </a:rPr>
              <a:t> </a:t>
            </a:r>
            <a:r>
              <a:rPr lang="en-US" sz="2800" dirty="0" err="1">
                <a:solidFill>
                  <a:schemeClr val="bg1"/>
                </a:solidFill>
              </a:rPr>
              <a:t>secundarios</a:t>
            </a:r>
            <a:endParaRPr lang="en-US" sz="2800" dirty="0">
              <a:solidFill>
                <a:schemeClr val="bg1"/>
              </a:solidFill>
            </a:endParaRPr>
          </a:p>
          <a:p>
            <a:r>
              <a:rPr lang="en-US" dirty="0">
                <a:solidFill>
                  <a:schemeClr val="bg1"/>
                </a:solidFill>
              </a:rPr>
              <a:t>       e.g. </a:t>
            </a:r>
            <a:r>
              <a:rPr lang="en-US" dirty="0" err="1">
                <a:solidFill>
                  <a:schemeClr val="bg1"/>
                </a:solidFill>
              </a:rPr>
              <a:t>Manejo</a:t>
            </a:r>
            <a:r>
              <a:rPr lang="en-US" dirty="0">
                <a:solidFill>
                  <a:schemeClr val="bg1"/>
                </a:solidFill>
              </a:rPr>
              <a:t> </a:t>
            </a:r>
            <a:r>
              <a:rPr lang="en-US" dirty="0" err="1">
                <a:solidFill>
                  <a:schemeClr val="bg1"/>
                </a:solidFill>
              </a:rPr>
              <a:t>sostenible</a:t>
            </a:r>
            <a:r>
              <a:rPr lang="en-US" dirty="0">
                <a:solidFill>
                  <a:schemeClr val="bg1"/>
                </a:solidFill>
              </a:rPr>
              <a:t> de </a:t>
            </a:r>
            <a:r>
              <a:rPr lang="en-US" dirty="0" err="1">
                <a:solidFill>
                  <a:schemeClr val="bg1"/>
                </a:solidFill>
              </a:rPr>
              <a:t>bosques</a:t>
            </a:r>
            <a:r>
              <a:rPr lang="en-US" dirty="0">
                <a:solidFill>
                  <a:schemeClr val="bg1"/>
                </a:solidFill>
              </a:rPr>
              <a:t>, </a:t>
            </a:r>
            <a:r>
              <a:rPr lang="en-US" dirty="0" err="1">
                <a:solidFill>
                  <a:schemeClr val="bg1"/>
                </a:solidFill>
              </a:rPr>
              <a:t>productos</a:t>
            </a:r>
            <a:r>
              <a:rPr lang="en-US" dirty="0">
                <a:solidFill>
                  <a:schemeClr val="bg1"/>
                </a:solidFill>
              </a:rPr>
              <a:t> no </a:t>
            </a:r>
            <a:r>
              <a:rPr lang="en-US" dirty="0" err="1">
                <a:solidFill>
                  <a:schemeClr val="bg1"/>
                </a:solidFill>
              </a:rPr>
              <a:t>maderables</a:t>
            </a:r>
            <a:r>
              <a:rPr lang="en-US" dirty="0">
                <a:solidFill>
                  <a:schemeClr val="bg1"/>
                </a:solidFill>
              </a:rPr>
              <a:t>, </a:t>
            </a:r>
            <a:r>
              <a:rPr lang="en-US" dirty="0" err="1">
                <a:solidFill>
                  <a:schemeClr val="bg1"/>
                </a:solidFill>
              </a:rPr>
              <a:t>conservacion</a:t>
            </a:r>
            <a:r>
              <a:rPr lang="en-US" dirty="0">
                <a:solidFill>
                  <a:schemeClr val="bg1"/>
                </a:solidFill>
              </a:rPr>
              <a:t>, etc.</a:t>
            </a:r>
          </a:p>
        </p:txBody>
      </p:sp>
      <p:sp>
        <p:nvSpPr>
          <p:cNvPr id="11" name="TextBox 10"/>
          <p:cNvSpPr txBox="1"/>
          <p:nvPr/>
        </p:nvSpPr>
        <p:spPr>
          <a:xfrm>
            <a:off x="464419" y="5730585"/>
            <a:ext cx="8215162" cy="800219"/>
          </a:xfrm>
          <a:prstGeom prst="rect">
            <a:avLst/>
          </a:prstGeom>
          <a:noFill/>
        </p:spPr>
        <p:txBody>
          <a:bodyPr wrap="square" rtlCol="0">
            <a:spAutoFit/>
          </a:bodyPr>
          <a:lstStyle/>
          <a:p>
            <a:pPr marL="285750" indent="-285750">
              <a:buFont typeface="Arial" panose="020B0604020202020204" pitchFamily="34" charset="0"/>
              <a:buChar char="•"/>
            </a:pPr>
            <a:r>
              <a:rPr lang="en-US" sz="2800" dirty="0" err="1">
                <a:solidFill>
                  <a:schemeClr val="bg1"/>
                </a:solidFill>
              </a:rPr>
              <a:t>Bosques</a:t>
            </a:r>
            <a:r>
              <a:rPr lang="en-US" sz="2800" dirty="0">
                <a:solidFill>
                  <a:schemeClr val="bg1"/>
                </a:solidFill>
              </a:rPr>
              <a:t> </a:t>
            </a:r>
            <a:r>
              <a:rPr lang="en-US" sz="2800" dirty="0" err="1">
                <a:solidFill>
                  <a:schemeClr val="bg1"/>
                </a:solidFill>
              </a:rPr>
              <a:t>primarios</a:t>
            </a:r>
            <a:endParaRPr lang="en-US" sz="2800" dirty="0">
              <a:solidFill>
                <a:schemeClr val="bg1"/>
              </a:solidFill>
            </a:endParaRPr>
          </a:p>
          <a:p>
            <a:r>
              <a:rPr lang="en-US" dirty="0">
                <a:solidFill>
                  <a:schemeClr val="bg1"/>
                </a:solidFill>
              </a:rPr>
              <a:t>      e.g. </a:t>
            </a:r>
            <a:r>
              <a:rPr lang="en-US" dirty="0" err="1">
                <a:solidFill>
                  <a:schemeClr val="bg1"/>
                </a:solidFill>
              </a:rPr>
              <a:t>conservacion</a:t>
            </a:r>
            <a:r>
              <a:rPr lang="en-US" dirty="0">
                <a:solidFill>
                  <a:schemeClr val="bg1"/>
                </a:solidFill>
              </a:rPr>
              <a:t> </a:t>
            </a:r>
            <a:r>
              <a:rPr lang="en-US" dirty="0" err="1">
                <a:solidFill>
                  <a:schemeClr val="bg1"/>
                </a:solidFill>
              </a:rPr>
              <a:t>en</a:t>
            </a:r>
            <a:r>
              <a:rPr lang="en-US" dirty="0">
                <a:solidFill>
                  <a:schemeClr val="bg1"/>
                </a:solidFill>
              </a:rPr>
              <a:t> areas </a:t>
            </a:r>
            <a:r>
              <a:rPr lang="en-US" dirty="0" err="1">
                <a:solidFill>
                  <a:schemeClr val="bg1"/>
                </a:solidFill>
              </a:rPr>
              <a:t>protegidas</a:t>
            </a:r>
            <a:r>
              <a:rPr lang="en-US" dirty="0">
                <a:solidFill>
                  <a:schemeClr val="bg1"/>
                </a:solidFill>
              </a:rPr>
              <a:t>, </a:t>
            </a:r>
            <a:r>
              <a:rPr lang="en-US" dirty="0" err="1">
                <a:solidFill>
                  <a:schemeClr val="bg1"/>
                </a:solidFill>
              </a:rPr>
              <a:t>ecoturismo</a:t>
            </a:r>
            <a:r>
              <a:rPr lang="en-US" dirty="0">
                <a:solidFill>
                  <a:schemeClr val="bg1"/>
                </a:solidFill>
              </a:rPr>
              <a:t>, territories </a:t>
            </a:r>
            <a:r>
              <a:rPr lang="en-US" dirty="0" err="1">
                <a:solidFill>
                  <a:schemeClr val="bg1"/>
                </a:solidFill>
              </a:rPr>
              <a:t>indigenas</a:t>
            </a:r>
            <a:r>
              <a:rPr lang="en-US" dirty="0">
                <a:solidFill>
                  <a:schemeClr val="bg1"/>
                </a:solidFill>
              </a:rPr>
              <a:t>, etc. </a:t>
            </a:r>
          </a:p>
        </p:txBody>
      </p:sp>
      <p:pic>
        <p:nvPicPr>
          <p:cNvPr id="14" name="Picture 13"/>
          <p:cNvPicPr>
            <a:picLocks noChangeAspect="1"/>
          </p:cNvPicPr>
          <p:nvPr/>
        </p:nvPicPr>
        <p:blipFill>
          <a:blip r:embed="rId3"/>
          <a:stretch>
            <a:fillRect/>
          </a:stretch>
        </p:blipFill>
        <p:spPr>
          <a:xfrm>
            <a:off x="0" y="1451513"/>
            <a:ext cx="9144000" cy="2070100"/>
          </a:xfrm>
          <a:prstGeom prst="rect">
            <a:avLst/>
          </a:prstGeom>
        </p:spPr>
      </p:pic>
      <p:sp>
        <p:nvSpPr>
          <p:cNvPr id="15" name="Title 2">
            <a:extLst>
              <a:ext uri="{FF2B5EF4-FFF2-40B4-BE49-F238E27FC236}">
                <a16:creationId xmlns:a16="http://schemas.microsoft.com/office/drawing/2014/main" id="{E5535E69-7B55-4630-92BE-BEEFF818020C}"/>
              </a:ext>
            </a:extLst>
          </p:cNvPr>
          <p:cNvSpPr>
            <a:spLocks noGrp="1"/>
          </p:cNvSpPr>
          <p:nvPr>
            <p:ph type="title"/>
          </p:nvPr>
        </p:nvSpPr>
        <p:spPr>
          <a:xfrm>
            <a:off x="2395568" y="655304"/>
            <a:ext cx="6643924" cy="566632"/>
          </a:xfrm>
        </p:spPr>
        <p:txBody>
          <a:bodyPr>
            <a:noAutofit/>
          </a:bodyPr>
          <a:lstStyle/>
          <a:p>
            <a:r>
              <a:rPr lang="en-US" sz="3500" b="1" dirty="0" err="1"/>
              <a:t>Apoyo</a:t>
            </a:r>
            <a:r>
              <a:rPr lang="en-US" sz="3500" b="1" dirty="0"/>
              <a:t> par ala </a:t>
            </a:r>
            <a:r>
              <a:rPr lang="en-US" sz="3500" b="1" dirty="0" err="1"/>
              <a:t>fase</a:t>
            </a:r>
            <a:r>
              <a:rPr lang="en-US" sz="3500" b="1" dirty="0"/>
              <a:t> 2 de REDD+</a:t>
            </a:r>
          </a:p>
        </p:txBody>
      </p:sp>
    </p:spTree>
    <p:extLst>
      <p:ext uri="{BB962C8B-B14F-4D97-AF65-F5344CB8AC3E}">
        <p14:creationId xmlns:p14="http://schemas.microsoft.com/office/powerpoint/2010/main" val="40873012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471637" y="4781754"/>
            <a:ext cx="8672362" cy="800219"/>
          </a:xfrm>
          <a:prstGeom prst="rect">
            <a:avLst/>
          </a:prstGeom>
          <a:noFill/>
        </p:spPr>
        <p:txBody>
          <a:bodyPr wrap="square" rtlCol="0">
            <a:spAutoFit/>
          </a:bodyPr>
          <a:lstStyle/>
          <a:p>
            <a:pPr marL="285750" indent="-285750">
              <a:buFont typeface="Arial" panose="020B0604020202020204" pitchFamily="34" charset="0"/>
              <a:buChar char="•"/>
            </a:pPr>
            <a:r>
              <a:rPr lang="en-US" sz="2800" dirty="0">
                <a:solidFill>
                  <a:schemeClr val="bg1"/>
                </a:solidFill>
              </a:rPr>
              <a:t>Secondary forests threatened by deforestation</a:t>
            </a:r>
          </a:p>
          <a:p>
            <a:r>
              <a:rPr lang="en-US" dirty="0">
                <a:solidFill>
                  <a:schemeClr val="bg1"/>
                </a:solidFill>
              </a:rPr>
              <a:t>       e.g. Sustainable forest management for timber &amp; non-timber forest products, PES</a:t>
            </a:r>
          </a:p>
        </p:txBody>
      </p:sp>
      <p:sp>
        <p:nvSpPr>
          <p:cNvPr id="15" name="Title 2">
            <a:extLst>
              <a:ext uri="{FF2B5EF4-FFF2-40B4-BE49-F238E27FC236}">
                <a16:creationId xmlns:a16="http://schemas.microsoft.com/office/drawing/2014/main" id="{E5535E69-7B55-4630-92BE-BEEFF818020C}"/>
              </a:ext>
            </a:extLst>
          </p:cNvPr>
          <p:cNvSpPr>
            <a:spLocks noGrp="1"/>
          </p:cNvSpPr>
          <p:nvPr>
            <p:ph type="title"/>
          </p:nvPr>
        </p:nvSpPr>
        <p:spPr>
          <a:xfrm>
            <a:off x="2395568" y="655304"/>
            <a:ext cx="6643924" cy="566632"/>
          </a:xfrm>
        </p:spPr>
        <p:txBody>
          <a:bodyPr>
            <a:noAutofit/>
          </a:bodyPr>
          <a:lstStyle/>
          <a:p>
            <a:r>
              <a:rPr lang="en-US" sz="3500" b="1" dirty="0" err="1"/>
              <a:t>Apoyo</a:t>
            </a:r>
            <a:r>
              <a:rPr lang="en-US" sz="3500" b="1" dirty="0"/>
              <a:t> para la </a:t>
            </a:r>
            <a:r>
              <a:rPr lang="en-US" sz="3500" b="1" dirty="0" err="1"/>
              <a:t>fase</a:t>
            </a:r>
            <a:r>
              <a:rPr lang="en-US" sz="3500" b="1" dirty="0"/>
              <a:t> 3 de REDD+</a:t>
            </a:r>
          </a:p>
        </p:txBody>
      </p:sp>
      <p:pic>
        <p:nvPicPr>
          <p:cNvPr id="3" name="Picture 2">
            <a:extLst>
              <a:ext uri="{FF2B5EF4-FFF2-40B4-BE49-F238E27FC236}">
                <a16:creationId xmlns:a16="http://schemas.microsoft.com/office/drawing/2014/main" id="{C407B4E1-30F6-43DC-9981-9A1759CAE8AB}"/>
              </a:ext>
            </a:extLst>
          </p:cNvPr>
          <p:cNvPicPr>
            <a:picLocks noChangeAspect="1"/>
          </p:cNvPicPr>
          <p:nvPr/>
        </p:nvPicPr>
        <p:blipFill>
          <a:blip r:embed="rId3"/>
          <a:stretch>
            <a:fillRect/>
          </a:stretch>
        </p:blipFill>
        <p:spPr>
          <a:xfrm>
            <a:off x="-1" y="1429530"/>
            <a:ext cx="9144000" cy="1910435"/>
          </a:xfrm>
          <a:prstGeom prst="rect">
            <a:avLst/>
          </a:prstGeom>
        </p:spPr>
      </p:pic>
      <p:graphicFrame>
        <p:nvGraphicFramePr>
          <p:cNvPr id="5" name="Table 4">
            <a:extLst>
              <a:ext uri="{FF2B5EF4-FFF2-40B4-BE49-F238E27FC236}">
                <a16:creationId xmlns:a16="http://schemas.microsoft.com/office/drawing/2014/main" id="{45E03775-4470-44D7-AF1F-D50ACE01A613}"/>
              </a:ext>
            </a:extLst>
          </p:cNvPr>
          <p:cNvGraphicFramePr>
            <a:graphicFrameLocks noGrp="1"/>
          </p:cNvGraphicFramePr>
          <p:nvPr>
            <p:extLst>
              <p:ext uri="{D42A27DB-BD31-4B8C-83A1-F6EECF244321}">
                <p14:modId xmlns:p14="http://schemas.microsoft.com/office/powerpoint/2010/main" val="2594246900"/>
              </p:ext>
            </p:extLst>
          </p:nvPr>
        </p:nvGraphicFramePr>
        <p:xfrm>
          <a:off x="869372" y="3530774"/>
          <a:ext cx="7183582" cy="3081785"/>
        </p:xfrm>
        <a:graphic>
          <a:graphicData uri="http://schemas.openxmlformats.org/drawingml/2006/table">
            <a:tbl>
              <a:tblPr firstRow="1" bandRow="1">
                <a:tableStyleId>{2D5ABB26-0587-4C30-8999-92F81FD0307C}</a:tableStyleId>
              </a:tblPr>
              <a:tblGrid>
                <a:gridCol w="3591791">
                  <a:extLst>
                    <a:ext uri="{9D8B030D-6E8A-4147-A177-3AD203B41FA5}">
                      <a16:colId xmlns:a16="http://schemas.microsoft.com/office/drawing/2014/main" val="1586163920"/>
                    </a:ext>
                  </a:extLst>
                </a:gridCol>
                <a:gridCol w="3591791">
                  <a:extLst>
                    <a:ext uri="{9D8B030D-6E8A-4147-A177-3AD203B41FA5}">
                      <a16:colId xmlns:a16="http://schemas.microsoft.com/office/drawing/2014/main" val="3192155982"/>
                    </a:ext>
                  </a:extLst>
                </a:gridCol>
              </a:tblGrid>
              <a:tr h="440255">
                <a:tc>
                  <a:txBody>
                    <a:bodyPr/>
                    <a:lstStyle/>
                    <a:p>
                      <a:pPr algn="r"/>
                      <a:r>
                        <a:rPr lang="en-US" dirty="0">
                          <a:solidFill>
                            <a:schemeClr val="accent5">
                              <a:lumMod val="50000"/>
                            </a:schemeClr>
                          </a:solidFill>
                        </a:rPr>
                        <a:t>DURACION</a:t>
                      </a:r>
                    </a:p>
                  </a:txBody>
                  <a:tcPr/>
                </a:tc>
                <a:tc>
                  <a:txBody>
                    <a:bodyPr/>
                    <a:lstStyle/>
                    <a:p>
                      <a:r>
                        <a:rPr lang="en-US" b="1" dirty="0">
                          <a:solidFill>
                            <a:schemeClr val="accent2">
                              <a:lumMod val="50000"/>
                            </a:schemeClr>
                          </a:solidFill>
                        </a:rPr>
                        <a:t>5 years (2017 – 2022) </a:t>
                      </a:r>
                    </a:p>
                  </a:txBody>
                  <a:tcPr/>
                </a:tc>
                <a:extLst>
                  <a:ext uri="{0D108BD9-81ED-4DB2-BD59-A6C34878D82A}">
                    <a16:rowId xmlns:a16="http://schemas.microsoft.com/office/drawing/2014/main" val="4126915050"/>
                  </a:ext>
                </a:extLst>
              </a:tr>
              <a:tr h="440255">
                <a:tc>
                  <a:txBody>
                    <a:bodyPr/>
                    <a:lstStyle/>
                    <a:p>
                      <a:pPr algn="r"/>
                      <a:r>
                        <a:rPr lang="en-US" dirty="0">
                          <a:solidFill>
                            <a:schemeClr val="accent5">
                              <a:lumMod val="50000"/>
                            </a:schemeClr>
                          </a:solidFill>
                        </a:rPr>
                        <a:t>MONTO</a:t>
                      </a:r>
                    </a:p>
                  </a:txBody>
                  <a:tcPr/>
                </a:tc>
                <a:tc>
                  <a:txBody>
                    <a:bodyPr/>
                    <a:lstStyle/>
                    <a:p>
                      <a:r>
                        <a:rPr lang="en-US" b="1" dirty="0">
                          <a:solidFill>
                            <a:schemeClr val="accent2">
                              <a:lumMod val="50000"/>
                            </a:schemeClr>
                          </a:solidFill>
                        </a:rPr>
                        <a:t>USD 500 million</a:t>
                      </a:r>
                    </a:p>
                  </a:txBody>
                  <a:tcPr/>
                </a:tc>
                <a:extLst>
                  <a:ext uri="{0D108BD9-81ED-4DB2-BD59-A6C34878D82A}">
                    <a16:rowId xmlns:a16="http://schemas.microsoft.com/office/drawing/2014/main" val="3576343128"/>
                  </a:ext>
                </a:extLst>
              </a:tr>
              <a:tr h="440255">
                <a:tc>
                  <a:txBody>
                    <a:bodyPr/>
                    <a:lstStyle/>
                    <a:p>
                      <a:pPr algn="r"/>
                      <a:r>
                        <a:rPr lang="en-US" dirty="0">
                          <a:solidFill>
                            <a:schemeClr val="accent5">
                              <a:lumMod val="50000"/>
                            </a:schemeClr>
                          </a:solidFill>
                        </a:rPr>
                        <a:t>VALORACION FINANCIERA</a:t>
                      </a:r>
                    </a:p>
                  </a:txBody>
                  <a:tcPr/>
                </a:tc>
                <a:tc>
                  <a:txBody>
                    <a:bodyPr/>
                    <a:lstStyle/>
                    <a:p>
                      <a:r>
                        <a:rPr lang="en-US" b="1" dirty="0">
                          <a:solidFill>
                            <a:schemeClr val="accent2">
                              <a:lumMod val="50000"/>
                            </a:schemeClr>
                          </a:solidFill>
                        </a:rPr>
                        <a:t>USD 5 /tCO2eq</a:t>
                      </a:r>
                    </a:p>
                  </a:txBody>
                  <a:tcPr/>
                </a:tc>
                <a:extLst>
                  <a:ext uri="{0D108BD9-81ED-4DB2-BD59-A6C34878D82A}">
                    <a16:rowId xmlns:a16="http://schemas.microsoft.com/office/drawing/2014/main" val="2625021372"/>
                  </a:ext>
                </a:extLst>
              </a:tr>
              <a:tr h="440255">
                <a:tc>
                  <a:txBody>
                    <a:bodyPr/>
                    <a:lstStyle/>
                    <a:p>
                      <a:pPr algn="r"/>
                      <a:r>
                        <a:rPr lang="en-US" dirty="0">
                          <a:solidFill>
                            <a:schemeClr val="accent5">
                              <a:lumMod val="50000"/>
                            </a:schemeClr>
                          </a:solidFill>
                        </a:rPr>
                        <a:t>PERODO DE ELIGIBILIDAD</a:t>
                      </a:r>
                    </a:p>
                  </a:txBody>
                  <a:tcPr/>
                </a:tc>
                <a:tc>
                  <a:txBody>
                    <a:bodyPr/>
                    <a:lstStyle/>
                    <a:p>
                      <a:r>
                        <a:rPr lang="en-US" b="1" dirty="0">
                          <a:solidFill>
                            <a:schemeClr val="accent2">
                              <a:lumMod val="50000"/>
                            </a:schemeClr>
                          </a:solidFill>
                        </a:rPr>
                        <a:t>31 Dec 2013 – 31 Dec 2018</a:t>
                      </a:r>
                    </a:p>
                  </a:txBody>
                  <a:tcPr/>
                </a:tc>
                <a:extLst>
                  <a:ext uri="{0D108BD9-81ED-4DB2-BD59-A6C34878D82A}">
                    <a16:rowId xmlns:a16="http://schemas.microsoft.com/office/drawing/2014/main" val="3364867810"/>
                  </a:ext>
                </a:extLst>
              </a:tr>
              <a:tr h="440255">
                <a:tc>
                  <a:txBody>
                    <a:bodyPr/>
                    <a:lstStyle/>
                    <a:p>
                      <a:pPr algn="r"/>
                      <a:r>
                        <a:rPr lang="en-US" dirty="0">
                          <a:solidFill>
                            <a:schemeClr val="accent5">
                              <a:lumMod val="50000"/>
                            </a:schemeClr>
                          </a:solidFill>
                        </a:rPr>
                        <a:t>MODALIDAD DE ACCESO</a:t>
                      </a:r>
                    </a:p>
                  </a:txBody>
                  <a:tcPr/>
                </a:tc>
                <a:tc>
                  <a:txBody>
                    <a:bodyPr/>
                    <a:lstStyle/>
                    <a:p>
                      <a:r>
                        <a:rPr lang="en-US" b="1" dirty="0">
                          <a:solidFill>
                            <a:schemeClr val="accent2">
                              <a:lumMod val="50000"/>
                            </a:schemeClr>
                          </a:solidFill>
                        </a:rPr>
                        <a:t>Accredited Entities</a:t>
                      </a:r>
                    </a:p>
                  </a:txBody>
                  <a:tcPr/>
                </a:tc>
                <a:extLst>
                  <a:ext uri="{0D108BD9-81ED-4DB2-BD59-A6C34878D82A}">
                    <a16:rowId xmlns:a16="http://schemas.microsoft.com/office/drawing/2014/main" val="3384922439"/>
                  </a:ext>
                </a:extLst>
              </a:tr>
              <a:tr h="440255">
                <a:tc>
                  <a:txBody>
                    <a:bodyPr/>
                    <a:lstStyle/>
                    <a:p>
                      <a:pPr algn="r"/>
                      <a:r>
                        <a:rPr lang="en-US" dirty="0">
                          <a:solidFill>
                            <a:schemeClr val="accent5">
                              <a:lumMod val="50000"/>
                            </a:schemeClr>
                          </a:solidFill>
                        </a:rPr>
                        <a:t>MAXIMO POR PAIS</a:t>
                      </a:r>
                    </a:p>
                  </a:txBody>
                  <a:tcPr/>
                </a:tc>
                <a:tc>
                  <a:txBody>
                    <a:bodyPr/>
                    <a:lstStyle/>
                    <a:p>
                      <a:r>
                        <a:rPr lang="en-US" b="1" dirty="0">
                          <a:solidFill>
                            <a:schemeClr val="accent2">
                              <a:lumMod val="50000"/>
                            </a:schemeClr>
                          </a:solidFill>
                        </a:rPr>
                        <a:t>30% del total</a:t>
                      </a:r>
                    </a:p>
                  </a:txBody>
                  <a:tcPr/>
                </a:tc>
                <a:extLst>
                  <a:ext uri="{0D108BD9-81ED-4DB2-BD59-A6C34878D82A}">
                    <a16:rowId xmlns:a16="http://schemas.microsoft.com/office/drawing/2014/main" val="3452822965"/>
                  </a:ext>
                </a:extLst>
              </a:tr>
              <a:tr h="440255">
                <a:tc>
                  <a:txBody>
                    <a:bodyPr/>
                    <a:lstStyle/>
                    <a:p>
                      <a:pPr algn="r"/>
                      <a:r>
                        <a:rPr lang="en-US" dirty="0">
                          <a:solidFill>
                            <a:schemeClr val="accent5">
                              <a:lumMod val="50000"/>
                            </a:schemeClr>
                          </a:solidFill>
                        </a:rPr>
                        <a:t>EVALUACION</a:t>
                      </a:r>
                    </a:p>
                  </a:txBody>
                  <a:tcPr/>
                </a:tc>
                <a:tc>
                  <a:txBody>
                    <a:bodyPr/>
                    <a:lstStyle/>
                    <a:p>
                      <a:r>
                        <a:rPr lang="en-US" b="1" dirty="0">
                          <a:solidFill>
                            <a:schemeClr val="accent2">
                              <a:lumMod val="50000"/>
                            </a:schemeClr>
                          </a:solidFill>
                        </a:rPr>
                        <a:t>Scorecard</a:t>
                      </a:r>
                    </a:p>
                  </a:txBody>
                  <a:tcPr/>
                </a:tc>
                <a:extLst>
                  <a:ext uri="{0D108BD9-81ED-4DB2-BD59-A6C34878D82A}">
                    <a16:rowId xmlns:a16="http://schemas.microsoft.com/office/drawing/2014/main" val="1540119443"/>
                  </a:ext>
                </a:extLst>
              </a:tr>
            </a:tbl>
          </a:graphicData>
        </a:graphic>
      </p:graphicFrame>
    </p:spTree>
    <p:extLst>
      <p:ext uri="{BB962C8B-B14F-4D97-AF65-F5344CB8AC3E}">
        <p14:creationId xmlns:p14="http://schemas.microsoft.com/office/powerpoint/2010/main" val="40984961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65786" y="702364"/>
            <a:ext cx="6390757" cy="616073"/>
          </a:xfrm>
          <a:prstGeom prst="rect">
            <a:avLst/>
          </a:prstGeom>
        </p:spPr>
        <p:txBody>
          <a:bodyPr>
            <a:noAutofit/>
          </a:bodyPr>
          <a:lstStyle>
            <a:defPPr>
              <a:defRPr lang="en-US"/>
            </a:defPPr>
            <a:lvl1pPr algn="r">
              <a:spcBef>
                <a:spcPct val="0"/>
              </a:spcBef>
              <a:buNone/>
              <a:defRPr sz="3500" b="1">
                <a:latin typeface="+mj-lt"/>
                <a:ea typeface="+mj-ea"/>
                <a:cs typeface="+mj-cs"/>
              </a:defRPr>
            </a:lvl1pPr>
          </a:lstStyle>
          <a:p>
            <a:r>
              <a:rPr lang="en-US" sz="3200" dirty="0" err="1"/>
              <a:t>Modalidades</a:t>
            </a:r>
            <a:r>
              <a:rPr lang="en-US" sz="3200" dirty="0"/>
              <a:t> y </a:t>
            </a:r>
            <a:r>
              <a:rPr lang="en-US" sz="3200" dirty="0" err="1"/>
              <a:t>alcance</a:t>
            </a:r>
            <a:endParaRPr lang="en-US" sz="3200" dirty="0"/>
          </a:p>
          <a:p>
            <a:endParaRPr lang="en-US" sz="3200" dirty="0"/>
          </a:p>
        </p:txBody>
      </p:sp>
      <p:sp>
        <p:nvSpPr>
          <p:cNvPr id="4" name="Rectangle 3"/>
          <p:cNvSpPr/>
          <p:nvPr/>
        </p:nvSpPr>
        <p:spPr>
          <a:xfrm>
            <a:off x="902804" y="1683989"/>
            <a:ext cx="7553739" cy="6370975"/>
          </a:xfrm>
          <a:prstGeom prst="rect">
            <a:avLst/>
          </a:prstGeom>
        </p:spPr>
        <p:txBody>
          <a:bodyPr wrap="square">
            <a:spAutoFit/>
          </a:bodyPr>
          <a:lstStyle/>
          <a:p>
            <a:pPr marL="342900" indent="-342900">
              <a:buFont typeface="Arial" panose="020B0604020202020204" pitchFamily="34" charset="0"/>
              <a:buChar char="•"/>
            </a:pPr>
            <a:r>
              <a:rPr lang="en-GB" sz="2400" u="sng" dirty="0" err="1"/>
              <a:t>Uso</a:t>
            </a:r>
            <a:r>
              <a:rPr lang="en-GB" sz="2400" u="sng" dirty="0"/>
              <a:t> de </a:t>
            </a:r>
            <a:r>
              <a:rPr lang="en-GB" sz="2400" u="sng" dirty="0" err="1"/>
              <a:t>los</a:t>
            </a:r>
            <a:r>
              <a:rPr lang="en-GB" sz="2400" u="sng" dirty="0"/>
              <a:t> </a:t>
            </a:r>
            <a:r>
              <a:rPr lang="en-GB" sz="2400" u="sng" dirty="0" err="1"/>
              <a:t>pagos</a:t>
            </a:r>
            <a:r>
              <a:rPr lang="en-GB" sz="2400" u="sng" dirty="0"/>
              <a:t>:</a:t>
            </a:r>
            <a:r>
              <a:rPr lang="en-GB" sz="2400" dirty="0"/>
              <a:t> </a:t>
            </a:r>
            <a:r>
              <a:rPr lang="en-US" sz="2400" dirty="0" err="1"/>
              <a:t>reinvertir</a:t>
            </a:r>
            <a:r>
              <a:rPr lang="en-US" sz="2400" dirty="0"/>
              <a:t> </a:t>
            </a:r>
            <a:r>
              <a:rPr lang="en-US" sz="2400" dirty="0" err="1"/>
              <a:t>en</a:t>
            </a:r>
            <a:r>
              <a:rPr lang="en-US" sz="2400" dirty="0"/>
              <a:t> </a:t>
            </a:r>
            <a:r>
              <a:rPr lang="en-US" sz="2400" dirty="0" err="1"/>
              <a:t>actividades</a:t>
            </a:r>
            <a:r>
              <a:rPr lang="en-US" sz="2400" dirty="0"/>
              <a:t> </a:t>
            </a:r>
            <a:r>
              <a:rPr lang="en-US" sz="2400" dirty="0" err="1"/>
              <a:t>en</a:t>
            </a:r>
            <a:r>
              <a:rPr lang="en-US" sz="2400" dirty="0"/>
              <a:t> line con el NDC , </a:t>
            </a:r>
            <a:r>
              <a:rPr lang="en-US" sz="2400" dirty="0" err="1"/>
              <a:t>implementacion</a:t>
            </a:r>
            <a:r>
              <a:rPr lang="en-US" sz="2400" dirty="0"/>
              <a:t> de </a:t>
            </a:r>
            <a:r>
              <a:rPr lang="en-US" sz="2400" dirty="0" err="1"/>
              <a:t>estrategias</a:t>
            </a:r>
            <a:r>
              <a:rPr lang="en-US" sz="2400" dirty="0"/>
              <a:t> REDD+ o planes de </a:t>
            </a:r>
            <a:r>
              <a:rPr lang="en-US" sz="2400" dirty="0" err="1"/>
              <a:t>desarrollo</a:t>
            </a:r>
            <a:r>
              <a:rPr lang="en-US" sz="2400" dirty="0"/>
              <a:t> de </a:t>
            </a:r>
            <a:r>
              <a:rPr lang="en-US" sz="2400" dirty="0" err="1"/>
              <a:t>bajas</a:t>
            </a:r>
            <a:r>
              <a:rPr lang="en-US" sz="2400" dirty="0"/>
              <a:t> </a:t>
            </a:r>
            <a:r>
              <a:rPr lang="en-US" sz="2400" dirty="0" err="1"/>
              <a:t>emisiones</a:t>
            </a:r>
            <a:r>
              <a:rPr lang="en-US" sz="2400" dirty="0"/>
              <a:t>.</a:t>
            </a:r>
            <a:r>
              <a:rPr lang="en-GB" sz="2400" u="sng" dirty="0"/>
              <a:t> </a:t>
            </a:r>
          </a:p>
          <a:p>
            <a:pPr marL="342900" indent="-342900">
              <a:buFont typeface="Arial" panose="020B0604020202020204" pitchFamily="34" charset="0"/>
              <a:buChar char="•"/>
            </a:pPr>
            <a:endParaRPr lang="en-GB" sz="2400" u="sng" dirty="0"/>
          </a:p>
          <a:p>
            <a:pPr marL="342900" indent="-342900">
              <a:buFont typeface="Arial" panose="020B0604020202020204" pitchFamily="34" charset="0"/>
              <a:buChar char="•"/>
            </a:pPr>
            <a:r>
              <a:rPr lang="en-GB" sz="2400" u="sng" dirty="0" err="1"/>
              <a:t>Titulo</a:t>
            </a:r>
            <a:r>
              <a:rPr lang="en-GB" sz="2400" u="sng" dirty="0"/>
              <a:t> legal</a:t>
            </a:r>
            <a:r>
              <a:rPr lang="en-GB" sz="2400" dirty="0"/>
              <a:t>: </a:t>
            </a:r>
            <a:r>
              <a:rPr lang="en-US" sz="2400" dirty="0"/>
              <a:t>La </a:t>
            </a:r>
            <a:r>
              <a:rPr lang="en-US" sz="2400" dirty="0" err="1"/>
              <a:t>propiedad</a:t>
            </a:r>
            <a:r>
              <a:rPr lang="en-US" sz="2400" dirty="0"/>
              <a:t> de las </a:t>
            </a:r>
            <a:r>
              <a:rPr lang="en-US" sz="2400" dirty="0" err="1"/>
              <a:t>reducciones</a:t>
            </a:r>
            <a:r>
              <a:rPr lang="en-US" sz="2400" dirty="0"/>
              <a:t> de emission no </a:t>
            </a:r>
            <a:r>
              <a:rPr lang="en-US" sz="2400" dirty="0" err="1"/>
              <a:t>seran</a:t>
            </a:r>
            <a:r>
              <a:rPr lang="en-US" sz="2400" dirty="0"/>
              <a:t> </a:t>
            </a:r>
            <a:r>
              <a:rPr lang="en-US" sz="2400" dirty="0" err="1"/>
              <a:t>transferidas</a:t>
            </a:r>
            <a:r>
              <a:rPr lang="en-US" sz="2400" dirty="0"/>
              <a:t> al GCF</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GB" sz="2400" u="sng" dirty="0" err="1"/>
              <a:t>Escala</a:t>
            </a:r>
            <a:r>
              <a:rPr lang="en-GB" sz="2400" u="sng" dirty="0"/>
              <a:t> de la </a:t>
            </a:r>
            <a:r>
              <a:rPr lang="en-GB" sz="2400" u="sng" dirty="0" err="1"/>
              <a:t>propuesta</a:t>
            </a:r>
            <a:r>
              <a:rPr lang="en-GB" sz="2400" u="sng" dirty="0"/>
              <a:t>: </a:t>
            </a:r>
            <a:r>
              <a:rPr lang="en-US" sz="2400" dirty="0" err="1"/>
              <a:t>nacional</a:t>
            </a:r>
            <a:r>
              <a:rPr lang="en-US" sz="2400" dirty="0"/>
              <a:t> o </a:t>
            </a:r>
            <a:r>
              <a:rPr lang="en-US" sz="2400" dirty="0" err="1"/>
              <a:t>subnacional</a:t>
            </a:r>
            <a:r>
              <a:rPr lang="en-US" sz="2400" dirty="0"/>
              <a:t> </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GB" sz="2400" u="sng" dirty="0" err="1"/>
              <a:t>Nivel</a:t>
            </a:r>
            <a:r>
              <a:rPr lang="en-GB" sz="2400" u="sng" dirty="0"/>
              <a:t> de </a:t>
            </a:r>
            <a:r>
              <a:rPr lang="en-GB" sz="2400" u="sng" dirty="0" err="1"/>
              <a:t>referencia</a:t>
            </a:r>
            <a:r>
              <a:rPr lang="en-GB" sz="2400" dirty="0"/>
              <a:t>: </a:t>
            </a:r>
            <a:r>
              <a:rPr lang="en-US" sz="2400" dirty="0"/>
              <a:t>sera </a:t>
            </a:r>
            <a:r>
              <a:rPr lang="en-US" sz="2400" dirty="0" err="1"/>
              <a:t>considerado</a:t>
            </a:r>
            <a:r>
              <a:rPr lang="en-US" sz="2400" dirty="0"/>
              <a:t> </a:t>
            </a:r>
            <a:r>
              <a:rPr lang="en-US" sz="2400" dirty="0" err="1"/>
              <a:t>usando</a:t>
            </a:r>
            <a:r>
              <a:rPr lang="en-US" sz="2400" dirty="0"/>
              <a:t> el </a:t>
            </a:r>
            <a:r>
              <a:rPr lang="en-US" sz="2400" dirty="0" err="1"/>
              <a:t>criterio</a:t>
            </a:r>
            <a:r>
              <a:rPr lang="en-US" sz="2400" dirty="0"/>
              <a:t> </a:t>
            </a:r>
            <a:r>
              <a:rPr lang="en-US" sz="2400" dirty="0" err="1"/>
              <a:t>definido</a:t>
            </a:r>
            <a:r>
              <a:rPr lang="en-US" sz="2400" dirty="0"/>
              <a:t> </a:t>
            </a:r>
            <a:r>
              <a:rPr lang="en-US" sz="2400" dirty="0" err="1"/>
              <a:t>en</a:t>
            </a:r>
            <a:r>
              <a:rPr lang="en-US" sz="2400" dirty="0"/>
              <a:t> el scorecard </a:t>
            </a:r>
          </a:p>
          <a:p>
            <a:pPr marL="342900" indent="-342900">
              <a:buFont typeface="Arial" panose="020B0604020202020204" pitchFamily="34" charset="0"/>
              <a:buChar char="•"/>
            </a:pPr>
            <a:endParaRPr lang="en-GB" sz="2400" u="sng" dirty="0"/>
          </a:p>
          <a:p>
            <a:endParaRPr lang="en-GB" sz="2400" dirty="0"/>
          </a:p>
          <a:p>
            <a:pPr marL="342900" indent="-342900">
              <a:buFont typeface="Arial" panose="020B0604020202020204" pitchFamily="34" charset="0"/>
              <a:buChar char="•"/>
            </a:pPr>
            <a:endParaRPr lang="en-GB" sz="2400" dirty="0"/>
          </a:p>
          <a:p>
            <a:endParaRPr lang="en-US" sz="2400" dirty="0"/>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endParaRPr lang="en-US" sz="2400" i="1" u="sng" dirty="0"/>
          </a:p>
        </p:txBody>
      </p:sp>
    </p:spTree>
    <p:extLst>
      <p:ext uri="{BB962C8B-B14F-4D97-AF65-F5344CB8AC3E}">
        <p14:creationId xmlns:p14="http://schemas.microsoft.com/office/powerpoint/2010/main" val="1057966056"/>
      </p:ext>
    </p:extLst>
  </p:cSld>
  <p:clrMapOvr>
    <a:masterClrMapping/>
  </p:clrMapOvr>
</p:sld>
</file>

<file path=ppt/theme/theme1.xml><?xml version="1.0" encoding="utf-8"?>
<a:theme xmlns:a="http://schemas.openxmlformats.org/drawingml/2006/main" name="5_Custom Design">
  <a:themeElements>
    <a:clrScheme name="GCF">
      <a:dk1>
        <a:sysClr val="windowText" lastClr="000000"/>
      </a:dk1>
      <a:lt1>
        <a:sysClr val="window" lastClr="FFFFFF"/>
      </a:lt1>
      <a:dk2>
        <a:srgbClr val="24634F"/>
      </a:dk2>
      <a:lt2>
        <a:srgbClr val="DFDFDF"/>
      </a:lt2>
      <a:accent1>
        <a:srgbClr val="4AA9A7"/>
      </a:accent1>
      <a:accent2>
        <a:srgbClr val="257281"/>
      </a:accent2>
      <a:accent3>
        <a:srgbClr val="346B4C"/>
      </a:accent3>
      <a:accent4>
        <a:srgbClr val="427B3D"/>
      </a:accent4>
      <a:accent5>
        <a:srgbClr val="6E9952"/>
      </a:accent5>
      <a:accent6>
        <a:srgbClr val="8BB85C"/>
      </a:accent6>
      <a:hlink>
        <a:srgbClr val="24634F"/>
      </a:hlink>
      <a:folHlink>
        <a:srgbClr val="304836"/>
      </a:folHlink>
    </a:clrScheme>
    <a:fontScheme name="Pixel">
      <a:majorFont>
        <a:latin typeface="Corbel"/>
        <a:ea typeface=""/>
        <a:cs typeface=""/>
        <a:font script="Jpan" typeface="メイリオ"/>
        <a:font script="Hans" typeface="宋体"/>
        <a:font script="Hant" typeface="新細明體"/>
      </a:majorFont>
      <a:minorFont>
        <a:latin typeface="Corbel"/>
        <a:ea typeface=""/>
        <a:cs typeface=""/>
        <a:font script="Jpan" typeface="メイリオ"/>
        <a:font script="Hans" typeface="宋体"/>
        <a:font script="Hant" typeface="新細明體"/>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dlc_DocIdPersistId xmlns="a11e0906-e994-4d89-90f1-ce2e17346112" xsi:nil="true"/>
  </documentManagement>
</p:properties>
</file>

<file path=customXml/item3.xml><?xml version="1.0" encoding="utf-8"?>
<?mso-contentType ?>
<spe:Receivers xmlns:spe="http://schemas.microsoft.com/sharepoint/events"/>
</file>

<file path=customXml/item4.xml><?xml version="1.0" encoding="utf-8"?>
<ct:contentTypeSchema xmlns:ct="http://schemas.microsoft.com/office/2006/metadata/contentType" xmlns:ma="http://schemas.microsoft.com/office/2006/metadata/properties/metaAttributes" ct:_="" ma:_="" ma:contentTypeName="Document" ma:contentTypeID="0x010100F217A5E193D3BE43B115A6BF326D5451" ma:contentTypeVersion="17" ma:contentTypeDescription="Create a new document." ma:contentTypeScope="" ma:versionID="f58bf1d9393ecff5d6862e038e67c995">
  <xsd:schema xmlns:xsd="http://www.w3.org/2001/XMLSchema" xmlns:xs="http://www.w3.org/2001/XMLSchema" xmlns:p="http://schemas.microsoft.com/office/2006/metadata/properties" xmlns:ns2="a11e0906-e994-4d89-90f1-ce2e17346112" targetNamespace="http://schemas.microsoft.com/office/2006/metadata/properties" ma:root="true" ma:fieldsID="2b5c8b015f639fc54fb2ae186cde621c" ns2:_="">
    <xsd:import namespace="a11e0906-e994-4d89-90f1-ce2e17346112"/>
    <xsd:element name="properties">
      <xsd:complexType>
        <xsd:sequence>
          <xsd:element name="documentManagement">
            <xsd:complexType>
              <xsd:all>
                <xsd:element ref="ns2:_dlc_DocId" minOccurs="0"/>
                <xsd:element ref="ns2:_dlc_DocIdUrl" minOccurs="0"/>
                <xsd:element ref="ns2:_dlc_DocIdPersistId" minOccurs="0"/>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11e0906-e994-4d89-90f1-ce2e17346112"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false">
      <xsd:simpleType>
        <xsd:restriction base="dms:Boolean"/>
      </xsd:simpleType>
    </xsd:element>
    <xsd:element name="SharedWithUsers" ma:index="11"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FBFF236-5F33-4B41-9793-DB92505F91CC}">
  <ds:schemaRefs>
    <ds:schemaRef ds:uri="http://schemas.microsoft.com/sharepoint/v3/contenttype/forms"/>
  </ds:schemaRefs>
</ds:datastoreItem>
</file>

<file path=customXml/itemProps2.xml><?xml version="1.0" encoding="utf-8"?>
<ds:datastoreItem xmlns:ds="http://schemas.openxmlformats.org/officeDocument/2006/customXml" ds:itemID="{FB3FCBD8-EAAE-4ABB-97F6-733A315EA385}">
  <ds:schemaRefs>
    <ds:schemaRef ds:uri="http://purl.org/dc/terms/"/>
    <ds:schemaRef ds:uri="http://purl.org/dc/elements/1.1/"/>
    <ds:schemaRef ds:uri="http://purl.org/dc/dcmitype/"/>
    <ds:schemaRef ds:uri="http://schemas.microsoft.com/office/2006/documentManagement/types"/>
    <ds:schemaRef ds:uri="http://www.w3.org/XML/1998/namespace"/>
    <ds:schemaRef ds:uri="http://schemas.microsoft.com/office/infopath/2007/PartnerControls"/>
    <ds:schemaRef ds:uri="http://schemas.openxmlformats.org/package/2006/metadata/core-properties"/>
    <ds:schemaRef ds:uri="a11e0906-e994-4d89-90f1-ce2e17346112"/>
    <ds:schemaRef ds:uri="http://schemas.microsoft.com/office/2006/metadata/properties"/>
  </ds:schemaRefs>
</ds:datastoreItem>
</file>

<file path=customXml/itemProps3.xml><?xml version="1.0" encoding="utf-8"?>
<ds:datastoreItem xmlns:ds="http://schemas.openxmlformats.org/officeDocument/2006/customXml" ds:itemID="{97FAAD33-9A71-4A25-BA42-61CE3CBC9205}">
  <ds:schemaRefs>
    <ds:schemaRef ds:uri="http://schemas.microsoft.com/sharepoint/events"/>
  </ds:schemaRefs>
</ds:datastoreItem>
</file>

<file path=customXml/itemProps4.xml><?xml version="1.0" encoding="utf-8"?>
<ds:datastoreItem xmlns:ds="http://schemas.openxmlformats.org/officeDocument/2006/customXml" ds:itemID="{C5A6096A-C5E2-44A3-A613-0F4DF0E6053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11e0906-e994-4d89-90f1-ce2e1734611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46007</TotalTime>
  <Words>1618</Words>
  <Application>Microsoft Office PowerPoint</Application>
  <PresentationFormat>On-screen Show (4:3)</PresentationFormat>
  <Paragraphs>234</Paragraphs>
  <Slides>18</Slides>
  <Notes>16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Malgun Gothic</vt:lpstr>
      <vt:lpstr>Arial</vt:lpstr>
      <vt:lpstr>Calibri</vt:lpstr>
      <vt:lpstr>Calibri Light</vt:lpstr>
      <vt:lpstr>Cambria</vt:lpstr>
      <vt:lpstr>Corbel</vt:lpstr>
      <vt:lpstr>5_Custom Design</vt:lpstr>
      <vt:lpstr>PowerPoint Presentation</vt:lpstr>
      <vt:lpstr>PowerPoint Presentation</vt:lpstr>
      <vt:lpstr>PowerPoint Presentation</vt:lpstr>
      <vt:lpstr>PowerPoint Presentation</vt:lpstr>
      <vt:lpstr>Modalidades de financiamiento para  REDD+</vt:lpstr>
      <vt:lpstr>Apoyo para la fase 1 de REDD+</vt:lpstr>
      <vt:lpstr>Apoyo par ala fase 2 de REDD+</vt:lpstr>
      <vt:lpstr>Apoyo para la fase 3 de REDD+</vt:lpstr>
      <vt:lpstr>PowerPoint Presentation</vt:lpstr>
      <vt:lpstr>PowerPoint Presentation</vt:lpstr>
      <vt:lpstr>PowerPoint Presentation</vt:lpstr>
      <vt:lpstr>Los paises mas avanzados a nivel global que podrian accede a pagos por resultados estan en Latino America </vt:lpstr>
      <vt:lpstr>PowerPoint Presentation</vt:lpstr>
      <vt:lpstr>Posibilidades con REDD+</vt:lpstr>
      <vt:lpstr>Empresas con compromisos de cadenas de valor sin deforesacion</vt:lpstr>
      <vt:lpstr>Complementariedad y coherencia </vt:lpstr>
      <vt:lpstr>Potential timeframe considerations</vt:lpstr>
      <vt:lpstr>El caso de Brasil: desvinculando produccion con mantenimiento de bosques</vt:lpstr>
    </vt:vector>
  </TitlesOfParts>
  <Company>RDA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Jurgen Riehle;hjeong</dc:creator>
  <cp:lastModifiedBy>Juan Chang</cp:lastModifiedBy>
  <cp:revision>651</cp:revision>
  <cp:lastPrinted>2017-06-29T00:24:53Z</cp:lastPrinted>
  <dcterms:created xsi:type="dcterms:W3CDTF">2014-10-02T15:22:29Z</dcterms:created>
  <dcterms:modified xsi:type="dcterms:W3CDTF">2018-03-06T14:17:15Z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0x010100F217A5E193D3BE43B115A6BF326D5451</vt:lpwstr>
  </property>
</Properties>
</file>