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72" r:id="rId3"/>
    <p:sldId id="280" r:id="rId4"/>
    <p:sldId id="273" r:id="rId5"/>
    <p:sldId id="274" r:id="rId6"/>
    <p:sldId id="276" r:id="rId7"/>
    <p:sldId id="277" r:id="rId8"/>
    <p:sldId id="278" r:id="rId9"/>
    <p:sldId id="262" r:id="rId1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A2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2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94CE41-1006-4DB0-B2A1-36EBDC3625E4}" type="doc">
      <dgm:prSet loTypeId="urn:microsoft.com/office/officeart/2008/layout/AccentedPicture" loCatId="picture" qsTypeId="urn:microsoft.com/office/officeart/2005/8/quickstyle/simple4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DC7DD8B5-D0B4-4E6C-9031-20C5EB37F790}">
      <dgm:prSet custT="1"/>
      <dgm:spPr/>
      <dgm:t>
        <a:bodyPr/>
        <a:lstStyle/>
        <a:p>
          <a:r>
            <a:rPr lang="es-ES" sz="1800" dirty="0" smtClean="0"/>
            <a:t>SECTORES PRODUCTIVOS Y ESTRATÉGICOS</a:t>
          </a:r>
          <a:endParaRPr lang="es-MX" sz="1800" dirty="0"/>
        </a:p>
      </dgm:t>
    </dgm:pt>
    <dgm:pt modelId="{CD9FFA3F-7697-4BAE-BFC4-57FB7A62F7A9}" type="parTrans" cxnId="{DE98FF5B-F163-4BEB-BD60-C3FE19E2A22A}">
      <dgm:prSet/>
      <dgm:spPr/>
      <dgm:t>
        <a:bodyPr/>
        <a:lstStyle/>
        <a:p>
          <a:endParaRPr lang="es-MX" sz="2800"/>
        </a:p>
      </dgm:t>
    </dgm:pt>
    <dgm:pt modelId="{8237D85E-7998-424F-95C9-390DD65F36BF}" type="sibTrans" cxnId="{DE98FF5B-F163-4BEB-BD60-C3FE19E2A22A}">
      <dgm:prSet/>
      <dgm:spPr/>
      <dgm:t>
        <a:bodyPr/>
        <a:lstStyle/>
        <a:p>
          <a:endParaRPr lang="es-MX" sz="2800"/>
        </a:p>
      </dgm:t>
    </dgm:pt>
    <dgm:pt modelId="{3069C64D-C49F-4BAB-9D1A-FF509D5CBE77}">
      <dgm:prSet custT="1"/>
      <dgm:spPr/>
      <dgm:t>
        <a:bodyPr/>
        <a:lstStyle/>
        <a:p>
          <a:r>
            <a:rPr lang="en-US" sz="1800" dirty="0" smtClean="0"/>
            <a:t>SALUD</a:t>
          </a:r>
          <a:endParaRPr lang="es-MX" sz="1800" dirty="0"/>
        </a:p>
      </dgm:t>
    </dgm:pt>
    <dgm:pt modelId="{23351296-FEF0-4767-9155-24743B01C5A6}" type="parTrans" cxnId="{EAAA001C-9A7E-44F9-AE5E-689727D1DD19}">
      <dgm:prSet/>
      <dgm:spPr/>
      <dgm:t>
        <a:bodyPr/>
        <a:lstStyle/>
        <a:p>
          <a:endParaRPr lang="es-MX" sz="2800"/>
        </a:p>
      </dgm:t>
    </dgm:pt>
    <dgm:pt modelId="{F3F605A4-F5B4-4826-A603-AB38FB43DD53}" type="sibTrans" cxnId="{EAAA001C-9A7E-44F9-AE5E-689727D1DD19}">
      <dgm:prSet/>
      <dgm:spPr/>
      <dgm:t>
        <a:bodyPr/>
        <a:lstStyle/>
        <a:p>
          <a:endParaRPr lang="es-MX" sz="2800"/>
        </a:p>
      </dgm:t>
    </dgm:pt>
    <dgm:pt modelId="{8C9B049E-E241-497D-AAB4-5552971F5D1F}">
      <dgm:prSet custT="1"/>
      <dgm:spPr/>
      <dgm:t>
        <a:bodyPr/>
        <a:lstStyle/>
        <a:p>
          <a:r>
            <a:rPr lang="es-MX" sz="1800" dirty="0" smtClean="0"/>
            <a:t>PATRIMONIO HÍDRICO</a:t>
          </a:r>
          <a:endParaRPr lang="es-MX" sz="1800" dirty="0"/>
        </a:p>
      </dgm:t>
    </dgm:pt>
    <dgm:pt modelId="{0737A699-2B33-41D4-AE32-767674B6ACF4}" type="parTrans" cxnId="{1936F640-F0A3-48E9-AE2B-9FFA86AE0440}">
      <dgm:prSet/>
      <dgm:spPr/>
      <dgm:t>
        <a:bodyPr/>
        <a:lstStyle/>
        <a:p>
          <a:endParaRPr lang="es-MX" sz="2800"/>
        </a:p>
      </dgm:t>
    </dgm:pt>
    <dgm:pt modelId="{EC427AA8-C45F-463D-8657-14B8300CECCA}" type="sibTrans" cxnId="{1936F640-F0A3-48E9-AE2B-9FFA86AE0440}">
      <dgm:prSet/>
      <dgm:spPr/>
      <dgm:t>
        <a:bodyPr/>
        <a:lstStyle/>
        <a:p>
          <a:endParaRPr lang="es-MX" sz="2800"/>
        </a:p>
      </dgm:t>
    </dgm:pt>
    <dgm:pt modelId="{3140186E-0D85-4C6F-95CF-E13B8289CC02}">
      <dgm:prSet custT="1"/>
      <dgm:spPr/>
      <dgm:t>
        <a:bodyPr/>
        <a:lstStyle/>
        <a:p>
          <a:r>
            <a:rPr lang="es-MX" sz="1800" dirty="0" smtClean="0"/>
            <a:t>PATRIMONIO NATURAL</a:t>
          </a:r>
          <a:endParaRPr lang="es-MX" sz="1800" dirty="0"/>
        </a:p>
      </dgm:t>
    </dgm:pt>
    <dgm:pt modelId="{8D6BDD3C-3C6A-471B-B3FB-1FE3D62B46B9}" type="parTrans" cxnId="{F064B49E-0AB7-4F19-BC10-7EAD58ABB0BA}">
      <dgm:prSet/>
      <dgm:spPr/>
      <dgm:t>
        <a:bodyPr/>
        <a:lstStyle/>
        <a:p>
          <a:endParaRPr lang="es-MX" sz="2800"/>
        </a:p>
      </dgm:t>
    </dgm:pt>
    <dgm:pt modelId="{ED9B2E7C-03DB-4FDD-8C3E-9A2CF87D4E8C}" type="sibTrans" cxnId="{F064B49E-0AB7-4F19-BC10-7EAD58ABB0BA}">
      <dgm:prSet/>
      <dgm:spPr/>
      <dgm:t>
        <a:bodyPr/>
        <a:lstStyle/>
        <a:p>
          <a:endParaRPr lang="es-MX" sz="2800"/>
        </a:p>
      </dgm:t>
    </dgm:pt>
    <dgm:pt modelId="{77626804-5358-463A-BCDD-4FAB53EFF2FD}">
      <dgm:prSet custT="1"/>
      <dgm:spPr/>
      <dgm:t>
        <a:bodyPr/>
        <a:lstStyle/>
        <a:p>
          <a:r>
            <a:rPr lang="en-US" sz="1800" dirty="0" smtClean="0"/>
            <a:t>ASENTAMIENTOS HUMANOS</a:t>
          </a:r>
          <a:endParaRPr lang="es-MX" sz="1800" dirty="0"/>
        </a:p>
      </dgm:t>
    </dgm:pt>
    <dgm:pt modelId="{ACE12C0C-89B3-4F97-A6D6-18E4EB05C579}" type="parTrans" cxnId="{651BF86A-5869-4DD7-ABB8-8BB975D821AC}">
      <dgm:prSet/>
      <dgm:spPr/>
      <dgm:t>
        <a:bodyPr/>
        <a:lstStyle/>
        <a:p>
          <a:endParaRPr lang="es-MX" sz="2800"/>
        </a:p>
      </dgm:t>
    </dgm:pt>
    <dgm:pt modelId="{E662370D-B9D5-4B53-AB07-4B8F063CAA1D}" type="sibTrans" cxnId="{651BF86A-5869-4DD7-ABB8-8BB975D821AC}">
      <dgm:prSet/>
      <dgm:spPr/>
      <dgm:t>
        <a:bodyPr/>
        <a:lstStyle/>
        <a:p>
          <a:endParaRPr lang="es-MX" sz="2800"/>
        </a:p>
      </dgm:t>
    </dgm:pt>
    <dgm:pt modelId="{03374998-026D-4449-AEE8-F347F762C040}">
      <dgm:prSet phldrT="[Texto]" custT="1"/>
      <dgm:spPr/>
      <dgm:t>
        <a:bodyPr/>
        <a:lstStyle/>
        <a:p>
          <a:pPr algn="l"/>
          <a:r>
            <a:rPr lang="es-ES" sz="1600" dirty="0" smtClean="0"/>
            <a:t>SOBERANÍA Y SEGURIDAD ALIMENTARIA, AGRICULTURA, GANADERÍA, ACUICULTURA Y PESCA</a:t>
          </a:r>
          <a:endParaRPr lang="es-MX" sz="1600" dirty="0"/>
        </a:p>
      </dgm:t>
    </dgm:pt>
    <dgm:pt modelId="{8B4793B5-94E8-4254-836D-490332BF7EC8}" type="parTrans" cxnId="{608EF632-B254-4867-AA19-029A699AF184}">
      <dgm:prSet/>
      <dgm:spPr/>
      <dgm:t>
        <a:bodyPr/>
        <a:lstStyle/>
        <a:p>
          <a:endParaRPr lang="es-MX"/>
        </a:p>
      </dgm:t>
    </dgm:pt>
    <dgm:pt modelId="{7D03A680-BECF-4F99-AE21-2F85E7DB0748}" type="sibTrans" cxnId="{608EF632-B254-4867-AA19-029A699AF184}">
      <dgm:prSet/>
      <dgm:spPr/>
      <dgm:t>
        <a:bodyPr/>
        <a:lstStyle/>
        <a:p>
          <a:endParaRPr lang="es-MX"/>
        </a:p>
      </dgm:t>
    </dgm:pt>
    <dgm:pt modelId="{AF0A11CF-B507-4009-ABE1-34468246C9F8}">
      <dgm:prSet phldrT="[Texto]" custT="1"/>
      <dgm:spPr/>
      <dgm:t>
        <a:bodyPr/>
        <a:lstStyle/>
        <a:p>
          <a:pPr algn="just"/>
          <a:r>
            <a:rPr lang="en-US" sz="1400" dirty="0" smtClean="0"/>
            <a:t>..</a:t>
          </a:r>
          <a:endParaRPr lang="es-MX" sz="1200" dirty="0"/>
        </a:p>
      </dgm:t>
    </dgm:pt>
    <dgm:pt modelId="{90CE6E2E-37FB-44A9-99FE-176002F4364E}" type="sibTrans" cxnId="{D96B006C-7EDF-4C41-9C8E-E95F042A128C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sz="2800"/>
        </a:p>
      </dgm:t>
    </dgm:pt>
    <dgm:pt modelId="{8CF1FECF-D4CE-4E38-AC8F-EEA659D0DF84}" type="parTrans" cxnId="{D96B006C-7EDF-4C41-9C8E-E95F042A128C}">
      <dgm:prSet/>
      <dgm:spPr/>
      <dgm:t>
        <a:bodyPr/>
        <a:lstStyle/>
        <a:p>
          <a:endParaRPr lang="es-MX" sz="2800"/>
        </a:p>
      </dgm:t>
    </dgm:pt>
    <dgm:pt modelId="{74B18F4B-F91F-42D0-88E4-81036302162D}" type="pres">
      <dgm:prSet presAssocID="{5094CE41-1006-4DB0-B2A1-36EBDC3625E4}" presName="Name0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E73385B9-827A-4AC1-9735-0A33D4A80B5D}" type="pres">
      <dgm:prSet presAssocID="{90CE6E2E-37FB-44A9-99FE-176002F4364E}" presName="picture_1" presStyleLbl="bgImgPlace1" presStyleIdx="0" presStyleCnt="1" custScaleX="87689" custScaleY="67214" custLinFactNeighborX="-3153" custLinFactNeighborY="-4329"/>
      <dgm:spPr>
        <a:prstGeom prst="ellipse">
          <a:avLst/>
        </a:prstGeom>
      </dgm:spPr>
      <dgm:t>
        <a:bodyPr/>
        <a:lstStyle/>
        <a:p>
          <a:endParaRPr lang="es-MX"/>
        </a:p>
      </dgm:t>
    </dgm:pt>
    <dgm:pt modelId="{99BC2C0B-7893-4D41-8FF8-FAD8554CB9E9}" type="pres">
      <dgm:prSet presAssocID="{AF0A11CF-B507-4009-ABE1-34468246C9F8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E40139-25FB-4A91-BF35-6A2CF68BBF00}" type="pres">
      <dgm:prSet presAssocID="{5094CE41-1006-4DB0-B2A1-36EBDC3625E4}" presName="linV" presStyleCnt="0"/>
      <dgm:spPr/>
    </dgm:pt>
    <dgm:pt modelId="{644E23B9-A8CE-4897-96FD-CE0E0CB9EED4}" type="pres">
      <dgm:prSet presAssocID="{03374998-026D-4449-AEE8-F347F762C040}" presName="pair" presStyleCnt="0"/>
      <dgm:spPr/>
    </dgm:pt>
    <dgm:pt modelId="{8B053567-922D-47C0-97D2-2F9F6F001267}" type="pres">
      <dgm:prSet presAssocID="{03374998-026D-4449-AEE8-F347F762C040}" presName="spaceH" presStyleLbl="node1" presStyleIdx="0" presStyleCnt="0"/>
      <dgm:spPr/>
    </dgm:pt>
    <dgm:pt modelId="{BF2B8DF5-279C-4FCF-ABF1-4F38D5548735}" type="pres">
      <dgm:prSet presAssocID="{03374998-026D-4449-AEE8-F347F762C040}" presName="desPictures" presStyleLbl="alignImgPlace1" presStyleIdx="0" presStyleCnt="6" custScaleX="93033" custScaleY="106539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E3CE8DDD-7447-4434-8F9A-916F61F16E0F}" type="pres">
      <dgm:prSet presAssocID="{03374998-026D-4449-AEE8-F347F762C040}" presName="desTextWrapper" presStyleCnt="0"/>
      <dgm:spPr/>
    </dgm:pt>
    <dgm:pt modelId="{DAF76DDE-732F-4FA7-BB34-E6E24C7690C4}" type="pres">
      <dgm:prSet presAssocID="{03374998-026D-4449-AEE8-F347F762C040}" presName="desText" presStyleLbl="revTx" presStyleIdx="0" presStyleCnt="6" custScaleX="104617" custScaleY="836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BB73F6-E027-40E4-943C-36A2E38E3223}" type="pres">
      <dgm:prSet presAssocID="{7D03A680-BECF-4F99-AE21-2F85E7DB0748}" presName="spaceV" presStyleCnt="0"/>
      <dgm:spPr/>
    </dgm:pt>
    <dgm:pt modelId="{54D9F772-3C73-4108-AAD6-9FD396DB6EBE}" type="pres">
      <dgm:prSet presAssocID="{DC7DD8B5-D0B4-4E6C-9031-20C5EB37F790}" presName="pair" presStyleCnt="0"/>
      <dgm:spPr/>
    </dgm:pt>
    <dgm:pt modelId="{2CE3C5CC-B456-4393-8912-9C3C13C99F49}" type="pres">
      <dgm:prSet presAssocID="{DC7DD8B5-D0B4-4E6C-9031-20C5EB37F790}" presName="spaceH" presStyleLbl="node1" presStyleIdx="0" presStyleCnt="0"/>
      <dgm:spPr/>
    </dgm:pt>
    <dgm:pt modelId="{BC996222-6D11-45E5-8777-C01C5A98F886}" type="pres">
      <dgm:prSet presAssocID="{DC7DD8B5-D0B4-4E6C-9031-20C5EB37F790}" presName="desPictures" presStyleLbl="alignImgPlace1" presStyleIdx="1" presStyleCnt="6" custScaleX="97664" custScaleY="9400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20F0717B-B02E-48BB-8D81-01D07A7CE82F}" type="pres">
      <dgm:prSet presAssocID="{DC7DD8B5-D0B4-4E6C-9031-20C5EB37F790}" presName="desTextWrapper" presStyleCnt="0"/>
      <dgm:spPr/>
    </dgm:pt>
    <dgm:pt modelId="{B88F5711-1AD9-4E15-B9BA-344CA85E2A90}" type="pres">
      <dgm:prSet presAssocID="{DC7DD8B5-D0B4-4E6C-9031-20C5EB37F790}" presName="desText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8E9015-921D-478C-B966-FE8565085E98}" type="pres">
      <dgm:prSet presAssocID="{8237D85E-7998-424F-95C9-390DD65F36BF}" presName="spaceV" presStyleCnt="0"/>
      <dgm:spPr/>
    </dgm:pt>
    <dgm:pt modelId="{9BC0542E-A1BB-4D8F-9ADB-3F568C6D01D7}" type="pres">
      <dgm:prSet presAssocID="{3069C64D-C49F-4BAB-9D1A-FF509D5CBE77}" presName="pair" presStyleCnt="0"/>
      <dgm:spPr/>
    </dgm:pt>
    <dgm:pt modelId="{54F83BDA-7A58-44CD-B861-1C489B5C90A0}" type="pres">
      <dgm:prSet presAssocID="{3069C64D-C49F-4BAB-9D1A-FF509D5CBE77}" presName="spaceH" presStyleLbl="node1" presStyleIdx="0" presStyleCnt="0"/>
      <dgm:spPr/>
    </dgm:pt>
    <dgm:pt modelId="{4E3797C8-4069-4300-AC56-BBDC253F71E1}" type="pres">
      <dgm:prSet presAssocID="{3069C64D-C49F-4BAB-9D1A-FF509D5CBE77}" presName="desPictures" presStyleLbl="alignImgPlace1" presStyleIdx="2" presStyleCnt="6" custScaleX="95588" custScaleY="9659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47C01AB1-6377-41B9-B229-50FFD22D86A8}" type="pres">
      <dgm:prSet presAssocID="{3069C64D-C49F-4BAB-9D1A-FF509D5CBE77}" presName="desTextWrapper" presStyleCnt="0"/>
      <dgm:spPr/>
    </dgm:pt>
    <dgm:pt modelId="{E9F0ECE7-43C3-4847-800E-16003CA43AA1}" type="pres">
      <dgm:prSet presAssocID="{3069C64D-C49F-4BAB-9D1A-FF509D5CBE77}" presName="desText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AA3CA4-8497-479D-8661-84F53776DA7B}" type="pres">
      <dgm:prSet presAssocID="{F3F605A4-F5B4-4826-A603-AB38FB43DD53}" presName="spaceV" presStyleCnt="0"/>
      <dgm:spPr/>
    </dgm:pt>
    <dgm:pt modelId="{14A82A17-6752-42B8-BA5E-2316338F99EF}" type="pres">
      <dgm:prSet presAssocID="{8C9B049E-E241-497D-AAB4-5552971F5D1F}" presName="pair" presStyleCnt="0"/>
      <dgm:spPr/>
    </dgm:pt>
    <dgm:pt modelId="{266A8664-4E15-4F02-81EB-CD9DA226549B}" type="pres">
      <dgm:prSet presAssocID="{8C9B049E-E241-497D-AAB4-5552971F5D1F}" presName="spaceH" presStyleLbl="node1" presStyleIdx="0" presStyleCnt="0"/>
      <dgm:spPr/>
    </dgm:pt>
    <dgm:pt modelId="{26D0D2D1-030D-4546-A2C2-61E320CF84D2}" type="pres">
      <dgm:prSet presAssocID="{8C9B049E-E241-497D-AAB4-5552971F5D1F}" presName="desPictures" presStyleLbl="alignImgPlace1" presStyleIdx="3" presStyleCnt="6" custScaleX="103273" custScaleY="98120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EE2189BC-3753-4A82-9DBE-1CD7EAA8EAEC}" type="pres">
      <dgm:prSet presAssocID="{8C9B049E-E241-497D-AAB4-5552971F5D1F}" presName="desTextWrapper" presStyleCnt="0"/>
      <dgm:spPr/>
    </dgm:pt>
    <dgm:pt modelId="{BAD8774C-17D2-4A4A-800B-523DA9D1D9B0}" type="pres">
      <dgm:prSet presAssocID="{8C9B049E-E241-497D-AAB4-5552971F5D1F}" presName="desText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AE5D52-2766-4864-BA5B-3E22D70B2F98}" type="pres">
      <dgm:prSet presAssocID="{EC427AA8-C45F-463D-8657-14B8300CECCA}" presName="spaceV" presStyleCnt="0"/>
      <dgm:spPr/>
    </dgm:pt>
    <dgm:pt modelId="{DDCA5D80-FE48-4ECD-B4A5-262705CF2E11}" type="pres">
      <dgm:prSet presAssocID="{3140186E-0D85-4C6F-95CF-E13B8289CC02}" presName="pair" presStyleCnt="0"/>
      <dgm:spPr/>
    </dgm:pt>
    <dgm:pt modelId="{FD01E1F9-AC39-4AC6-A022-C60FCEFB120F}" type="pres">
      <dgm:prSet presAssocID="{3140186E-0D85-4C6F-95CF-E13B8289CC02}" presName="spaceH" presStyleLbl="node1" presStyleIdx="0" presStyleCnt="0"/>
      <dgm:spPr/>
    </dgm:pt>
    <dgm:pt modelId="{471024F8-3815-4210-8E77-6D7A420BD073}" type="pres">
      <dgm:prSet presAssocID="{3140186E-0D85-4C6F-95CF-E13B8289CC02}" presName="desPictures" presStyleLbl="alignImgPlace1" presStyleIdx="4" presStyleCnt="6" custScaleX="87970" custScaleY="89078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01A7AE7E-6640-4596-8590-D1CA91956718}" type="pres">
      <dgm:prSet presAssocID="{3140186E-0D85-4C6F-95CF-E13B8289CC02}" presName="desTextWrapper" presStyleCnt="0"/>
      <dgm:spPr/>
    </dgm:pt>
    <dgm:pt modelId="{7621D99C-DDB5-4780-AB00-2DA46DFB992F}" type="pres">
      <dgm:prSet presAssocID="{3140186E-0D85-4C6F-95CF-E13B8289CC02}" presName="desText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68D876-F199-4872-BCA0-0B10C1AC3D12}" type="pres">
      <dgm:prSet presAssocID="{ED9B2E7C-03DB-4FDD-8C3E-9A2CF87D4E8C}" presName="spaceV" presStyleCnt="0"/>
      <dgm:spPr/>
    </dgm:pt>
    <dgm:pt modelId="{DAB936C0-E13C-4B91-AB02-D54C62441158}" type="pres">
      <dgm:prSet presAssocID="{77626804-5358-463A-BCDD-4FAB53EFF2FD}" presName="pair" presStyleCnt="0"/>
      <dgm:spPr/>
    </dgm:pt>
    <dgm:pt modelId="{B4638349-8EF7-4A6E-B4FB-F9475C797960}" type="pres">
      <dgm:prSet presAssocID="{77626804-5358-463A-BCDD-4FAB53EFF2FD}" presName="spaceH" presStyleLbl="node1" presStyleIdx="0" presStyleCnt="0"/>
      <dgm:spPr/>
    </dgm:pt>
    <dgm:pt modelId="{73EC749B-468A-49FF-A124-B7A36609215E}" type="pres">
      <dgm:prSet presAssocID="{77626804-5358-463A-BCDD-4FAB53EFF2FD}" presName="desPictures" presStyleLbl="alignImgPlace1" presStyleIdx="5" presStyleCnt="6"/>
      <dgm:spPr>
        <a:blipFill rotWithShape="1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53A66369-45A0-496E-944B-F878D31417E8}" type="pres">
      <dgm:prSet presAssocID="{77626804-5358-463A-BCDD-4FAB53EFF2FD}" presName="desTextWrapper" presStyleCnt="0"/>
      <dgm:spPr/>
    </dgm:pt>
    <dgm:pt modelId="{9CED1D7E-B7D5-4546-AE7D-AB81D27B0133}" type="pres">
      <dgm:prSet presAssocID="{77626804-5358-463A-BCDD-4FAB53EFF2FD}" presName="desText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8D77A8-38F9-4EFB-B361-77F732826A46}" type="pres">
      <dgm:prSet presAssocID="{5094CE41-1006-4DB0-B2A1-36EBDC3625E4}" presName="maxNode" presStyleCnt="0"/>
      <dgm:spPr/>
    </dgm:pt>
    <dgm:pt modelId="{D6E2589F-BA7A-4B0E-8DE6-56CDCC89FC5C}" type="pres">
      <dgm:prSet presAssocID="{5094CE41-1006-4DB0-B2A1-36EBDC3625E4}" presName="Name33" presStyleCnt="0"/>
      <dgm:spPr/>
    </dgm:pt>
  </dgm:ptLst>
  <dgm:cxnLst>
    <dgm:cxn modelId="{608EF632-B254-4867-AA19-029A699AF184}" srcId="{5094CE41-1006-4DB0-B2A1-36EBDC3625E4}" destId="{03374998-026D-4449-AEE8-F347F762C040}" srcOrd="1" destOrd="0" parTransId="{8B4793B5-94E8-4254-836D-490332BF7EC8}" sibTransId="{7D03A680-BECF-4F99-AE21-2F85E7DB0748}"/>
    <dgm:cxn modelId="{D96B006C-7EDF-4C41-9C8E-E95F042A128C}" srcId="{5094CE41-1006-4DB0-B2A1-36EBDC3625E4}" destId="{AF0A11CF-B507-4009-ABE1-34468246C9F8}" srcOrd="0" destOrd="0" parTransId="{8CF1FECF-D4CE-4E38-AC8F-EEA659D0DF84}" sibTransId="{90CE6E2E-37FB-44A9-99FE-176002F4364E}"/>
    <dgm:cxn modelId="{71EF8A5E-1531-416F-917F-F267EC37006A}" type="presOf" srcId="{5094CE41-1006-4DB0-B2A1-36EBDC3625E4}" destId="{74B18F4B-F91F-42D0-88E4-81036302162D}" srcOrd="0" destOrd="0" presId="urn:microsoft.com/office/officeart/2008/layout/AccentedPicture"/>
    <dgm:cxn modelId="{E65B9E88-5131-4C05-A850-DE500DA01888}" type="presOf" srcId="{03374998-026D-4449-AEE8-F347F762C040}" destId="{DAF76DDE-732F-4FA7-BB34-E6E24C7690C4}" srcOrd="0" destOrd="0" presId="urn:microsoft.com/office/officeart/2008/layout/AccentedPicture"/>
    <dgm:cxn modelId="{651BF86A-5869-4DD7-ABB8-8BB975D821AC}" srcId="{5094CE41-1006-4DB0-B2A1-36EBDC3625E4}" destId="{77626804-5358-463A-BCDD-4FAB53EFF2FD}" srcOrd="6" destOrd="0" parTransId="{ACE12C0C-89B3-4F97-A6D6-18E4EB05C579}" sibTransId="{E662370D-B9D5-4B53-AB07-4B8F063CAA1D}"/>
    <dgm:cxn modelId="{FE8DC4A5-EC6D-4DBB-8E3E-65F88A518A66}" type="presOf" srcId="{90CE6E2E-37FB-44A9-99FE-176002F4364E}" destId="{E73385B9-827A-4AC1-9735-0A33D4A80B5D}" srcOrd="0" destOrd="0" presId="urn:microsoft.com/office/officeart/2008/layout/AccentedPicture"/>
    <dgm:cxn modelId="{DE98FF5B-F163-4BEB-BD60-C3FE19E2A22A}" srcId="{5094CE41-1006-4DB0-B2A1-36EBDC3625E4}" destId="{DC7DD8B5-D0B4-4E6C-9031-20C5EB37F790}" srcOrd="2" destOrd="0" parTransId="{CD9FFA3F-7697-4BAE-BFC4-57FB7A62F7A9}" sibTransId="{8237D85E-7998-424F-95C9-390DD65F36BF}"/>
    <dgm:cxn modelId="{F064B49E-0AB7-4F19-BC10-7EAD58ABB0BA}" srcId="{5094CE41-1006-4DB0-B2A1-36EBDC3625E4}" destId="{3140186E-0D85-4C6F-95CF-E13B8289CC02}" srcOrd="5" destOrd="0" parTransId="{8D6BDD3C-3C6A-471B-B3FB-1FE3D62B46B9}" sibTransId="{ED9B2E7C-03DB-4FDD-8C3E-9A2CF87D4E8C}"/>
    <dgm:cxn modelId="{0737266B-13AB-49E0-A44B-7027475F3C9C}" type="presOf" srcId="{3069C64D-C49F-4BAB-9D1A-FF509D5CBE77}" destId="{E9F0ECE7-43C3-4847-800E-16003CA43AA1}" srcOrd="0" destOrd="0" presId="urn:microsoft.com/office/officeart/2008/layout/AccentedPicture"/>
    <dgm:cxn modelId="{38255BE0-27DA-490C-9E85-4DD9D1E75B43}" type="presOf" srcId="{3140186E-0D85-4C6F-95CF-E13B8289CC02}" destId="{7621D99C-DDB5-4780-AB00-2DA46DFB992F}" srcOrd="0" destOrd="0" presId="urn:microsoft.com/office/officeart/2008/layout/AccentedPicture"/>
    <dgm:cxn modelId="{D0FB2FB8-2F7A-47CD-B262-BEE509A0F0FA}" type="presOf" srcId="{77626804-5358-463A-BCDD-4FAB53EFF2FD}" destId="{9CED1D7E-B7D5-4546-AE7D-AB81D27B0133}" srcOrd="0" destOrd="0" presId="urn:microsoft.com/office/officeart/2008/layout/AccentedPicture"/>
    <dgm:cxn modelId="{1936F640-F0A3-48E9-AE2B-9FFA86AE0440}" srcId="{5094CE41-1006-4DB0-B2A1-36EBDC3625E4}" destId="{8C9B049E-E241-497D-AAB4-5552971F5D1F}" srcOrd="4" destOrd="0" parTransId="{0737A699-2B33-41D4-AE32-767674B6ACF4}" sibTransId="{EC427AA8-C45F-463D-8657-14B8300CECCA}"/>
    <dgm:cxn modelId="{C64DA8CE-F88D-4565-8AD8-2444FBA96D70}" type="presOf" srcId="{DC7DD8B5-D0B4-4E6C-9031-20C5EB37F790}" destId="{B88F5711-1AD9-4E15-B9BA-344CA85E2A90}" srcOrd="0" destOrd="0" presId="urn:microsoft.com/office/officeart/2008/layout/AccentedPicture"/>
    <dgm:cxn modelId="{EAAA001C-9A7E-44F9-AE5E-689727D1DD19}" srcId="{5094CE41-1006-4DB0-B2A1-36EBDC3625E4}" destId="{3069C64D-C49F-4BAB-9D1A-FF509D5CBE77}" srcOrd="3" destOrd="0" parTransId="{23351296-FEF0-4767-9155-24743B01C5A6}" sibTransId="{F3F605A4-F5B4-4826-A603-AB38FB43DD53}"/>
    <dgm:cxn modelId="{B95B0CFE-A19A-47C1-B1E4-EC67F7AF0BE2}" type="presOf" srcId="{AF0A11CF-B507-4009-ABE1-34468246C9F8}" destId="{99BC2C0B-7893-4D41-8FF8-FAD8554CB9E9}" srcOrd="0" destOrd="0" presId="urn:microsoft.com/office/officeart/2008/layout/AccentedPicture"/>
    <dgm:cxn modelId="{DDCD4EB4-B797-474C-BEA2-51BF552539D5}" type="presOf" srcId="{8C9B049E-E241-497D-AAB4-5552971F5D1F}" destId="{BAD8774C-17D2-4A4A-800B-523DA9D1D9B0}" srcOrd="0" destOrd="0" presId="urn:microsoft.com/office/officeart/2008/layout/AccentedPicture"/>
    <dgm:cxn modelId="{B015F336-3539-4D7A-90EE-399DFC5445BF}" type="presParOf" srcId="{74B18F4B-F91F-42D0-88E4-81036302162D}" destId="{E73385B9-827A-4AC1-9735-0A33D4A80B5D}" srcOrd="0" destOrd="0" presId="urn:microsoft.com/office/officeart/2008/layout/AccentedPicture"/>
    <dgm:cxn modelId="{62EB9787-2F23-4FDE-9D7F-F452972185B1}" type="presParOf" srcId="{74B18F4B-F91F-42D0-88E4-81036302162D}" destId="{99BC2C0B-7893-4D41-8FF8-FAD8554CB9E9}" srcOrd="1" destOrd="0" presId="urn:microsoft.com/office/officeart/2008/layout/AccentedPicture"/>
    <dgm:cxn modelId="{42955CFE-3675-4560-A8C6-BA80F9AC5E61}" type="presParOf" srcId="{74B18F4B-F91F-42D0-88E4-81036302162D}" destId="{E4E40139-25FB-4A91-BF35-6A2CF68BBF00}" srcOrd="2" destOrd="0" presId="urn:microsoft.com/office/officeart/2008/layout/AccentedPicture"/>
    <dgm:cxn modelId="{F6DD85EE-EB3D-411A-9CDD-BEC5E5FFC5F5}" type="presParOf" srcId="{E4E40139-25FB-4A91-BF35-6A2CF68BBF00}" destId="{644E23B9-A8CE-4897-96FD-CE0E0CB9EED4}" srcOrd="0" destOrd="0" presId="urn:microsoft.com/office/officeart/2008/layout/AccentedPicture"/>
    <dgm:cxn modelId="{CD6B1B19-855F-497F-9A0F-918E14186E10}" type="presParOf" srcId="{644E23B9-A8CE-4897-96FD-CE0E0CB9EED4}" destId="{8B053567-922D-47C0-97D2-2F9F6F001267}" srcOrd="0" destOrd="0" presId="urn:microsoft.com/office/officeart/2008/layout/AccentedPicture"/>
    <dgm:cxn modelId="{7A700660-98F4-4B37-841C-8AE77C0DEFC3}" type="presParOf" srcId="{644E23B9-A8CE-4897-96FD-CE0E0CB9EED4}" destId="{BF2B8DF5-279C-4FCF-ABF1-4F38D5548735}" srcOrd="1" destOrd="0" presId="urn:microsoft.com/office/officeart/2008/layout/AccentedPicture"/>
    <dgm:cxn modelId="{BB7AAF47-4563-45AE-B550-F08E12E2FF78}" type="presParOf" srcId="{644E23B9-A8CE-4897-96FD-CE0E0CB9EED4}" destId="{E3CE8DDD-7447-4434-8F9A-916F61F16E0F}" srcOrd="2" destOrd="0" presId="urn:microsoft.com/office/officeart/2008/layout/AccentedPicture"/>
    <dgm:cxn modelId="{EE91821B-8769-48C7-B199-3756B28C68C7}" type="presParOf" srcId="{E3CE8DDD-7447-4434-8F9A-916F61F16E0F}" destId="{DAF76DDE-732F-4FA7-BB34-E6E24C7690C4}" srcOrd="0" destOrd="0" presId="urn:microsoft.com/office/officeart/2008/layout/AccentedPicture"/>
    <dgm:cxn modelId="{128E498E-72C8-480D-9167-02A2C09FCA50}" type="presParOf" srcId="{E4E40139-25FB-4A91-BF35-6A2CF68BBF00}" destId="{DFBB73F6-E027-40E4-943C-36A2E38E3223}" srcOrd="1" destOrd="0" presId="urn:microsoft.com/office/officeart/2008/layout/AccentedPicture"/>
    <dgm:cxn modelId="{760A1D05-B7E4-4880-9118-D7A65511CE03}" type="presParOf" srcId="{E4E40139-25FB-4A91-BF35-6A2CF68BBF00}" destId="{54D9F772-3C73-4108-AAD6-9FD396DB6EBE}" srcOrd="2" destOrd="0" presId="urn:microsoft.com/office/officeart/2008/layout/AccentedPicture"/>
    <dgm:cxn modelId="{177EA63B-0961-4299-A9B4-7D9DDADBE31C}" type="presParOf" srcId="{54D9F772-3C73-4108-AAD6-9FD396DB6EBE}" destId="{2CE3C5CC-B456-4393-8912-9C3C13C99F49}" srcOrd="0" destOrd="0" presId="urn:microsoft.com/office/officeart/2008/layout/AccentedPicture"/>
    <dgm:cxn modelId="{34061BFD-68EC-45BB-A5D6-842B37A3D864}" type="presParOf" srcId="{54D9F772-3C73-4108-AAD6-9FD396DB6EBE}" destId="{BC996222-6D11-45E5-8777-C01C5A98F886}" srcOrd="1" destOrd="0" presId="urn:microsoft.com/office/officeart/2008/layout/AccentedPicture"/>
    <dgm:cxn modelId="{25176406-0C6F-4EE8-A0C2-2702672FAAA5}" type="presParOf" srcId="{54D9F772-3C73-4108-AAD6-9FD396DB6EBE}" destId="{20F0717B-B02E-48BB-8D81-01D07A7CE82F}" srcOrd="2" destOrd="0" presId="urn:microsoft.com/office/officeart/2008/layout/AccentedPicture"/>
    <dgm:cxn modelId="{CEFAF372-95F3-46A7-B3AB-B6D65C1EB7E8}" type="presParOf" srcId="{20F0717B-B02E-48BB-8D81-01D07A7CE82F}" destId="{B88F5711-1AD9-4E15-B9BA-344CA85E2A90}" srcOrd="0" destOrd="0" presId="urn:microsoft.com/office/officeart/2008/layout/AccentedPicture"/>
    <dgm:cxn modelId="{35CE7074-1400-42B8-B2CC-0509868E12ED}" type="presParOf" srcId="{E4E40139-25FB-4A91-BF35-6A2CF68BBF00}" destId="{648E9015-921D-478C-B966-FE8565085E98}" srcOrd="3" destOrd="0" presId="urn:microsoft.com/office/officeart/2008/layout/AccentedPicture"/>
    <dgm:cxn modelId="{B1B563F0-2F37-48E5-A695-95B38BC8CE4B}" type="presParOf" srcId="{E4E40139-25FB-4A91-BF35-6A2CF68BBF00}" destId="{9BC0542E-A1BB-4D8F-9ADB-3F568C6D01D7}" srcOrd="4" destOrd="0" presId="urn:microsoft.com/office/officeart/2008/layout/AccentedPicture"/>
    <dgm:cxn modelId="{21355FF1-CBB3-49D5-A836-9FF1E354E345}" type="presParOf" srcId="{9BC0542E-A1BB-4D8F-9ADB-3F568C6D01D7}" destId="{54F83BDA-7A58-44CD-B861-1C489B5C90A0}" srcOrd="0" destOrd="0" presId="urn:microsoft.com/office/officeart/2008/layout/AccentedPicture"/>
    <dgm:cxn modelId="{0919EB69-AA6D-4123-AC6D-34DE8626B08D}" type="presParOf" srcId="{9BC0542E-A1BB-4D8F-9ADB-3F568C6D01D7}" destId="{4E3797C8-4069-4300-AC56-BBDC253F71E1}" srcOrd="1" destOrd="0" presId="urn:microsoft.com/office/officeart/2008/layout/AccentedPicture"/>
    <dgm:cxn modelId="{4743CF56-32E2-48CB-B7AE-4713D93B250C}" type="presParOf" srcId="{9BC0542E-A1BB-4D8F-9ADB-3F568C6D01D7}" destId="{47C01AB1-6377-41B9-B229-50FFD22D86A8}" srcOrd="2" destOrd="0" presId="urn:microsoft.com/office/officeart/2008/layout/AccentedPicture"/>
    <dgm:cxn modelId="{38AF86CA-3495-4D66-83C3-5468F5F2376A}" type="presParOf" srcId="{47C01AB1-6377-41B9-B229-50FFD22D86A8}" destId="{E9F0ECE7-43C3-4847-800E-16003CA43AA1}" srcOrd="0" destOrd="0" presId="urn:microsoft.com/office/officeart/2008/layout/AccentedPicture"/>
    <dgm:cxn modelId="{4D66CB77-D563-474A-B96E-10499F6C511A}" type="presParOf" srcId="{E4E40139-25FB-4A91-BF35-6A2CF68BBF00}" destId="{6CAA3CA4-8497-479D-8661-84F53776DA7B}" srcOrd="5" destOrd="0" presId="urn:microsoft.com/office/officeart/2008/layout/AccentedPicture"/>
    <dgm:cxn modelId="{581E3D30-F5F5-4400-AD1B-8AC4C73F53BD}" type="presParOf" srcId="{E4E40139-25FB-4A91-BF35-6A2CF68BBF00}" destId="{14A82A17-6752-42B8-BA5E-2316338F99EF}" srcOrd="6" destOrd="0" presId="urn:microsoft.com/office/officeart/2008/layout/AccentedPicture"/>
    <dgm:cxn modelId="{AA2954D8-B70D-4206-97B6-A13E003EC553}" type="presParOf" srcId="{14A82A17-6752-42B8-BA5E-2316338F99EF}" destId="{266A8664-4E15-4F02-81EB-CD9DA226549B}" srcOrd="0" destOrd="0" presId="urn:microsoft.com/office/officeart/2008/layout/AccentedPicture"/>
    <dgm:cxn modelId="{E45C5FCF-E365-4232-B3A9-E33349D4CFBD}" type="presParOf" srcId="{14A82A17-6752-42B8-BA5E-2316338F99EF}" destId="{26D0D2D1-030D-4546-A2C2-61E320CF84D2}" srcOrd="1" destOrd="0" presId="urn:microsoft.com/office/officeart/2008/layout/AccentedPicture"/>
    <dgm:cxn modelId="{E683174A-BA07-45A9-B634-A03084D1B0A2}" type="presParOf" srcId="{14A82A17-6752-42B8-BA5E-2316338F99EF}" destId="{EE2189BC-3753-4A82-9DBE-1CD7EAA8EAEC}" srcOrd="2" destOrd="0" presId="urn:microsoft.com/office/officeart/2008/layout/AccentedPicture"/>
    <dgm:cxn modelId="{EC36E9F1-6BEA-48C0-BF1A-00106376E5CE}" type="presParOf" srcId="{EE2189BC-3753-4A82-9DBE-1CD7EAA8EAEC}" destId="{BAD8774C-17D2-4A4A-800B-523DA9D1D9B0}" srcOrd="0" destOrd="0" presId="urn:microsoft.com/office/officeart/2008/layout/AccentedPicture"/>
    <dgm:cxn modelId="{0DA48A85-11F0-4935-ACDE-E8F831846355}" type="presParOf" srcId="{E4E40139-25FB-4A91-BF35-6A2CF68BBF00}" destId="{02AE5D52-2766-4864-BA5B-3E22D70B2F98}" srcOrd="7" destOrd="0" presId="urn:microsoft.com/office/officeart/2008/layout/AccentedPicture"/>
    <dgm:cxn modelId="{4783B7E4-B8E9-4744-86CB-A0E0A96D8472}" type="presParOf" srcId="{E4E40139-25FB-4A91-BF35-6A2CF68BBF00}" destId="{DDCA5D80-FE48-4ECD-B4A5-262705CF2E11}" srcOrd="8" destOrd="0" presId="urn:microsoft.com/office/officeart/2008/layout/AccentedPicture"/>
    <dgm:cxn modelId="{C32ED059-B0A3-4B1A-A1FA-3B2454B9F1DF}" type="presParOf" srcId="{DDCA5D80-FE48-4ECD-B4A5-262705CF2E11}" destId="{FD01E1F9-AC39-4AC6-A022-C60FCEFB120F}" srcOrd="0" destOrd="0" presId="urn:microsoft.com/office/officeart/2008/layout/AccentedPicture"/>
    <dgm:cxn modelId="{6E1709C7-645A-4118-8499-D6C465BC73B9}" type="presParOf" srcId="{DDCA5D80-FE48-4ECD-B4A5-262705CF2E11}" destId="{471024F8-3815-4210-8E77-6D7A420BD073}" srcOrd="1" destOrd="0" presId="urn:microsoft.com/office/officeart/2008/layout/AccentedPicture"/>
    <dgm:cxn modelId="{36305A4A-ECBE-4F8A-984D-5004F8B5CC9B}" type="presParOf" srcId="{DDCA5D80-FE48-4ECD-B4A5-262705CF2E11}" destId="{01A7AE7E-6640-4596-8590-D1CA91956718}" srcOrd="2" destOrd="0" presId="urn:microsoft.com/office/officeart/2008/layout/AccentedPicture"/>
    <dgm:cxn modelId="{5D662468-585C-47D2-806A-83201A3F3DA5}" type="presParOf" srcId="{01A7AE7E-6640-4596-8590-D1CA91956718}" destId="{7621D99C-DDB5-4780-AB00-2DA46DFB992F}" srcOrd="0" destOrd="0" presId="urn:microsoft.com/office/officeart/2008/layout/AccentedPicture"/>
    <dgm:cxn modelId="{02D7CAA0-4F01-4DC3-8CBD-11CF5F063B10}" type="presParOf" srcId="{E4E40139-25FB-4A91-BF35-6A2CF68BBF00}" destId="{9168D876-F199-4872-BCA0-0B10C1AC3D12}" srcOrd="9" destOrd="0" presId="urn:microsoft.com/office/officeart/2008/layout/AccentedPicture"/>
    <dgm:cxn modelId="{7E8C32E8-C2E2-4301-A6B3-F2FDDB894D2F}" type="presParOf" srcId="{E4E40139-25FB-4A91-BF35-6A2CF68BBF00}" destId="{DAB936C0-E13C-4B91-AB02-D54C62441158}" srcOrd="10" destOrd="0" presId="urn:microsoft.com/office/officeart/2008/layout/AccentedPicture"/>
    <dgm:cxn modelId="{699EE053-0C37-4A30-AD98-B56BF6F339EE}" type="presParOf" srcId="{DAB936C0-E13C-4B91-AB02-D54C62441158}" destId="{B4638349-8EF7-4A6E-B4FB-F9475C797960}" srcOrd="0" destOrd="0" presId="urn:microsoft.com/office/officeart/2008/layout/AccentedPicture"/>
    <dgm:cxn modelId="{CF3815A8-30FF-4094-BF65-1B90055A6AD1}" type="presParOf" srcId="{DAB936C0-E13C-4B91-AB02-D54C62441158}" destId="{73EC749B-468A-49FF-A124-B7A36609215E}" srcOrd="1" destOrd="0" presId="urn:microsoft.com/office/officeart/2008/layout/AccentedPicture"/>
    <dgm:cxn modelId="{8A6C7734-0B2E-4861-94E2-2F56A9A02DAF}" type="presParOf" srcId="{DAB936C0-E13C-4B91-AB02-D54C62441158}" destId="{53A66369-45A0-496E-944B-F878D31417E8}" srcOrd="2" destOrd="0" presId="urn:microsoft.com/office/officeart/2008/layout/AccentedPicture"/>
    <dgm:cxn modelId="{CB2336C6-5FC8-4B92-8B19-B8695B358862}" type="presParOf" srcId="{53A66369-45A0-496E-944B-F878D31417E8}" destId="{9CED1D7E-B7D5-4546-AE7D-AB81D27B0133}" srcOrd="0" destOrd="0" presId="urn:microsoft.com/office/officeart/2008/layout/AccentedPicture"/>
    <dgm:cxn modelId="{6EB8BE43-9D95-43F0-A08E-AD7BBE172A0D}" type="presParOf" srcId="{74B18F4B-F91F-42D0-88E4-81036302162D}" destId="{DB8D77A8-38F9-4EFB-B361-77F732826A46}" srcOrd="3" destOrd="0" presId="urn:microsoft.com/office/officeart/2008/layout/AccentedPicture"/>
    <dgm:cxn modelId="{A7860D43-9F30-4EFA-962F-5BB254AE0ABF}" type="presParOf" srcId="{DB8D77A8-38F9-4EFB-B361-77F732826A46}" destId="{D6E2589F-BA7A-4B0E-8DE6-56CDCC89FC5C}" srcOrd="0" destOrd="0" presId="urn:microsoft.com/office/officeart/2008/layout/AccentedPicture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6580E2-FE93-463B-803F-71ECCBD86514}" type="doc">
      <dgm:prSet loTypeId="urn:microsoft.com/office/officeart/2005/8/layout/hierarchy4" loCatId="relationship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77049925-844C-4606-8233-57D2011D76F7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8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just"/>
          <a:r>
            <a:rPr lang="es-ES" sz="2400" dirty="0" smtClean="0"/>
            <a:t>Los principales desafíos, barreras y brechas para desarrollar el proceso de los PNA se pueden resumir de la siguiente manera: </a:t>
          </a:r>
          <a:r>
            <a:rPr lang="es-ES" sz="2400" b="1" dirty="0" smtClean="0"/>
            <a:t>"condiciones restringidas para incorporar la adaptación al cambio climático en la planificación del desarrollo a nivel sectorial, territorial y local"</a:t>
          </a:r>
          <a:r>
            <a:rPr lang="es-ES" sz="2400" dirty="0" smtClean="0"/>
            <a:t>, y se relacionan principalmente con:</a:t>
          </a:r>
          <a:endParaRPr lang="es-MX" sz="2400" dirty="0">
            <a:latin typeface="Century Gothic" panose="020B0502020202020204" pitchFamily="34" charset="0"/>
          </a:endParaRPr>
        </a:p>
      </dgm:t>
    </dgm:pt>
    <dgm:pt modelId="{74BDC01F-66EF-4057-9841-29F4C84CE1F4}" type="parTrans" cxnId="{180F5C0E-1CF5-44D8-9EE2-7B11F44BE4DC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  <a:latin typeface="Century Gothic" panose="020B0502020202020204" pitchFamily="34" charset="0"/>
          </a:endParaRPr>
        </a:p>
      </dgm:t>
    </dgm:pt>
    <dgm:pt modelId="{5910644A-7E1F-4CC9-B7D4-60014BC7A829}" type="sibTrans" cxnId="{180F5C0E-1CF5-44D8-9EE2-7B11F44BE4DC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  <a:latin typeface="Century Gothic" panose="020B0502020202020204" pitchFamily="34" charset="0"/>
          </a:endParaRPr>
        </a:p>
      </dgm:t>
    </dgm:pt>
    <dgm:pt modelId="{CFD9F73F-A313-470F-B5EB-0FC409CB35ED}">
      <dgm:prSet custT="1"/>
      <dgm:spPr>
        <a:solidFill>
          <a:schemeClr val="tx2">
            <a:lumMod val="20000"/>
            <a:lumOff val="80000"/>
          </a:schemeClr>
        </a:solidFill>
      </dgm:spPr>
      <dgm:t>
        <a:bodyPr anchor="t"/>
        <a:lstStyle/>
        <a:p>
          <a:pPr algn="l"/>
          <a:r>
            <a:rPr lang="es-ES" sz="1800" dirty="0" smtClean="0"/>
            <a:t>Falta de políticas y estándares técnicos para integrar la Adaptación al CC en la planificación del desarrollo a nivel sectorial y territorial.</a:t>
          </a:r>
          <a:endParaRPr lang="es-MX" sz="1800" dirty="0">
            <a:latin typeface="Century Gothic" panose="020B0502020202020204" pitchFamily="34" charset="0"/>
          </a:endParaRPr>
        </a:p>
      </dgm:t>
    </dgm:pt>
    <dgm:pt modelId="{49219F38-F296-4E36-B01A-3EF5032032E0}" type="parTrans" cxnId="{2596983E-5210-4AFD-B444-E49B24EDFE42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  <a:latin typeface="Century Gothic" panose="020B0502020202020204" pitchFamily="34" charset="0"/>
          </a:endParaRPr>
        </a:p>
      </dgm:t>
    </dgm:pt>
    <dgm:pt modelId="{D9404F78-E045-4528-83B4-457FCF6AFA6E}" type="sibTrans" cxnId="{2596983E-5210-4AFD-B444-E49B24EDFE42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  <a:latin typeface="Century Gothic" panose="020B0502020202020204" pitchFamily="34" charset="0"/>
          </a:endParaRPr>
        </a:p>
      </dgm:t>
    </dgm:pt>
    <dgm:pt modelId="{2BB8015D-C79E-4A3B-BE6A-22F4BD10E216}">
      <dgm:prSet custT="1"/>
      <dgm:spPr>
        <a:solidFill>
          <a:schemeClr val="accent1">
            <a:lumMod val="20000"/>
            <a:lumOff val="80000"/>
          </a:schemeClr>
        </a:solidFill>
      </dgm:spPr>
      <dgm:t>
        <a:bodyPr anchor="t"/>
        <a:lstStyle/>
        <a:p>
          <a:pPr algn="l"/>
          <a:r>
            <a:rPr lang="es-ES" sz="1700" dirty="0" smtClean="0"/>
            <a:t>Información limitada para apoyar la planificación del desarrollo, incluida la resolución deficiente y la falta de precisión de las proyecciones climáticas y la escasa cobertura territorial de los estudios de vulnerabilidad.</a:t>
          </a:r>
          <a:endParaRPr lang="es-MX" sz="1700" dirty="0">
            <a:latin typeface="Century Gothic" panose="020B0502020202020204" pitchFamily="34" charset="0"/>
          </a:endParaRPr>
        </a:p>
      </dgm:t>
    </dgm:pt>
    <dgm:pt modelId="{8D3E6623-F018-4C9B-9F55-04B361BABB78}" type="parTrans" cxnId="{F8D7EC19-E84B-400E-9D49-7895AD2283FA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  <a:latin typeface="Century Gothic" panose="020B0502020202020204" pitchFamily="34" charset="0"/>
          </a:endParaRPr>
        </a:p>
      </dgm:t>
    </dgm:pt>
    <dgm:pt modelId="{85567D1C-182D-4436-A8A6-3FB31FBCC890}" type="sibTrans" cxnId="{F8D7EC19-E84B-400E-9D49-7895AD2283FA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  <a:latin typeface="Century Gothic" panose="020B0502020202020204" pitchFamily="34" charset="0"/>
          </a:endParaRPr>
        </a:p>
      </dgm:t>
    </dgm:pt>
    <dgm:pt modelId="{DB1C6AE7-6C21-4EE7-83E1-BA2705A08C1B}">
      <dgm:prSet custT="1"/>
      <dgm:spPr>
        <a:solidFill>
          <a:schemeClr val="accent2">
            <a:lumMod val="20000"/>
            <a:lumOff val="80000"/>
          </a:schemeClr>
        </a:solidFill>
      </dgm:spPr>
      <dgm:t>
        <a:bodyPr anchor="t"/>
        <a:lstStyle/>
        <a:p>
          <a:pPr algn="l"/>
          <a:r>
            <a:rPr lang="es-ES" sz="1800" dirty="0" smtClean="0"/>
            <a:t>Falta de información y capacidad limitada para el análisis de riesgos climáticos a nivel sectorial y territorial.</a:t>
          </a:r>
          <a:endParaRPr lang="es-MX" sz="1800" dirty="0">
            <a:latin typeface="Century Gothic" panose="020B0502020202020204" pitchFamily="34" charset="0"/>
          </a:endParaRPr>
        </a:p>
      </dgm:t>
    </dgm:pt>
    <dgm:pt modelId="{559FED95-EF7C-477F-AD76-65A0A3F901CD}" type="parTrans" cxnId="{121ECE0A-84B0-43DF-967A-3DD43C5A3EA4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  <a:latin typeface="Century Gothic" panose="020B0502020202020204" pitchFamily="34" charset="0"/>
          </a:endParaRPr>
        </a:p>
      </dgm:t>
    </dgm:pt>
    <dgm:pt modelId="{255A90A3-3C4A-4C06-8482-E05188C42D1C}" type="sibTrans" cxnId="{121ECE0A-84B0-43DF-967A-3DD43C5A3EA4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  <a:latin typeface="Century Gothic" panose="020B0502020202020204" pitchFamily="34" charset="0"/>
          </a:endParaRPr>
        </a:p>
      </dgm:t>
    </dgm:pt>
    <dgm:pt modelId="{753C6C9B-82C2-490A-B3E7-68DBE77B4CAE}">
      <dgm:prSet custT="1"/>
      <dgm:spPr>
        <a:solidFill>
          <a:schemeClr val="accent6">
            <a:lumMod val="40000"/>
            <a:lumOff val="60000"/>
          </a:schemeClr>
        </a:solidFill>
      </dgm:spPr>
      <dgm:t>
        <a:bodyPr anchor="t"/>
        <a:lstStyle/>
        <a:p>
          <a:pPr algn="l"/>
          <a:r>
            <a:rPr lang="es-ES" sz="1800" dirty="0" smtClean="0"/>
            <a:t>Capacidad limitada de la mayoría de los actores y partes interesadas para integrar la Adaptación al CC en la planificación del desarrollo.</a:t>
          </a:r>
          <a:endParaRPr lang="es-MX" sz="1800" dirty="0">
            <a:latin typeface="Century Gothic" panose="020B0502020202020204" pitchFamily="34" charset="0"/>
          </a:endParaRPr>
        </a:p>
      </dgm:t>
    </dgm:pt>
    <dgm:pt modelId="{64D2BCA0-DCD4-4215-BCB1-5032574F5E79}" type="parTrans" cxnId="{AF9A5C18-C1FA-4770-9523-98427EF6D946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  <a:latin typeface="Century Gothic" panose="020B0502020202020204" pitchFamily="34" charset="0"/>
          </a:endParaRPr>
        </a:p>
      </dgm:t>
    </dgm:pt>
    <dgm:pt modelId="{30577603-55F6-43DA-B184-F906CC91E217}" type="sibTrans" cxnId="{AF9A5C18-C1FA-4770-9523-98427EF6D946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  <a:latin typeface="Century Gothic" panose="020B0502020202020204" pitchFamily="34" charset="0"/>
          </a:endParaRPr>
        </a:p>
      </dgm:t>
    </dgm:pt>
    <dgm:pt modelId="{68CBAD48-A587-4A7A-8BEE-B41DBA2F2ADE}" type="pres">
      <dgm:prSet presAssocID="{6B6580E2-FE93-463B-803F-71ECCBD8651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2351EEA1-8AEB-4095-B24C-28881004CAA6}" type="pres">
      <dgm:prSet presAssocID="{77049925-844C-4606-8233-57D2011D76F7}" presName="vertOne" presStyleCnt="0"/>
      <dgm:spPr/>
    </dgm:pt>
    <dgm:pt modelId="{C7676CEF-05CA-473A-A7E0-A0DD5505B1EC}" type="pres">
      <dgm:prSet presAssocID="{77049925-844C-4606-8233-57D2011D76F7}" presName="txOne" presStyleLbl="node0" presStyleIdx="0" presStyleCnt="1" custScaleY="6465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7CCD991-CFAE-4E42-BA39-634224E64FC8}" type="pres">
      <dgm:prSet presAssocID="{77049925-844C-4606-8233-57D2011D76F7}" presName="parTransOne" presStyleCnt="0"/>
      <dgm:spPr/>
    </dgm:pt>
    <dgm:pt modelId="{ADA87771-4B75-431D-83A6-1490AE0900EB}" type="pres">
      <dgm:prSet presAssocID="{77049925-844C-4606-8233-57D2011D76F7}" presName="horzOne" presStyleCnt="0"/>
      <dgm:spPr/>
    </dgm:pt>
    <dgm:pt modelId="{8FB1CEFC-4EDB-4C5B-825D-F955E07C9CDF}" type="pres">
      <dgm:prSet presAssocID="{CFD9F73F-A313-470F-B5EB-0FC409CB35ED}" presName="vertTwo" presStyleCnt="0"/>
      <dgm:spPr/>
    </dgm:pt>
    <dgm:pt modelId="{498AF28C-E2E2-44F4-8151-9C7F5B8148AE}" type="pres">
      <dgm:prSet presAssocID="{CFD9F73F-A313-470F-B5EB-0FC409CB35ED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91F8327-06F9-42C6-B12D-015FF13A1F92}" type="pres">
      <dgm:prSet presAssocID="{CFD9F73F-A313-470F-B5EB-0FC409CB35ED}" presName="horzTwo" presStyleCnt="0"/>
      <dgm:spPr/>
    </dgm:pt>
    <dgm:pt modelId="{D62E1A3E-80B4-43EB-AD41-AC554BE1C5E7}" type="pres">
      <dgm:prSet presAssocID="{D9404F78-E045-4528-83B4-457FCF6AFA6E}" presName="sibSpaceTwo" presStyleCnt="0"/>
      <dgm:spPr/>
    </dgm:pt>
    <dgm:pt modelId="{E60A236F-711F-4272-A9EF-02462A12DF93}" type="pres">
      <dgm:prSet presAssocID="{2BB8015D-C79E-4A3B-BE6A-22F4BD10E216}" presName="vertTwo" presStyleCnt="0"/>
      <dgm:spPr/>
    </dgm:pt>
    <dgm:pt modelId="{49A21351-8D56-49B5-A39E-D49AB17F80D7}" type="pres">
      <dgm:prSet presAssocID="{2BB8015D-C79E-4A3B-BE6A-22F4BD10E216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EBCA733-1AB2-4BBB-B1E1-80C98734C8B9}" type="pres">
      <dgm:prSet presAssocID="{2BB8015D-C79E-4A3B-BE6A-22F4BD10E216}" presName="horzTwo" presStyleCnt="0"/>
      <dgm:spPr/>
    </dgm:pt>
    <dgm:pt modelId="{A0DA7416-2FC2-4023-ADA2-138EA777F1DF}" type="pres">
      <dgm:prSet presAssocID="{85567D1C-182D-4436-A8A6-3FB31FBCC890}" presName="sibSpaceTwo" presStyleCnt="0"/>
      <dgm:spPr/>
    </dgm:pt>
    <dgm:pt modelId="{A82C4DAE-47F7-4207-B673-46B6F3F12F4B}" type="pres">
      <dgm:prSet presAssocID="{DB1C6AE7-6C21-4EE7-83E1-BA2705A08C1B}" presName="vertTwo" presStyleCnt="0"/>
      <dgm:spPr/>
    </dgm:pt>
    <dgm:pt modelId="{AC6D6050-0275-496E-985D-D93CE42ABD07}" type="pres">
      <dgm:prSet presAssocID="{DB1C6AE7-6C21-4EE7-83E1-BA2705A08C1B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9B886C8-B1E9-46C0-B78B-9B1250E5AF31}" type="pres">
      <dgm:prSet presAssocID="{DB1C6AE7-6C21-4EE7-83E1-BA2705A08C1B}" presName="horzTwo" presStyleCnt="0"/>
      <dgm:spPr/>
    </dgm:pt>
    <dgm:pt modelId="{A1B7432D-3E9D-42D6-906A-44E532CAB8C3}" type="pres">
      <dgm:prSet presAssocID="{255A90A3-3C4A-4C06-8482-E05188C42D1C}" presName="sibSpaceTwo" presStyleCnt="0"/>
      <dgm:spPr/>
    </dgm:pt>
    <dgm:pt modelId="{8D022FF1-A535-4B89-A00B-11BC560BF472}" type="pres">
      <dgm:prSet presAssocID="{753C6C9B-82C2-490A-B3E7-68DBE77B4CAE}" presName="vertTwo" presStyleCnt="0"/>
      <dgm:spPr/>
    </dgm:pt>
    <dgm:pt modelId="{B8CC3627-8359-4983-82A6-290568C85C07}" type="pres">
      <dgm:prSet presAssocID="{753C6C9B-82C2-490A-B3E7-68DBE77B4CAE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C6ECB4A-9287-472D-8394-F2C913B46821}" type="pres">
      <dgm:prSet presAssocID="{753C6C9B-82C2-490A-B3E7-68DBE77B4CAE}" presName="horzTwo" presStyleCnt="0"/>
      <dgm:spPr/>
    </dgm:pt>
  </dgm:ptLst>
  <dgm:cxnLst>
    <dgm:cxn modelId="{00D9360E-A2C8-4A19-B6C9-22E02B44744B}" type="presOf" srcId="{753C6C9B-82C2-490A-B3E7-68DBE77B4CAE}" destId="{B8CC3627-8359-4983-82A6-290568C85C07}" srcOrd="0" destOrd="0" presId="urn:microsoft.com/office/officeart/2005/8/layout/hierarchy4"/>
    <dgm:cxn modelId="{AF9A5C18-C1FA-4770-9523-98427EF6D946}" srcId="{77049925-844C-4606-8233-57D2011D76F7}" destId="{753C6C9B-82C2-490A-B3E7-68DBE77B4CAE}" srcOrd="3" destOrd="0" parTransId="{64D2BCA0-DCD4-4215-BCB1-5032574F5E79}" sibTransId="{30577603-55F6-43DA-B184-F906CC91E217}"/>
    <dgm:cxn modelId="{74DEC608-BB91-4935-9D22-87D693140C55}" type="presOf" srcId="{CFD9F73F-A313-470F-B5EB-0FC409CB35ED}" destId="{498AF28C-E2E2-44F4-8151-9C7F5B8148AE}" srcOrd="0" destOrd="0" presId="urn:microsoft.com/office/officeart/2005/8/layout/hierarchy4"/>
    <dgm:cxn modelId="{121ECE0A-84B0-43DF-967A-3DD43C5A3EA4}" srcId="{77049925-844C-4606-8233-57D2011D76F7}" destId="{DB1C6AE7-6C21-4EE7-83E1-BA2705A08C1B}" srcOrd="2" destOrd="0" parTransId="{559FED95-EF7C-477F-AD76-65A0A3F901CD}" sibTransId="{255A90A3-3C4A-4C06-8482-E05188C42D1C}"/>
    <dgm:cxn modelId="{1B597005-12E1-41AA-8075-CED6D0FDA41D}" type="presOf" srcId="{6B6580E2-FE93-463B-803F-71ECCBD86514}" destId="{68CBAD48-A587-4A7A-8BEE-B41DBA2F2ADE}" srcOrd="0" destOrd="0" presId="urn:microsoft.com/office/officeart/2005/8/layout/hierarchy4"/>
    <dgm:cxn modelId="{759C3BB5-B3AA-4802-BCD7-05E2FF1ED9C7}" type="presOf" srcId="{DB1C6AE7-6C21-4EE7-83E1-BA2705A08C1B}" destId="{AC6D6050-0275-496E-985D-D93CE42ABD07}" srcOrd="0" destOrd="0" presId="urn:microsoft.com/office/officeart/2005/8/layout/hierarchy4"/>
    <dgm:cxn modelId="{2596983E-5210-4AFD-B444-E49B24EDFE42}" srcId="{77049925-844C-4606-8233-57D2011D76F7}" destId="{CFD9F73F-A313-470F-B5EB-0FC409CB35ED}" srcOrd="0" destOrd="0" parTransId="{49219F38-F296-4E36-B01A-3EF5032032E0}" sibTransId="{D9404F78-E045-4528-83B4-457FCF6AFA6E}"/>
    <dgm:cxn modelId="{A7BA5180-CEFD-4F17-AC1D-D21FF4529344}" type="presOf" srcId="{2BB8015D-C79E-4A3B-BE6A-22F4BD10E216}" destId="{49A21351-8D56-49B5-A39E-D49AB17F80D7}" srcOrd="0" destOrd="0" presId="urn:microsoft.com/office/officeart/2005/8/layout/hierarchy4"/>
    <dgm:cxn modelId="{4C3DF187-5D4E-40D8-A9C3-3CDCD00D86D0}" type="presOf" srcId="{77049925-844C-4606-8233-57D2011D76F7}" destId="{C7676CEF-05CA-473A-A7E0-A0DD5505B1EC}" srcOrd="0" destOrd="0" presId="urn:microsoft.com/office/officeart/2005/8/layout/hierarchy4"/>
    <dgm:cxn modelId="{F8D7EC19-E84B-400E-9D49-7895AD2283FA}" srcId="{77049925-844C-4606-8233-57D2011D76F7}" destId="{2BB8015D-C79E-4A3B-BE6A-22F4BD10E216}" srcOrd="1" destOrd="0" parTransId="{8D3E6623-F018-4C9B-9F55-04B361BABB78}" sibTransId="{85567D1C-182D-4436-A8A6-3FB31FBCC890}"/>
    <dgm:cxn modelId="{180F5C0E-1CF5-44D8-9EE2-7B11F44BE4DC}" srcId="{6B6580E2-FE93-463B-803F-71ECCBD86514}" destId="{77049925-844C-4606-8233-57D2011D76F7}" srcOrd="0" destOrd="0" parTransId="{74BDC01F-66EF-4057-9841-29F4C84CE1F4}" sibTransId="{5910644A-7E1F-4CC9-B7D4-60014BC7A829}"/>
    <dgm:cxn modelId="{7F137A17-0197-4FBD-9174-1AB2D8AA6B4F}" type="presParOf" srcId="{68CBAD48-A587-4A7A-8BEE-B41DBA2F2ADE}" destId="{2351EEA1-8AEB-4095-B24C-28881004CAA6}" srcOrd="0" destOrd="0" presId="urn:microsoft.com/office/officeart/2005/8/layout/hierarchy4"/>
    <dgm:cxn modelId="{2C2AB5BC-F94F-4AAA-B982-6D54F7725EAF}" type="presParOf" srcId="{2351EEA1-8AEB-4095-B24C-28881004CAA6}" destId="{C7676CEF-05CA-473A-A7E0-A0DD5505B1EC}" srcOrd="0" destOrd="0" presId="urn:microsoft.com/office/officeart/2005/8/layout/hierarchy4"/>
    <dgm:cxn modelId="{23A03EFE-C10C-445A-A81F-A427874E8326}" type="presParOf" srcId="{2351EEA1-8AEB-4095-B24C-28881004CAA6}" destId="{A7CCD991-CFAE-4E42-BA39-634224E64FC8}" srcOrd="1" destOrd="0" presId="urn:microsoft.com/office/officeart/2005/8/layout/hierarchy4"/>
    <dgm:cxn modelId="{4457F40B-8D7E-435A-AE67-45B102CC86FB}" type="presParOf" srcId="{2351EEA1-8AEB-4095-B24C-28881004CAA6}" destId="{ADA87771-4B75-431D-83A6-1490AE0900EB}" srcOrd="2" destOrd="0" presId="urn:microsoft.com/office/officeart/2005/8/layout/hierarchy4"/>
    <dgm:cxn modelId="{D43933F1-A9B6-4401-BA13-89DA1DF464A1}" type="presParOf" srcId="{ADA87771-4B75-431D-83A6-1490AE0900EB}" destId="{8FB1CEFC-4EDB-4C5B-825D-F955E07C9CDF}" srcOrd="0" destOrd="0" presId="urn:microsoft.com/office/officeart/2005/8/layout/hierarchy4"/>
    <dgm:cxn modelId="{638D4135-168A-468A-93C8-E2F60777E32B}" type="presParOf" srcId="{8FB1CEFC-4EDB-4C5B-825D-F955E07C9CDF}" destId="{498AF28C-E2E2-44F4-8151-9C7F5B8148AE}" srcOrd="0" destOrd="0" presId="urn:microsoft.com/office/officeart/2005/8/layout/hierarchy4"/>
    <dgm:cxn modelId="{EB0C26C3-B89A-42B1-85C0-E501FB34E1D5}" type="presParOf" srcId="{8FB1CEFC-4EDB-4C5B-825D-F955E07C9CDF}" destId="{B91F8327-06F9-42C6-B12D-015FF13A1F92}" srcOrd="1" destOrd="0" presId="urn:microsoft.com/office/officeart/2005/8/layout/hierarchy4"/>
    <dgm:cxn modelId="{24CABA15-0AD6-456E-B503-1E067C346B4B}" type="presParOf" srcId="{ADA87771-4B75-431D-83A6-1490AE0900EB}" destId="{D62E1A3E-80B4-43EB-AD41-AC554BE1C5E7}" srcOrd="1" destOrd="0" presId="urn:microsoft.com/office/officeart/2005/8/layout/hierarchy4"/>
    <dgm:cxn modelId="{D9D334FC-6C0E-4BF5-AEF4-195ADA3C7D60}" type="presParOf" srcId="{ADA87771-4B75-431D-83A6-1490AE0900EB}" destId="{E60A236F-711F-4272-A9EF-02462A12DF93}" srcOrd="2" destOrd="0" presId="urn:microsoft.com/office/officeart/2005/8/layout/hierarchy4"/>
    <dgm:cxn modelId="{8C650AF6-61A4-4BB1-B050-833C107AAFFC}" type="presParOf" srcId="{E60A236F-711F-4272-A9EF-02462A12DF93}" destId="{49A21351-8D56-49B5-A39E-D49AB17F80D7}" srcOrd="0" destOrd="0" presId="urn:microsoft.com/office/officeart/2005/8/layout/hierarchy4"/>
    <dgm:cxn modelId="{10D92013-2363-49F3-9424-7CDF0BD1F2F8}" type="presParOf" srcId="{E60A236F-711F-4272-A9EF-02462A12DF93}" destId="{0EBCA733-1AB2-4BBB-B1E1-80C98734C8B9}" srcOrd="1" destOrd="0" presId="urn:microsoft.com/office/officeart/2005/8/layout/hierarchy4"/>
    <dgm:cxn modelId="{972C85D2-FE98-448C-B823-F21330B6559F}" type="presParOf" srcId="{ADA87771-4B75-431D-83A6-1490AE0900EB}" destId="{A0DA7416-2FC2-4023-ADA2-138EA777F1DF}" srcOrd="3" destOrd="0" presId="urn:microsoft.com/office/officeart/2005/8/layout/hierarchy4"/>
    <dgm:cxn modelId="{D1B47693-8593-4DAE-9D95-6EDEE385E703}" type="presParOf" srcId="{ADA87771-4B75-431D-83A6-1490AE0900EB}" destId="{A82C4DAE-47F7-4207-B673-46B6F3F12F4B}" srcOrd="4" destOrd="0" presId="urn:microsoft.com/office/officeart/2005/8/layout/hierarchy4"/>
    <dgm:cxn modelId="{2D39C58A-5D4C-4F1E-99C1-C96DED971199}" type="presParOf" srcId="{A82C4DAE-47F7-4207-B673-46B6F3F12F4B}" destId="{AC6D6050-0275-496E-985D-D93CE42ABD07}" srcOrd="0" destOrd="0" presId="urn:microsoft.com/office/officeart/2005/8/layout/hierarchy4"/>
    <dgm:cxn modelId="{31DC3B10-5E17-4510-AE2B-1393202B8C31}" type="presParOf" srcId="{A82C4DAE-47F7-4207-B673-46B6F3F12F4B}" destId="{69B886C8-B1E9-46C0-B78B-9B1250E5AF31}" srcOrd="1" destOrd="0" presId="urn:microsoft.com/office/officeart/2005/8/layout/hierarchy4"/>
    <dgm:cxn modelId="{5BE849C9-FDA4-443E-8190-BA4A09BCC6DB}" type="presParOf" srcId="{ADA87771-4B75-431D-83A6-1490AE0900EB}" destId="{A1B7432D-3E9D-42D6-906A-44E532CAB8C3}" srcOrd="5" destOrd="0" presId="urn:microsoft.com/office/officeart/2005/8/layout/hierarchy4"/>
    <dgm:cxn modelId="{1E7CCA55-7992-414C-9240-0C738C10A425}" type="presParOf" srcId="{ADA87771-4B75-431D-83A6-1490AE0900EB}" destId="{8D022FF1-A535-4B89-A00B-11BC560BF472}" srcOrd="6" destOrd="0" presId="urn:microsoft.com/office/officeart/2005/8/layout/hierarchy4"/>
    <dgm:cxn modelId="{2D16B8CC-A812-4AB9-BF1D-72C5D03F602C}" type="presParOf" srcId="{8D022FF1-A535-4B89-A00B-11BC560BF472}" destId="{B8CC3627-8359-4983-82A6-290568C85C07}" srcOrd="0" destOrd="0" presId="urn:microsoft.com/office/officeart/2005/8/layout/hierarchy4"/>
    <dgm:cxn modelId="{B124D2C8-0A5D-4B3C-B354-C8833BF353AD}" type="presParOf" srcId="{8D022FF1-A535-4B89-A00B-11BC560BF472}" destId="{6C6ECB4A-9287-472D-8394-F2C913B4682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3385B9-827A-4AC1-9735-0A33D4A80B5D}">
      <dsp:nvSpPr>
        <dsp:cNvPr id="0" name=""/>
        <dsp:cNvSpPr/>
      </dsp:nvSpPr>
      <dsp:spPr>
        <a:xfrm>
          <a:off x="1400726" y="1078933"/>
          <a:ext cx="4323584" cy="4227099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9BC2C0B-7893-4D41-8FF8-FAD8554CB9E9}">
      <dsp:nvSpPr>
        <dsp:cNvPr id="0" name=""/>
        <dsp:cNvSpPr/>
      </dsp:nvSpPr>
      <dsp:spPr>
        <a:xfrm>
          <a:off x="1449908" y="2584272"/>
          <a:ext cx="3796553" cy="3773409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b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..</a:t>
          </a:r>
          <a:endParaRPr lang="es-MX" sz="1200" kern="1200" dirty="0"/>
        </a:p>
      </dsp:txBody>
      <dsp:txXfrm>
        <a:off x="1449908" y="2584272"/>
        <a:ext cx="3796553" cy="3773409"/>
      </dsp:txXfrm>
    </dsp:sp>
    <dsp:sp modelId="{BF2B8DF5-279C-4FCF-ABF1-4F38D5548735}">
      <dsp:nvSpPr>
        <dsp:cNvPr id="0" name=""/>
        <dsp:cNvSpPr/>
      </dsp:nvSpPr>
      <dsp:spPr>
        <a:xfrm>
          <a:off x="5722004" y="5775"/>
          <a:ext cx="922539" cy="1056467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AF76DDE-732F-4FA7-BB34-E6E24C7690C4}">
      <dsp:nvSpPr>
        <dsp:cNvPr id="0" name=""/>
        <dsp:cNvSpPr/>
      </dsp:nvSpPr>
      <dsp:spPr>
        <a:xfrm>
          <a:off x="6679086" y="119247"/>
          <a:ext cx="3243614" cy="829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20320" rIns="4064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SOBERANÍA Y SEGURIDAD ALIMENTARIA, AGRICULTURA, GANADERÍA, ACUICULTURA Y PESCA</a:t>
          </a:r>
          <a:endParaRPr lang="es-MX" sz="1600" kern="1200" dirty="0"/>
        </a:p>
      </dsp:txBody>
      <dsp:txXfrm>
        <a:off x="6679086" y="119247"/>
        <a:ext cx="3243614" cy="829524"/>
      </dsp:txXfrm>
    </dsp:sp>
    <dsp:sp modelId="{BC996222-6D11-45E5-8777-C01C5A98F886}">
      <dsp:nvSpPr>
        <dsp:cNvPr id="0" name=""/>
        <dsp:cNvSpPr/>
      </dsp:nvSpPr>
      <dsp:spPr>
        <a:xfrm>
          <a:off x="5699043" y="1270465"/>
          <a:ext cx="968461" cy="932167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88F5711-1AD9-4E15-B9BA-344CA85E2A90}">
      <dsp:nvSpPr>
        <dsp:cNvPr id="0" name=""/>
        <dsp:cNvSpPr/>
      </dsp:nvSpPr>
      <dsp:spPr>
        <a:xfrm>
          <a:off x="6679086" y="1240736"/>
          <a:ext cx="3100466" cy="991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SECTORES PRODUCTIVOS Y ESTRATÉGICOS</a:t>
          </a:r>
          <a:endParaRPr lang="es-MX" sz="1800" kern="1200" dirty="0"/>
        </a:p>
      </dsp:txBody>
      <dsp:txXfrm>
        <a:off x="6679086" y="1240736"/>
        <a:ext cx="3100466" cy="991625"/>
      </dsp:txXfrm>
    </dsp:sp>
    <dsp:sp modelId="{4E3797C8-4069-4300-AC56-BBDC253F71E1}">
      <dsp:nvSpPr>
        <dsp:cNvPr id="0" name=""/>
        <dsp:cNvSpPr/>
      </dsp:nvSpPr>
      <dsp:spPr>
        <a:xfrm>
          <a:off x="5709336" y="2427726"/>
          <a:ext cx="947875" cy="957880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9F0ECE7-43C3-4847-800E-16003CA43AA1}">
      <dsp:nvSpPr>
        <dsp:cNvPr id="0" name=""/>
        <dsp:cNvSpPr/>
      </dsp:nvSpPr>
      <dsp:spPr>
        <a:xfrm>
          <a:off x="6679086" y="2410854"/>
          <a:ext cx="3100466" cy="991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SALUD</a:t>
          </a:r>
          <a:endParaRPr lang="es-MX" sz="1800" kern="1200" dirty="0"/>
        </a:p>
      </dsp:txBody>
      <dsp:txXfrm>
        <a:off x="6679086" y="2410854"/>
        <a:ext cx="3100466" cy="991625"/>
      </dsp:txXfrm>
    </dsp:sp>
    <dsp:sp modelId="{26D0D2D1-030D-4546-A2C2-61E320CF84D2}">
      <dsp:nvSpPr>
        <dsp:cNvPr id="0" name=""/>
        <dsp:cNvSpPr/>
      </dsp:nvSpPr>
      <dsp:spPr>
        <a:xfrm>
          <a:off x="5671233" y="3590293"/>
          <a:ext cx="1024081" cy="972983"/>
        </a:xfrm>
        <a:prstGeom prst="ellipse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AD8774C-17D2-4A4A-800B-523DA9D1D9B0}">
      <dsp:nvSpPr>
        <dsp:cNvPr id="0" name=""/>
        <dsp:cNvSpPr/>
      </dsp:nvSpPr>
      <dsp:spPr>
        <a:xfrm>
          <a:off x="6679086" y="3580972"/>
          <a:ext cx="3100466" cy="991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PATRIMONIO HÍDRICO</a:t>
          </a:r>
          <a:endParaRPr lang="es-MX" sz="1800" kern="1200" dirty="0"/>
        </a:p>
      </dsp:txBody>
      <dsp:txXfrm>
        <a:off x="6679086" y="3580972"/>
        <a:ext cx="3100466" cy="991625"/>
      </dsp:txXfrm>
    </dsp:sp>
    <dsp:sp modelId="{471024F8-3815-4210-8E77-6D7A420BD073}">
      <dsp:nvSpPr>
        <dsp:cNvPr id="0" name=""/>
        <dsp:cNvSpPr/>
      </dsp:nvSpPr>
      <dsp:spPr>
        <a:xfrm>
          <a:off x="5747107" y="4805243"/>
          <a:ext cx="872333" cy="883320"/>
        </a:xfrm>
        <a:prstGeom prst="ellipse">
          <a:avLst/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621D99C-DDB5-4780-AB00-2DA46DFB992F}">
      <dsp:nvSpPr>
        <dsp:cNvPr id="0" name=""/>
        <dsp:cNvSpPr/>
      </dsp:nvSpPr>
      <dsp:spPr>
        <a:xfrm>
          <a:off x="6679086" y="4751090"/>
          <a:ext cx="3100466" cy="991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PATRIMONIO NATURAL</a:t>
          </a:r>
          <a:endParaRPr lang="es-MX" sz="1800" kern="1200" dirty="0"/>
        </a:p>
      </dsp:txBody>
      <dsp:txXfrm>
        <a:off x="6679086" y="4751090"/>
        <a:ext cx="3100466" cy="991625"/>
      </dsp:txXfrm>
    </dsp:sp>
    <dsp:sp modelId="{73EC749B-468A-49FF-A124-B7A36609215E}">
      <dsp:nvSpPr>
        <dsp:cNvPr id="0" name=""/>
        <dsp:cNvSpPr/>
      </dsp:nvSpPr>
      <dsp:spPr>
        <a:xfrm>
          <a:off x="5687461" y="5921208"/>
          <a:ext cx="991625" cy="991625"/>
        </a:xfrm>
        <a:prstGeom prst="ellipse">
          <a:avLst/>
        </a:prstGeom>
        <a:blipFill rotWithShape="1">
          <a:blip xmlns:r="http://schemas.openxmlformats.org/officeDocument/2006/relationships" r:embed="rId7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CED1D7E-B7D5-4546-AE7D-AB81D27B0133}">
      <dsp:nvSpPr>
        <dsp:cNvPr id="0" name=""/>
        <dsp:cNvSpPr/>
      </dsp:nvSpPr>
      <dsp:spPr>
        <a:xfrm>
          <a:off x="6679086" y="5921208"/>
          <a:ext cx="3100466" cy="991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ASENTAMIENTOS HUMANOS</a:t>
          </a:r>
          <a:endParaRPr lang="es-MX" sz="1800" kern="1200" dirty="0"/>
        </a:p>
      </dsp:txBody>
      <dsp:txXfrm>
        <a:off x="6679086" y="5921208"/>
        <a:ext cx="3100466" cy="9916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676CEF-05CA-473A-A7E0-A0DD5505B1EC}">
      <dsp:nvSpPr>
        <dsp:cNvPr id="0" name=""/>
        <dsp:cNvSpPr/>
      </dsp:nvSpPr>
      <dsp:spPr>
        <a:xfrm>
          <a:off x="1491" y="3523"/>
          <a:ext cx="9222902" cy="2001492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Los principales desafíos, barreras y brechas para desarrollar el proceso de los PNA se pueden resumir de la siguiente manera: </a:t>
          </a:r>
          <a:r>
            <a:rPr lang="es-ES" sz="2400" b="1" kern="1200" dirty="0" smtClean="0"/>
            <a:t>"condiciones restringidas para incorporar la adaptación al cambio climático en la planificación del desarrollo a nivel sectorial, territorial y local"</a:t>
          </a:r>
          <a:r>
            <a:rPr lang="es-ES" sz="2400" kern="1200" dirty="0" smtClean="0"/>
            <a:t>, y se relacionan principalmente con:</a:t>
          </a:r>
          <a:endParaRPr lang="es-MX" sz="2400" kern="1200" dirty="0">
            <a:latin typeface="Century Gothic" panose="020B0502020202020204" pitchFamily="34" charset="0"/>
          </a:endParaRPr>
        </a:p>
      </dsp:txBody>
      <dsp:txXfrm>
        <a:off x="60113" y="62145"/>
        <a:ext cx="9105658" cy="1884248"/>
      </dsp:txXfrm>
    </dsp:sp>
    <dsp:sp modelId="{498AF28C-E2E2-44F4-8151-9C7F5B8148AE}">
      <dsp:nvSpPr>
        <dsp:cNvPr id="0" name=""/>
        <dsp:cNvSpPr/>
      </dsp:nvSpPr>
      <dsp:spPr>
        <a:xfrm>
          <a:off x="1491" y="2301181"/>
          <a:ext cx="2169074" cy="3095793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Falta de políticas y estándares técnicos para integrar la Adaptación al CC en la planificación del desarrollo a nivel sectorial y territorial.</a:t>
          </a:r>
          <a:endParaRPr lang="es-MX" sz="1800" kern="1200" dirty="0">
            <a:latin typeface="Century Gothic" panose="020B0502020202020204" pitchFamily="34" charset="0"/>
          </a:endParaRPr>
        </a:p>
      </dsp:txBody>
      <dsp:txXfrm>
        <a:off x="65021" y="2364711"/>
        <a:ext cx="2042014" cy="2968733"/>
      </dsp:txXfrm>
    </dsp:sp>
    <dsp:sp modelId="{49A21351-8D56-49B5-A39E-D49AB17F80D7}">
      <dsp:nvSpPr>
        <dsp:cNvPr id="0" name=""/>
        <dsp:cNvSpPr/>
      </dsp:nvSpPr>
      <dsp:spPr>
        <a:xfrm>
          <a:off x="2352767" y="2301181"/>
          <a:ext cx="2169074" cy="309579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Información limitada para apoyar la planificación del desarrollo, incluida la resolución deficiente y la falta de precisión de las proyecciones climáticas y la escasa cobertura territorial de los estudios de vulnerabilidad.</a:t>
          </a:r>
          <a:endParaRPr lang="es-MX" sz="1700" kern="1200" dirty="0">
            <a:latin typeface="Century Gothic" panose="020B0502020202020204" pitchFamily="34" charset="0"/>
          </a:endParaRPr>
        </a:p>
      </dsp:txBody>
      <dsp:txXfrm>
        <a:off x="2416297" y="2364711"/>
        <a:ext cx="2042014" cy="2968733"/>
      </dsp:txXfrm>
    </dsp:sp>
    <dsp:sp modelId="{AC6D6050-0275-496E-985D-D93CE42ABD07}">
      <dsp:nvSpPr>
        <dsp:cNvPr id="0" name=""/>
        <dsp:cNvSpPr/>
      </dsp:nvSpPr>
      <dsp:spPr>
        <a:xfrm>
          <a:off x="4704043" y="2301181"/>
          <a:ext cx="2169074" cy="3095793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Falta de información y capacidad limitada para el análisis de riesgos climáticos a nivel sectorial y territorial.</a:t>
          </a:r>
          <a:endParaRPr lang="es-MX" sz="1800" kern="1200" dirty="0">
            <a:latin typeface="Century Gothic" panose="020B0502020202020204" pitchFamily="34" charset="0"/>
          </a:endParaRPr>
        </a:p>
      </dsp:txBody>
      <dsp:txXfrm>
        <a:off x="4767573" y="2364711"/>
        <a:ext cx="2042014" cy="2968733"/>
      </dsp:txXfrm>
    </dsp:sp>
    <dsp:sp modelId="{B8CC3627-8359-4983-82A6-290568C85C07}">
      <dsp:nvSpPr>
        <dsp:cNvPr id="0" name=""/>
        <dsp:cNvSpPr/>
      </dsp:nvSpPr>
      <dsp:spPr>
        <a:xfrm>
          <a:off x="7055319" y="2301181"/>
          <a:ext cx="2169074" cy="3095793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Capacidad limitada de la mayoría de los actores y partes interesadas para integrar la Adaptación al CC en la planificación del desarrollo.</a:t>
          </a:r>
          <a:endParaRPr lang="es-MX" sz="1800" kern="1200" dirty="0">
            <a:latin typeface="Century Gothic" panose="020B0502020202020204" pitchFamily="34" charset="0"/>
          </a:endParaRPr>
        </a:p>
      </dsp:txBody>
      <dsp:txXfrm>
        <a:off x="7118849" y="2364711"/>
        <a:ext cx="2042014" cy="29687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4A7EC-2008-43A7-9E64-A79400627BC1}" type="datetimeFigureOut">
              <a:rPr lang="es-MX" smtClean="0"/>
              <a:t>06/03/2018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E12CE-DC4A-484B-9D12-37FDF03514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6045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C" altLang="es-EC" smtClean="0"/>
          </a:p>
        </p:txBody>
      </p:sp>
      <p:sp>
        <p:nvSpPr>
          <p:cNvPr id="45060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19B8AE1-7CF7-4B6E-BA3C-65F49F760CBA}" type="slidenum">
              <a:rPr lang="es-ES" altLang="es-EC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s-ES" altLang="es-EC"/>
          </a:p>
        </p:txBody>
      </p:sp>
    </p:spTree>
    <p:extLst>
      <p:ext uri="{BB962C8B-B14F-4D97-AF65-F5344CB8AC3E}">
        <p14:creationId xmlns:p14="http://schemas.microsoft.com/office/powerpoint/2010/main" val="4268358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FB0F-4735-4054-B7FF-FDC1087A7709}" type="datetimeFigureOut">
              <a:rPr lang="es-MX" smtClean="0"/>
              <a:t>06/03/2018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6E56D-7544-4239-BEDB-00454F1597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0467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FB0F-4735-4054-B7FF-FDC1087A7709}" type="datetimeFigureOut">
              <a:rPr lang="es-MX" smtClean="0"/>
              <a:t>06/03/2018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6E56D-7544-4239-BEDB-00454F1597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5277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FB0F-4735-4054-B7FF-FDC1087A7709}" type="datetimeFigureOut">
              <a:rPr lang="es-MX" smtClean="0"/>
              <a:t>06/03/2018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6E56D-7544-4239-BEDB-00454F1597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7058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4C177-AC89-44D5-9D0B-D216023DC28B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4AA07-7C67-474D-9C27-B07B61FFAEC3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80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4D7E-23CE-4B37-A142-5F68505B2791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20D92-A3A8-42D2-B465-B4CAC4C2F6D7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868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B446E-FE31-4BF7-B381-DEB62349761A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4D8AD-1531-4121-ADF7-D65B72E447A7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766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FEEAF-7C7C-4A5B-BEB7-348A7F7A99A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13945-E548-485D-BC97-A7C81D7BF95A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6025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710F4-50D6-4DDE-AAF5-6FCFCD1FDCB6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E75A5-5345-4945-B764-0F3B1CD7D871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3658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2B6DC-E628-4032-8003-AC495F4A3051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47CDB-4201-49CB-8310-A28E6969BF85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8924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5BF3A-B752-4C7D-9B8D-AA656406F19D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3ED7A-7F4F-456A-BF44-EB26F2AFF5C1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7489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DA695-D08B-4003-ACD9-E008F4951ADD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F69F9-FEE7-4287-8DFE-2DF78977D5E3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457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FB0F-4735-4054-B7FF-FDC1087A7709}" type="datetimeFigureOut">
              <a:rPr lang="es-MX" smtClean="0"/>
              <a:t>06/03/2018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6E56D-7544-4239-BEDB-00454F1597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48493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2E692-3E21-4010-AB7C-473973AD0F4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7D123-1D68-47E6-8922-C6D2DFA75810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3272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21D59-7E01-4B45-B504-9653BB76446A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262DE-36F8-4A4F-A5F2-6E7A8B43D50D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074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923F6-2246-4EC0-9919-F30222A8AF8C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0A168-6CFC-4879-8933-EA2BA4748E0E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023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FB0F-4735-4054-B7FF-FDC1087A7709}" type="datetimeFigureOut">
              <a:rPr lang="es-MX" smtClean="0"/>
              <a:t>06/03/2018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6E56D-7544-4239-BEDB-00454F1597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095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FB0F-4735-4054-B7FF-FDC1087A7709}" type="datetimeFigureOut">
              <a:rPr lang="es-MX" smtClean="0"/>
              <a:t>06/03/2018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6E56D-7544-4239-BEDB-00454F1597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3045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FB0F-4735-4054-B7FF-FDC1087A7709}" type="datetimeFigureOut">
              <a:rPr lang="es-MX" smtClean="0"/>
              <a:t>06/03/2018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6E56D-7544-4239-BEDB-00454F1597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1203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FB0F-4735-4054-B7FF-FDC1087A7709}" type="datetimeFigureOut">
              <a:rPr lang="es-MX" smtClean="0"/>
              <a:t>06/03/2018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6E56D-7544-4239-BEDB-00454F1597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197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FB0F-4735-4054-B7FF-FDC1087A7709}" type="datetimeFigureOut">
              <a:rPr lang="es-MX" smtClean="0"/>
              <a:t>06/03/2018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6E56D-7544-4239-BEDB-00454F1597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6178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FB0F-4735-4054-B7FF-FDC1087A7709}" type="datetimeFigureOut">
              <a:rPr lang="es-MX" smtClean="0"/>
              <a:t>06/03/2018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6E56D-7544-4239-BEDB-00454F1597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9540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FB0F-4735-4054-B7FF-FDC1087A7709}" type="datetimeFigureOut">
              <a:rPr lang="es-MX" smtClean="0"/>
              <a:t>06/03/2018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6E56D-7544-4239-BEDB-00454F1597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4966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DFB0F-4735-4054-B7FF-FDC1087A7709}" type="datetimeFigureOut">
              <a:rPr lang="es-MX" smtClean="0"/>
              <a:t>06/03/2018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6E56D-7544-4239-BEDB-00454F1597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693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C" smtClean="0"/>
              <a:t>Clic para editar título</a:t>
            </a:r>
            <a:endParaRPr lang="es-ES" altLang="es-EC" smtClean="0"/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C" smtClean="0"/>
              <a:t>Haga clic para modificar el estilo de texto del patrón</a:t>
            </a:r>
          </a:p>
          <a:p>
            <a:pPr lvl="1"/>
            <a:r>
              <a:rPr lang="es-ES_tradnl" altLang="es-EC" smtClean="0"/>
              <a:t>Segundo nivel</a:t>
            </a:r>
          </a:p>
          <a:p>
            <a:pPr lvl="2"/>
            <a:r>
              <a:rPr lang="es-ES_tradnl" altLang="es-EC" smtClean="0"/>
              <a:t>Tercer nivel</a:t>
            </a:r>
          </a:p>
          <a:p>
            <a:pPr lvl="3"/>
            <a:r>
              <a:rPr lang="es-ES_tradnl" altLang="es-EC" smtClean="0"/>
              <a:t>Cuarto nivel</a:t>
            </a:r>
          </a:p>
          <a:p>
            <a:pPr lvl="4"/>
            <a:r>
              <a:rPr lang="es-ES_tradnl" altLang="es-EC" smtClean="0"/>
              <a:t>Quinto nivel</a:t>
            </a:r>
            <a:endParaRPr lang="es-ES" altLang="es-EC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200">
              <a:defRPr/>
            </a:pPr>
            <a:fld id="{1A112A5F-7FD1-4834-BDB7-3F92A605E677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06/03/2018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200"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200">
              <a:defRPr/>
            </a:pPr>
            <a:fld id="{B430E577-DBB4-4846-A305-0450B0CD383F}" type="slidenum">
              <a:rPr lang="es-ES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341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5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3" name="Imagen 6" descr="logo_MA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50800"/>
            <a:ext cx="145256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3030" y="-12670"/>
            <a:ext cx="12235030" cy="5516837"/>
          </a:xfrm>
          <a:prstGeom prst="rect">
            <a:avLst/>
          </a:prstGeom>
        </p:spPr>
      </p:pic>
      <p:sp>
        <p:nvSpPr>
          <p:cNvPr id="32" name="Rectangle 2"/>
          <p:cNvSpPr txBox="1">
            <a:spLocks/>
          </p:cNvSpPr>
          <p:nvPr/>
        </p:nvSpPr>
        <p:spPr bwMode="auto">
          <a:xfrm>
            <a:off x="467543" y="5949280"/>
            <a:ext cx="11010751" cy="42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 sz="200" b="1" dirty="0" smtClean="0"/>
          </a:p>
          <a:p>
            <a:pPr algn="r"/>
            <a:r>
              <a:rPr lang="es-MX" sz="2400" b="1" dirty="0" smtClean="0"/>
              <a:t>Subsecretaría de Cambio Climático – Ministerio del Ambiente </a:t>
            </a:r>
          </a:p>
          <a:p>
            <a:pPr marL="0" indent="0" algn="r">
              <a:buNone/>
            </a:pPr>
            <a:r>
              <a:rPr lang="es-MX" sz="1800" b="1" dirty="0" smtClean="0"/>
              <a:t>Bogotá, marzo 2018</a:t>
            </a:r>
            <a:endParaRPr lang="es-MX" sz="1800" b="1" dirty="0"/>
          </a:p>
        </p:txBody>
      </p:sp>
      <p:sp>
        <p:nvSpPr>
          <p:cNvPr id="33" name="TextBox 9"/>
          <p:cNvSpPr txBox="1"/>
          <p:nvPr/>
        </p:nvSpPr>
        <p:spPr>
          <a:xfrm>
            <a:off x="-83545" y="3476001"/>
            <a:ext cx="245542" cy="410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CuadroTexto 2"/>
          <p:cNvSpPr txBox="1"/>
          <p:nvPr/>
        </p:nvSpPr>
        <p:spPr>
          <a:xfrm>
            <a:off x="677571" y="2584774"/>
            <a:ext cx="7230748" cy="149579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s-MX" sz="4000" dirty="0" smtClean="0">
                <a:ln w="1905"/>
                <a:solidFill>
                  <a:srgbClr val="37609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elvetica Neue"/>
                <a:cs typeface="Helvetica Neue"/>
              </a:rPr>
              <a:t>Propuesta – PNA Ecuador </a:t>
            </a:r>
            <a:endParaRPr lang="es-MX" sz="4000" dirty="0">
              <a:ln w="1905"/>
              <a:solidFill>
                <a:srgbClr val="37609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elvetica Neue"/>
              <a:cs typeface="Helvetica Neue"/>
            </a:endParaRPr>
          </a:p>
          <a:p>
            <a:pPr algn="r">
              <a:lnSpc>
                <a:spcPct val="80000"/>
              </a:lnSpc>
            </a:pPr>
            <a:endParaRPr lang="es-MX" sz="2800" dirty="0" smtClean="0">
              <a:ln w="1905"/>
              <a:solidFill>
                <a:srgbClr val="37609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elvetica Neue"/>
              <a:cs typeface="Helvetica Neue"/>
            </a:endParaRPr>
          </a:p>
          <a:p>
            <a:pPr algn="r">
              <a:lnSpc>
                <a:spcPct val="80000"/>
              </a:lnSpc>
            </a:pPr>
            <a:r>
              <a:rPr lang="es-MX" dirty="0" smtClean="0">
                <a:ln w="1905"/>
                <a:solidFill>
                  <a:srgbClr val="37609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elvetica Neue"/>
                <a:cs typeface="Helvetica Neue"/>
              </a:rPr>
              <a:t>DIRECCIÓN NACIONAL DE ADAPTACIÓN AL </a:t>
            </a:r>
          </a:p>
          <a:p>
            <a:pPr algn="r">
              <a:lnSpc>
                <a:spcPct val="80000"/>
              </a:lnSpc>
            </a:pPr>
            <a:r>
              <a:rPr lang="es-MX" dirty="0" smtClean="0">
                <a:ln w="1905"/>
                <a:solidFill>
                  <a:srgbClr val="37609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elvetica Neue"/>
                <a:cs typeface="Helvetica Neue"/>
              </a:rPr>
              <a:t>CAMBIO CLIMÁTICO</a:t>
            </a:r>
            <a:r>
              <a:rPr lang="es-MX" sz="2800" dirty="0" smtClean="0">
                <a:ln w="1905"/>
                <a:solidFill>
                  <a:srgbClr val="37609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elvetica Neue"/>
                <a:cs typeface="Helvetica Neue"/>
              </a:rPr>
              <a:t> </a:t>
            </a:r>
            <a:endParaRPr lang="en-US" sz="2800" b="1" dirty="0" smtClean="0">
              <a:ln w="1905"/>
              <a:solidFill>
                <a:srgbClr val="37609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elvetica Neue"/>
              <a:cs typeface="Helvetica Neue"/>
            </a:endParaRPr>
          </a:p>
        </p:txBody>
      </p:sp>
      <p:pic>
        <p:nvPicPr>
          <p:cNvPr id="35" name="Imagen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28576" y="2470147"/>
            <a:ext cx="75261" cy="3159606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61515" y="3116764"/>
            <a:ext cx="1453155" cy="1606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47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Imagen 28"/>
          <p:cNvPicPr>
            <a:picLocks noChangeAspect="1"/>
          </p:cNvPicPr>
          <p:nvPr/>
        </p:nvPicPr>
        <p:blipFill>
          <a:blip r:embed="rId3">
            <a:clrChange>
              <a:clrFrom>
                <a:srgbClr val="3A7DCE"/>
              </a:clrFrom>
              <a:clrTo>
                <a:srgbClr val="3A7DCE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164"/>
          <a:stretch>
            <a:fillRect/>
          </a:stretch>
        </p:blipFill>
        <p:spPr bwMode="auto">
          <a:xfrm>
            <a:off x="5580063" y="6261100"/>
            <a:ext cx="47625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Imagen 7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963" y="457200"/>
            <a:ext cx="5876925" cy="648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944688" y="-34411"/>
            <a:ext cx="10309225" cy="735012"/>
          </a:xfrm>
          <a:prstGeom prst="rect">
            <a:avLst/>
          </a:prstGeom>
        </p:spPr>
        <p:txBody>
          <a:bodyPr anchor="ctr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EC" sz="2600" b="1" dirty="0">
                <a:cs typeface="Calibri"/>
              </a:rPr>
              <a:t>Hallazgos esenciales y evidencias del cambio climático en el </a:t>
            </a:r>
            <a:r>
              <a:rPr lang="es-EC" sz="2600" b="1" dirty="0" smtClean="0">
                <a:cs typeface="Calibri"/>
              </a:rPr>
              <a:t>Ecuador</a:t>
            </a:r>
            <a:endParaRPr lang="es-ES_tradnl" sz="2600" b="1" dirty="0">
              <a:cs typeface="Calibri"/>
            </a:endParaRPr>
          </a:p>
        </p:txBody>
      </p:sp>
      <p:grpSp>
        <p:nvGrpSpPr>
          <p:cNvPr id="17" name="Grupo 16"/>
          <p:cNvGrpSpPr>
            <a:grpSpLocks/>
          </p:cNvGrpSpPr>
          <p:nvPr/>
        </p:nvGrpSpPr>
        <p:grpSpPr bwMode="auto">
          <a:xfrm>
            <a:off x="9277350" y="800100"/>
            <a:ext cx="2857500" cy="2254250"/>
            <a:chOff x="9276771" y="800519"/>
            <a:chExt cx="2858349" cy="2253416"/>
          </a:xfrm>
        </p:grpSpPr>
        <p:sp>
          <p:nvSpPr>
            <p:cNvPr id="57" name="Rectángulo 56"/>
            <p:cNvSpPr/>
            <p:nvPr/>
          </p:nvSpPr>
          <p:spPr>
            <a:xfrm>
              <a:off x="9362521" y="1552716"/>
              <a:ext cx="2682085" cy="8934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200" dirty="0">
                  <a:solidFill>
                    <a:srgbClr val="000000"/>
                  </a:solidFill>
                  <a:latin typeface="+mn-lt"/>
                </a:rPr>
                <a:t>Nevados de la Cordillera Occidental ha perdido cerca del </a:t>
              </a:r>
              <a:r>
                <a:rPr lang="es-MX" sz="1600" b="1" dirty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40% </a:t>
              </a:r>
              <a:r>
                <a:rPr lang="es-MX" sz="1200" dirty="0">
                  <a:solidFill>
                    <a:srgbClr val="000000"/>
                  </a:solidFill>
                  <a:latin typeface="+mn-lt"/>
                </a:rPr>
                <a:t>de sus  superficies  durante el último medio siglo.</a:t>
              </a:r>
            </a:p>
          </p:txBody>
        </p:sp>
        <p:sp>
          <p:nvSpPr>
            <p:cNvPr id="58" name="Rectángulo 57"/>
            <p:cNvSpPr/>
            <p:nvPr/>
          </p:nvSpPr>
          <p:spPr>
            <a:xfrm>
              <a:off x="9379990" y="2330303"/>
              <a:ext cx="2705904" cy="7077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dirty="0">
                  <a:latin typeface="+mn-lt"/>
                </a:rPr>
                <a:t>Entre 1956 y 2014 </a:t>
              </a:r>
              <a:r>
                <a:rPr lang="es-MX" sz="1200" dirty="0">
                  <a:latin typeface="+mn-lt"/>
                </a:rPr>
                <a:t>En se registró un retroceso del </a:t>
              </a:r>
              <a:r>
                <a:rPr lang="es-MX" sz="1600" b="1" dirty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38% </a:t>
              </a:r>
              <a:r>
                <a:rPr lang="es-MX" sz="1200" dirty="0">
                  <a:latin typeface="+mn-lt"/>
                </a:rPr>
                <a:t>del casquete del </a:t>
              </a:r>
              <a:r>
                <a:rPr lang="es-MX" sz="1200" dirty="0" err="1">
                  <a:latin typeface="+mn-lt"/>
                </a:rPr>
                <a:t>Antisana</a:t>
              </a:r>
              <a:r>
                <a:rPr lang="es-MX" sz="1200" dirty="0">
                  <a:latin typeface="+mn-lt"/>
                </a:rPr>
                <a:t>.</a:t>
              </a:r>
            </a:p>
          </p:txBody>
        </p:sp>
        <p:grpSp>
          <p:nvGrpSpPr>
            <p:cNvPr id="44084" name="Grupo 9"/>
            <p:cNvGrpSpPr>
              <a:grpSpLocks/>
            </p:cNvGrpSpPr>
            <p:nvPr/>
          </p:nvGrpSpPr>
          <p:grpSpPr bwMode="auto">
            <a:xfrm>
              <a:off x="9276771" y="800519"/>
              <a:ext cx="2858349" cy="2253416"/>
              <a:chOff x="9276771" y="800519"/>
              <a:chExt cx="2858349" cy="2253416"/>
            </a:xfrm>
          </p:grpSpPr>
          <p:sp>
            <p:nvSpPr>
              <p:cNvPr id="60" name="Rectángulo 59"/>
              <p:cNvSpPr/>
              <p:nvPr/>
            </p:nvSpPr>
            <p:spPr>
              <a:xfrm>
                <a:off x="9379990" y="1536846"/>
                <a:ext cx="2755130" cy="1517089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MX"/>
              </a:p>
            </p:txBody>
          </p:sp>
          <p:sp>
            <p:nvSpPr>
              <p:cNvPr id="83" name="CuadroTexto 82"/>
              <p:cNvSpPr txBox="1"/>
              <p:nvPr/>
            </p:nvSpPr>
            <p:spPr>
              <a:xfrm>
                <a:off x="9276771" y="1171857"/>
                <a:ext cx="1214799" cy="36816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ctr"/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dirty="0">
                    <a:solidFill>
                      <a:schemeClr val="tx2">
                        <a:lumMod val="75000"/>
                      </a:schemeClr>
                    </a:solidFill>
                  </a:rPr>
                  <a:t>GLACIARES</a:t>
                </a:r>
              </a:p>
            </p:txBody>
          </p:sp>
          <p:pic>
            <p:nvPicPr>
              <p:cNvPr id="86" name="Imagen 85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 r="9435" b="33342"/>
              <a:stretch/>
            </p:blipFill>
            <p:spPr>
              <a:xfrm>
                <a:off x="10499105" y="800519"/>
                <a:ext cx="995073" cy="716902"/>
              </a:xfrm>
              <a:prstGeom prst="rect">
                <a:avLst/>
              </a:prstGeom>
            </p:spPr>
          </p:pic>
        </p:grpSp>
      </p:grpSp>
      <p:grpSp>
        <p:nvGrpSpPr>
          <p:cNvPr id="15" name="Grupo 14"/>
          <p:cNvGrpSpPr>
            <a:grpSpLocks/>
          </p:cNvGrpSpPr>
          <p:nvPr/>
        </p:nvGrpSpPr>
        <p:grpSpPr bwMode="auto">
          <a:xfrm>
            <a:off x="9331325" y="3097213"/>
            <a:ext cx="2817813" cy="2609850"/>
            <a:chOff x="9331470" y="3097829"/>
            <a:chExt cx="2817933" cy="2609923"/>
          </a:xfrm>
        </p:grpSpPr>
        <p:sp>
          <p:nvSpPr>
            <p:cNvPr id="90" name="Rectángulo 89"/>
            <p:cNvSpPr/>
            <p:nvPr/>
          </p:nvSpPr>
          <p:spPr>
            <a:xfrm>
              <a:off x="9427518" y="4333011"/>
              <a:ext cx="2363889" cy="86203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200" dirty="0">
                  <a:latin typeface="+mn-lt"/>
                </a:rPr>
                <a:t>Se identificaron </a:t>
              </a:r>
              <a:r>
                <a:rPr lang="es-MX" sz="1200" b="1" dirty="0">
                  <a:solidFill>
                    <a:schemeClr val="tx2">
                      <a:lumMod val="50000"/>
                    </a:schemeClr>
                  </a:solidFill>
                  <a:latin typeface="+mn-lt"/>
                </a:rPr>
                <a:t>26</a:t>
              </a:r>
              <a:r>
                <a:rPr lang="es-MX" sz="1200" b="1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 </a:t>
              </a:r>
              <a:r>
                <a:rPr lang="es-MX" sz="1200" dirty="0">
                  <a:latin typeface="+mn-lt"/>
                </a:rPr>
                <a:t>especies del género </a:t>
              </a:r>
              <a:r>
                <a:rPr lang="es-MX" sz="1200" i="1" dirty="0" err="1">
                  <a:latin typeface="+mn-lt"/>
                </a:rPr>
                <a:t>Anopheles</a:t>
              </a:r>
              <a:r>
                <a:rPr lang="es-MX" sz="1200" dirty="0">
                  <a:latin typeface="+mn-lt"/>
                </a:rPr>
                <a:t>, vectores de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200" dirty="0">
                  <a:latin typeface="+mn-lt"/>
                </a:rPr>
                <a:t>la Malaria, y </a:t>
              </a:r>
              <a:r>
                <a:rPr lang="es-MX" sz="1400" b="1" dirty="0">
                  <a:solidFill>
                    <a:schemeClr val="tx2">
                      <a:lumMod val="50000"/>
                    </a:schemeClr>
                  </a:solidFill>
                  <a:latin typeface="+mn-lt"/>
                </a:rPr>
                <a:t>55</a:t>
              </a:r>
              <a:r>
                <a:rPr lang="es-MX" sz="1400" b="1" dirty="0">
                  <a:solidFill>
                    <a:srgbClr val="C00000"/>
                  </a:solidFill>
                  <a:latin typeface="+mn-lt"/>
                </a:rPr>
                <a:t> </a:t>
              </a:r>
              <a:r>
                <a:rPr lang="es-MX" sz="1200" dirty="0">
                  <a:latin typeface="+mn-lt"/>
                </a:rPr>
                <a:t>especies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200" dirty="0">
                  <a:latin typeface="+mn-lt"/>
                </a:rPr>
                <a:t> del género </a:t>
              </a:r>
              <a:r>
                <a:rPr lang="es-MX" sz="1200" i="1" dirty="0" err="1">
                  <a:latin typeface="+mn-lt"/>
                </a:rPr>
                <a:t>Lutzomyia</a:t>
              </a:r>
              <a:r>
                <a:rPr lang="es-MX" sz="1200" dirty="0">
                  <a:latin typeface="+mn-lt"/>
                </a:rPr>
                <a:t> </a:t>
              </a:r>
              <a:r>
                <a:rPr lang="es-MX" sz="1200" i="1" dirty="0">
                  <a:latin typeface="+mn-lt"/>
                </a:rPr>
                <a:t>sensu lato.</a:t>
              </a:r>
            </a:p>
          </p:txBody>
        </p:sp>
        <p:grpSp>
          <p:nvGrpSpPr>
            <p:cNvPr id="44077" name="Grupo 10"/>
            <p:cNvGrpSpPr>
              <a:grpSpLocks/>
            </p:cNvGrpSpPr>
            <p:nvPr/>
          </p:nvGrpSpPr>
          <p:grpSpPr bwMode="auto">
            <a:xfrm>
              <a:off x="9331470" y="3097829"/>
              <a:ext cx="2817933" cy="2609923"/>
              <a:chOff x="9331470" y="3097829"/>
              <a:chExt cx="2817933" cy="2609923"/>
            </a:xfrm>
          </p:grpSpPr>
          <p:pic>
            <p:nvPicPr>
              <p:cNvPr id="44078" name="Imagen 62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806756">
                <a:off x="11341610" y="5010967"/>
                <a:ext cx="807793" cy="4615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8" name="Rectángulo 87"/>
              <p:cNvSpPr/>
              <p:nvPr/>
            </p:nvSpPr>
            <p:spPr>
              <a:xfrm>
                <a:off x="9367985" y="4063056"/>
                <a:ext cx="2717916" cy="1644696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MX"/>
              </a:p>
            </p:txBody>
          </p:sp>
          <p:pic>
            <p:nvPicPr>
              <p:cNvPr id="91" name="Imagen 90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197523" y="3097829"/>
                <a:ext cx="1107406" cy="1140712"/>
              </a:xfrm>
              <a:prstGeom prst="rect">
                <a:avLst/>
              </a:prstGeom>
            </p:spPr>
          </p:pic>
          <p:sp>
            <p:nvSpPr>
              <p:cNvPr id="92" name="CuadroTexto 91"/>
              <p:cNvSpPr txBox="1"/>
              <p:nvPr/>
            </p:nvSpPr>
            <p:spPr>
              <a:xfrm>
                <a:off x="9331470" y="3637594"/>
                <a:ext cx="804897" cy="36989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ctr"/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dirty="0">
                    <a:solidFill>
                      <a:schemeClr val="tx2">
                        <a:lumMod val="75000"/>
                      </a:schemeClr>
                    </a:solidFill>
                  </a:rPr>
                  <a:t>SALUD</a:t>
                </a:r>
              </a:p>
            </p:txBody>
          </p:sp>
        </p:grpSp>
      </p:grpSp>
      <p:grpSp>
        <p:nvGrpSpPr>
          <p:cNvPr id="9" name="Grupo 8"/>
          <p:cNvGrpSpPr>
            <a:grpSpLocks/>
          </p:cNvGrpSpPr>
          <p:nvPr/>
        </p:nvGrpSpPr>
        <p:grpSpPr bwMode="auto">
          <a:xfrm>
            <a:off x="220663" y="4827588"/>
            <a:ext cx="3829050" cy="1897062"/>
            <a:chOff x="221100" y="4827620"/>
            <a:chExt cx="3829231" cy="1896397"/>
          </a:xfrm>
        </p:grpSpPr>
        <p:grpSp>
          <p:nvGrpSpPr>
            <p:cNvPr id="44069" name="Grupo 7"/>
            <p:cNvGrpSpPr>
              <a:grpSpLocks/>
            </p:cNvGrpSpPr>
            <p:nvPr/>
          </p:nvGrpSpPr>
          <p:grpSpPr bwMode="auto">
            <a:xfrm>
              <a:off x="221100" y="4827620"/>
              <a:ext cx="3829231" cy="1896397"/>
              <a:chOff x="221100" y="4827620"/>
              <a:chExt cx="3829231" cy="189639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51263" y="5146595"/>
                <a:ext cx="2746505" cy="1577422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MX"/>
              </a:p>
            </p:txBody>
          </p:sp>
          <p:sp>
            <p:nvSpPr>
              <p:cNvPr id="44072" name="Rectángulo 49"/>
              <p:cNvSpPr>
                <a:spLocks noChangeArrowheads="1"/>
              </p:cNvSpPr>
              <p:nvPr/>
            </p:nvSpPr>
            <p:spPr bwMode="auto">
              <a:xfrm>
                <a:off x="221100" y="5209515"/>
                <a:ext cx="2549471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s-EC" altLang="es-EC" sz="1200"/>
                  <a:t>INOCAR reportó en el 2015 variaciones entre 4,3C° y 2,5C° en la temperatura superficial del mar.</a:t>
                </a:r>
              </a:p>
              <a:p>
                <a:pPr eaLnBrk="1" hangingPunct="1"/>
                <a:endParaRPr lang="es-MX" altLang="es-EC" sz="1200"/>
              </a:p>
              <a:p>
                <a:pPr eaLnBrk="1" hangingPunct="1"/>
                <a:endParaRPr lang="es-EC" altLang="es-EC" sz="1200"/>
              </a:p>
              <a:p>
                <a:pPr eaLnBrk="1" hangingPunct="1"/>
                <a:endParaRPr lang="es-EC" altLang="es-EC" sz="1200"/>
              </a:p>
            </p:txBody>
          </p:sp>
          <p:pic>
            <p:nvPicPr>
              <p:cNvPr id="44073" name="Imagen 76"/>
              <p:cNvPicPr>
                <a:picLocks noChangeAspect="1"/>
              </p:cNvPicPr>
              <p:nvPr/>
            </p:nvPicPr>
            <p:blipFill>
              <a:blip r:embed="rId8" cstate="print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18883" y="5429528"/>
                <a:ext cx="1231448" cy="1162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1" name="CuadroTexto 80"/>
              <p:cNvSpPr txBox="1"/>
              <p:nvPr/>
            </p:nvSpPr>
            <p:spPr>
              <a:xfrm>
                <a:off x="384620" y="4827620"/>
                <a:ext cx="1004936" cy="36975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ctr"/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dirty="0">
                    <a:solidFill>
                      <a:schemeClr val="tx2">
                        <a:lumMod val="75000"/>
                      </a:schemeClr>
                    </a:solidFill>
                  </a:rPr>
                  <a:t>OCÉANO</a:t>
                </a:r>
              </a:p>
            </p:txBody>
          </p:sp>
        </p:grpSp>
        <p:sp>
          <p:nvSpPr>
            <p:cNvPr id="44070" name="Rectángulo 42"/>
            <p:cNvSpPr>
              <a:spLocks noChangeArrowheads="1"/>
            </p:cNvSpPr>
            <p:nvPr/>
          </p:nvSpPr>
          <p:spPr bwMode="auto">
            <a:xfrm>
              <a:off x="233646" y="5861697"/>
              <a:ext cx="258798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s-EC" altLang="es-EC" sz="1200"/>
                <a:t>A la fecha se dispone de  unanálisis de las variables océano   –  atmosféricas y de un Índice Oceánico y un Índice Pesquero (Línea base).</a:t>
              </a:r>
              <a:endParaRPr lang="es-MX" altLang="es-EC" sz="1200"/>
            </a:p>
          </p:txBody>
        </p:sp>
      </p:grpSp>
      <p:grpSp>
        <p:nvGrpSpPr>
          <p:cNvPr id="7" name="Grupo 6"/>
          <p:cNvGrpSpPr>
            <a:grpSpLocks/>
          </p:cNvGrpSpPr>
          <p:nvPr/>
        </p:nvGrpSpPr>
        <p:grpSpPr bwMode="auto">
          <a:xfrm>
            <a:off x="250825" y="3003550"/>
            <a:ext cx="3984625" cy="1706563"/>
            <a:chOff x="250814" y="3002798"/>
            <a:chExt cx="3984869" cy="1707464"/>
          </a:xfrm>
        </p:grpSpPr>
        <p:sp>
          <p:nvSpPr>
            <p:cNvPr id="44064" name="Rectángulo 50"/>
            <p:cNvSpPr>
              <a:spLocks noChangeArrowheads="1"/>
            </p:cNvSpPr>
            <p:nvPr/>
          </p:nvSpPr>
          <p:spPr bwMode="auto">
            <a:xfrm>
              <a:off x="344328" y="3136015"/>
              <a:ext cx="196757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s-MX" altLang="es-EC" sz="1200">
                  <a:solidFill>
                    <a:srgbClr val="000000"/>
                  </a:solidFill>
                  <a:cs typeface="Times New Roman" panose="02020603050405020304" pitchFamily="18" charset="0"/>
                </a:rPr>
                <a:t>Anomalías positivas entre 1,4C° y 2,9C° entre abril y diciembre del 2015 en la zona Niño 1+2.</a:t>
              </a:r>
              <a:endParaRPr lang="es-MX" altLang="es-EC" sz="1200"/>
            </a:p>
          </p:txBody>
        </p:sp>
        <p:sp>
          <p:nvSpPr>
            <p:cNvPr id="24" name="Rectángulo 23"/>
            <p:cNvSpPr/>
            <p:nvPr/>
          </p:nvSpPr>
          <p:spPr>
            <a:xfrm>
              <a:off x="250814" y="3002798"/>
              <a:ext cx="2754482" cy="1707464"/>
            </a:xfrm>
            <a:prstGeom prst="rect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/>
            </a:p>
          </p:txBody>
        </p:sp>
        <p:pic>
          <p:nvPicPr>
            <p:cNvPr id="54" name="Imagen 53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893044" y="3200414"/>
              <a:ext cx="2342639" cy="1241880"/>
            </a:xfrm>
            <a:prstGeom prst="rect">
              <a:avLst/>
            </a:prstGeom>
          </p:spPr>
        </p:pic>
        <p:sp>
          <p:nvSpPr>
            <p:cNvPr id="80" name="CuadroTexto 79"/>
            <p:cNvSpPr txBox="1"/>
            <p:nvPr/>
          </p:nvSpPr>
          <p:spPr>
            <a:xfrm>
              <a:off x="2273413" y="3441179"/>
              <a:ext cx="703306" cy="370083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s-ES"/>
              </a:defPPr>
              <a:lvl1pPr algn="ctr">
                <a:defRPr>
                  <a:solidFill>
                    <a:schemeClr val="tx1"/>
                  </a:solidFill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dirty="0">
                  <a:solidFill>
                    <a:schemeClr val="tx2">
                      <a:lumMod val="75000"/>
                    </a:schemeClr>
                  </a:solidFill>
                </a:rPr>
                <a:t>ENOS</a:t>
              </a:r>
            </a:p>
          </p:txBody>
        </p:sp>
        <p:sp>
          <p:nvSpPr>
            <p:cNvPr id="44068" name="Rectángulo 51"/>
            <p:cNvSpPr>
              <a:spLocks noChangeArrowheads="1"/>
            </p:cNvSpPr>
            <p:nvPr/>
          </p:nvSpPr>
          <p:spPr bwMode="auto">
            <a:xfrm>
              <a:off x="289933" y="3950820"/>
              <a:ext cx="255671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s-EC" altLang="es-EC" sz="1200"/>
                <a:t>La variabilidad de la sequia en la cordillera de los Andes se relaciona con los índices de El Niño</a:t>
              </a:r>
              <a:r>
                <a:rPr lang="es-ES" altLang="es-EC" sz="1200">
                  <a:solidFill>
                    <a:srgbClr val="000000"/>
                  </a:solidFill>
                  <a:ea typeface="HelveticaNeueLTStd-Lt"/>
                  <a:cs typeface="HelveticaNeueLTStd-Lt"/>
                </a:rPr>
                <a:t>.</a:t>
              </a:r>
              <a:endParaRPr lang="es-MX" altLang="es-EC" sz="1200"/>
            </a:p>
          </p:txBody>
        </p:sp>
      </p:grpSp>
      <p:grpSp>
        <p:nvGrpSpPr>
          <p:cNvPr id="14" name="Grupo 13"/>
          <p:cNvGrpSpPr>
            <a:grpSpLocks/>
          </p:cNvGrpSpPr>
          <p:nvPr/>
        </p:nvGrpSpPr>
        <p:grpSpPr bwMode="auto">
          <a:xfrm>
            <a:off x="6659563" y="4318000"/>
            <a:ext cx="2671762" cy="2714625"/>
            <a:chOff x="6659290" y="4317895"/>
            <a:chExt cx="2672180" cy="2714448"/>
          </a:xfrm>
        </p:grpSpPr>
        <p:sp>
          <p:nvSpPr>
            <p:cNvPr id="70" name="Rectángulo 69"/>
            <p:cNvSpPr/>
            <p:nvPr/>
          </p:nvSpPr>
          <p:spPr>
            <a:xfrm>
              <a:off x="6675167" y="4990951"/>
              <a:ext cx="2554687" cy="1269917"/>
            </a:xfrm>
            <a:prstGeom prst="rect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/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7413470" y="6386273"/>
              <a:ext cx="1259085" cy="64607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s-ES"/>
              </a:defPPr>
              <a:lvl1pPr algn="ctr">
                <a:defRPr>
                  <a:solidFill>
                    <a:schemeClr val="tx2">
                      <a:lumMod val="75000"/>
                    </a:schemeClr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dirty="0" smtClean="0"/>
                <a:t>ANTÁRTIDA</a:t>
              </a:r>
              <a:endParaRPr lang="es-MX" dirty="0"/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dirty="0"/>
            </a:p>
          </p:txBody>
        </p:sp>
        <p:sp>
          <p:nvSpPr>
            <p:cNvPr id="44061" name="Rectángulo 65"/>
            <p:cNvSpPr>
              <a:spLocks noChangeArrowheads="1"/>
            </p:cNvSpPr>
            <p:nvPr/>
          </p:nvSpPr>
          <p:spPr bwMode="auto">
            <a:xfrm>
              <a:off x="6679689" y="5092659"/>
              <a:ext cx="248428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s-ES" altLang="es-EC" sz="1200">
                  <a:solidFill>
                    <a:srgbClr val="000000"/>
                  </a:solidFill>
                  <a:cs typeface="Times New Roman" panose="02020603050405020304" pitchFamily="18" charset="0"/>
                </a:rPr>
                <a:t>Glaciar Quito evidencia aumentó del </a:t>
              </a:r>
            </a:p>
            <a:p>
              <a:pPr eaLnBrk="1" hangingPunct="1"/>
              <a:r>
                <a:rPr lang="es-ES" altLang="es-EC" sz="1200">
                  <a:solidFill>
                    <a:srgbClr val="000000"/>
                  </a:solidFill>
                  <a:cs typeface="Times New Roman" panose="02020603050405020304" pitchFamily="18" charset="0"/>
                </a:rPr>
                <a:t>Caudal de su rio.</a:t>
              </a:r>
            </a:p>
            <a:p>
              <a:pPr eaLnBrk="1" hangingPunct="1"/>
              <a:r>
                <a:rPr lang="es-ES" altLang="es-EC" sz="1200">
                  <a:solidFill>
                    <a:srgbClr val="000000"/>
                  </a:solidFill>
                  <a:cs typeface="Times New Roman" panose="02020603050405020304" pitchFamily="18" charset="0"/>
                </a:rPr>
                <a:t>. </a:t>
              </a:r>
            </a:p>
          </p:txBody>
        </p:sp>
        <p:pic>
          <p:nvPicPr>
            <p:cNvPr id="44062" name="Imagen 68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2533" y="4317895"/>
              <a:ext cx="1095549" cy="673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63" name="Rectángulo 45"/>
            <p:cNvSpPr>
              <a:spLocks noChangeArrowheads="1"/>
            </p:cNvSpPr>
            <p:nvPr/>
          </p:nvSpPr>
          <p:spPr bwMode="auto">
            <a:xfrm>
              <a:off x="6659290" y="5551960"/>
              <a:ext cx="267218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s-EC" altLang="es-EC" sz="1200"/>
                <a:t>Los Líquenes son el grupo botánico más representativo en esta área (Estación Científica Pedro Vicente Maldonado).</a:t>
              </a:r>
              <a:endParaRPr lang="es-ES" altLang="es-EC" sz="120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44042" name="CuadroTexto 1"/>
          <p:cNvSpPr txBox="1">
            <a:spLocks noChangeArrowheads="1"/>
          </p:cNvSpPr>
          <p:nvPr/>
        </p:nvSpPr>
        <p:spPr bwMode="auto">
          <a:xfrm>
            <a:off x="9275763" y="6632575"/>
            <a:ext cx="31654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MX" altLang="es-EC" sz="1200" i="1"/>
              <a:t>Fuente: Tercera Comunicación Nacional, 2017</a:t>
            </a:r>
            <a:endParaRPr lang="es-EC" altLang="es-EC" sz="1200" i="1"/>
          </a:p>
        </p:txBody>
      </p:sp>
      <p:grpSp>
        <p:nvGrpSpPr>
          <p:cNvPr id="21" name="Grupo 20"/>
          <p:cNvGrpSpPr>
            <a:grpSpLocks/>
          </p:cNvGrpSpPr>
          <p:nvPr/>
        </p:nvGrpSpPr>
        <p:grpSpPr bwMode="auto">
          <a:xfrm>
            <a:off x="200025" y="1112838"/>
            <a:ext cx="3810000" cy="1603375"/>
            <a:chOff x="212623" y="924463"/>
            <a:chExt cx="3809727" cy="1603053"/>
          </a:xfrm>
        </p:grpSpPr>
        <p:grpSp>
          <p:nvGrpSpPr>
            <p:cNvPr id="44046" name="Grupo 5"/>
            <p:cNvGrpSpPr>
              <a:grpSpLocks/>
            </p:cNvGrpSpPr>
            <p:nvPr/>
          </p:nvGrpSpPr>
          <p:grpSpPr bwMode="auto">
            <a:xfrm>
              <a:off x="212623" y="924463"/>
              <a:ext cx="3809727" cy="1603053"/>
              <a:chOff x="212623" y="924463"/>
              <a:chExt cx="3809727" cy="1603053"/>
            </a:xfrm>
          </p:grpSpPr>
          <p:grpSp>
            <p:nvGrpSpPr>
              <p:cNvPr id="44050" name="Grupo 4"/>
              <p:cNvGrpSpPr>
                <a:grpSpLocks/>
              </p:cNvGrpSpPr>
              <p:nvPr/>
            </p:nvGrpSpPr>
            <p:grpSpPr bwMode="auto">
              <a:xfrm>
                <a:off x="212623" y="931892"/>
                <a:ext cx="2634021" cy="1367736"/>
                <a:chOff x="212623" y="931892"/>
                <a:chExt cx="2634021" cy="1367736"/>
              </a:xfrm>
            </p:grpSpPr>
            <p:sp>
              <p:nvSpPr>
                <p:cNvPr id="44055" name="Rectángulo 32"/>
                <p:cNvSpPr>
                  <a:spLocks noChangeArrowheads="1"/>
                </p:cNvSpPr>
                <p:nvPr/>
              </p:nvSpPr>
              <p:spPr bwMode="auto">
                <a:xfrm>
                  <a:off x="817684" y="1149325"/>
                  <a:ext cx="2028960" cy="830997"/>
                </a:xfrm>
                <a:prstGeom prst="rect">
                  <a:avLst/>
                </a:prstGeom>
                <a:solidFill>
                  <a:schemeClr val="bg1">
                    <a:alpha val="3922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/>
                  <a:r>
                    <a:rPr lang="es-MX" altLang="es-EC" sz="1200">
                      <a:solidFill>
                        <a:srgbClr val="000000"/>
                      </a:solidFill>
                      <a:cs typeface="Times New Roman" panose="02020603050405020304" pitchFamily="18" charset="0"/>
                    </a:rPr>
                    <a:t>Temperatura media: 1,4 c°.</a:t>
                  </a:r>
                </a:p>
                <a:p>
                  <a:pPr eaLnBrk="1" hangingPunct="1"/>
                  <a:r>
                    <a:rPr lang="es-MX" altLang="es-EC" sz="1200">
                      <a:solidFill>
                        <a:srgbClr val="000000"/>
                      </a:solidFill>
                      <a:cs typeface="Times New Roman" panose="02020603050405020304" pitchFamily="18" charset="0"/>
                    </a:rPr>
                    <a:t>Temperatura máxima: 1 C°.</a:t>
                  </a:r>
                </a:p>
                <a:p>
                  <a:pPr eaLnBrk="1" hangingPunct="1"/>
                  <a:r>
                    <a:rPr lang="es-MX" altLang="es-EC" sz="1200">
                      <a:solidFill>
                        <a:srgbClr val="000000"/>
                      </a:solidFill>
                      <a:cs typeface="Times New Roman" panose="02020603050405020304" pitchFamily="18" charset="0"/>
                    </a:rPr>
                    <a:t>Temperatura mínima: 1,1C°.</a:t>
                  </a:r>
                </a:p>
                <a:p>
                  <a:pPr eaLnBrk="1" hangingPunct="1"/>
                  <a:endParaRPr lang="es-EC" altLang="es-EC" sz="1200">
                    <a:solidFill>
                      <a:srgbClr val="000000"/>
                    </a:solidFill>
                    <a:cs typeface="Times New Roman" panose="02020603050405020304" pitchFamily="18" charset="0"/>
                  </a:endParaRPr>
                </a:p>
              </p:txBody>
            </p:sp>
            <p:pic>
              <p:nvPicPr>
                <p:cNvPr id="37" name="Imagen 36"/>
                <p:cNvPicPr>
                  <a:picLocks noChangeAspect="1"/>
                </p:cNvPicPr>
                <p:nvPr/>
              </p:nvPicPr>
              <p:blipFill>
                <a:blip r:embed="rId11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>
                  <a:off x="446382" y="1162987"/>
                  <a:ext cx="407724" cy="601392"/>
                </a:xfrm>
                <a:prstGeom prst="rect">
                  <a:avLst/>
                </a:prstGeom>
                <a:solidFill>
                  <a:schemeClr val="bg1">
                    <a:alpha val="4000"/>
                  </a:schemeClr>
                </a:solidFill>
              </p:spPr>
            </p:pic>
            <p:sp>
              <p:nvSpPr>
                <p:cNvPr id="44057" name="Rectángulo 58"/>
                <p:cNvSpPr>
                  <a:spLocks noChangeArrowheads="1"/>
                </p:cNvSpPr>
                <p:nvPr/>
              </p:nvSpPr>
              <p:spPr bwMode="auto">
                <a:xfrm>
                  <a:off x="212623" y="931892"/>
                  <a:ext cx="1010099" cy="289951"/>
                </a:xfrm>
                <a:prstGeom prst="rect">
                  <a:avLst/>
                </a:prstGeom>
                <a:solidFill>
                  <a:schemeClr val="bg1">
                    <a:alpha val="3922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7000"/>
                    </a:lnSpc>
                  </a:pPr>
                  <a:r>
                    <a:rPr lang="es-EC" altLang="es-EC" sz="1200">
                      <a:solidFill>
                        <a:srgbClr val="000000"/>
                      </a:solidFill>
                      <a:cs typeface="Times New Roman" panose="02020603050405020304" pitchFamily="18" charset="0"/>
                    </a:rPr>
                    <a:t>1960 - 2010</a:t>
                  </a:r>
                  <a:endParaRPr lang="es-MX" altLang="es-EC" sz="1200"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058" name="Rectángulo 60"/>
                <p:cNvSpPr>
                  <a:spLocks noChangeArrowheads="1"/>
                </p:cNvSpPr>
                <p:nvPr/>
              </p:nvSpPr>
              <p:spPr bwMode="auto">
                <a:xfrm>
                  <a:off x="950145" y="1837963"/>
                  <a:ext cx="1745724" cy="461665"/>
                </a:xfrm>
                <a:prstGeom prst="rect">
                  <a:avLst/>
                </a:prstGeom>
                <a:solidFill>
                  <a:schemeClr val="bg1">
                    <a:alpha val="3922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/>
                  <a:r>
                    <a:rPr lang="es-MX" altLang="es-EC" sz="1200">
                      <a:solidFill>
                        <a:srgbClr val="000000"/>
                      </a:solidFill>
                      <a:cs typeface="Times New Roman" panose="02020603050405020304" pitchFamily="18" charset="0"/>
                    </a:rPr>
                    <a:t>Incremento significativo de la precipitación.</a:t>
                  </a:r>
                  <a:endParaRPr lang="es-EC" altLang="es-EC" sz="1200">
                    <a:solidFill>
                      <a:srgbClr val="000000"/>
                    </a:solidFill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4051" name="Grupo 2"/>
              <p:cNvGrpSpPr>
                <a:grpSpLocks/>
              </p:cNvGrpSpPr>
              <p:nvPr/>
            </p:nvGrpSpPr>
            <p:grpSpPr bwMode="auto">
              <a:xfrm>
                <a:off x="250814" y="924463"/>
                <a:ext cx="3771536" cy="1603053"/>
                <a:chOff x="250814" y="924463"/>
                <a:chExt cx="3771536" cy="1603053"/>
              </a:xfrm>
            </p:grpSpPr>
            <p:sp>
              <p:nvSpPr>
                <p:cNvPr id="13" name="Rectángulo 12"/>
                <p:cNvSpPr/>
                <p:nvPr/>
              </p:nvSpPr>
              <p:spPr>
                <a:xfrm>
                  <a:off x="250720" y="924463"/>
                  <a:ext cx="2747766" cy="1603053"/>
                </a:xfrm>
                <a:prstGeom prst="rect">
                  <a:avLst/>
                </a:prstGeom>
                <a:no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/>
                </a:p>
              </p:txBody>
            </p:sp>
            <p:pic>
              <p:nvPicPr>
                <p:cNvPr id="44053" name="Imagen 86"/>
                <p:cNvPicPr>
                  <a:picLocks noChangeAspect="1"/>
                </p:cNvPicPr>
                <p:nvPr/>
              </p:nvPicPr>
              <p:blipFill>
                <a:blip r:embed="rId1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86681" y="1286616"/>
                  <a:ext cx="1172880" cy="11685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76" name="Rectángulo 75"/>
                <p:cNvSpPr/>
                <p:nvPr/>
              </p:nvSpPr>
              <p:spPr>
                <a:xfrm>
                  <a:off x="2625450" y="1014932"/>
                  <a:ext cx="1396900" cy="35711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dirty="0">
                      <a:solidFill>
                        <a:schemeClr val="tx2">
                          <a:lumMod val="75000"/>
                        </a:schemeClr>
                      </a:solidFill>
                    </a:rPr>
                    <a:t>GALÁPAGOS</a:t>
                  </a:r>
                </a:p>
              </p:txBody>
            </p:sp>
          </p:grpSp>
        </p:grpSp>
        <p:grpSp>
          <p:nvGrpSpPr>
            <p:cNvPr id="44047" name="Grupo 19"/>
            <p:cNvGrpSpPr>
              <a:grpSpLocks/>
            </p:cNvGrpSpPr>
            <p:nvPr/>
          </p:nvGrpSpPr>
          <p:grpSpPr bwMode="auto">
            <a:xfrm>
              <a:off x="357785" y="1825400"/>
              <a:ext cx="598094" cy="590441"/>
              <a:chOff x="-1477293" y="2086937"/>
              <a:chExt cx="879354" cy="808745"/>
            </a:xfrm>
          </p:grpSpPr>
          <p:pic>
            <p:nvPicPr>
              <p:cNvPr id="44048" name="Imagen 17"/>
              <p:cNvPicPr>
                <a:picLocks noChangeAspect="1"/>
              </p:cNvPicPr>
              <p:nvPr/>
            </p:nvPicPr>
            <p:blipFill>
              <a:blip r:embed="rId13">
                <a:clrChange>
                  <a:clrFrom>
                    <a:srgbClr val="FFFEFD"/>
                  </a:clrFrom>
                  <a:clrTo>
                    <a:srgbClr val="FFFEF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477293" y="2086937"/>
                <a:ext cx="808745" cy="808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Flecha abajo 18"/>
              <p:cNvSpPr/>
              <p:nvPr/>
            </p:nvSpPr>
            <p:spPr>
              <a:xfrm flipV="1">
                <a:off x="-782842" y="2192086"/>
                <a:ext cx="184375" cy="510891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/>
              </a:p>
            </p:txBody>
          </p:sp>
        </p:grpSp>
      </p:grpSp>
      <p:pic>
        <p:nvPicPr>
          <p:cNvPr id="44045" name="Imagen 55" descr="logo_MAE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50800"/>
            <a:ext cx="145256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138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93396" y="214078"/>
            <a:ext cx="9028526" cy="3590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115" marR="79375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2000" dirty="0"/>
              <a:t>Ecuador </a:t>
            </a:r>
            <a:r>
              <a:rPr lang="es-ES" sz="2000" dirty="0" smtClean="0"/>
              <a:t>aplicó al </a:t>
            </a:r>
            <a:r>
              <a:rPr lang="es-ES" sz="2000" dirty="0"/>
              <a:t>Programa de Apoyo Preparatorio y </a:t>
            </a:r>
            <a:r>
              <a:rPr lang="es-ES" sz="2000" dirty="0" err="1" smtClean="0"/>
              <a:t>Readiness</a:t>
            </a:r>
            <a:r>
              <a:rPr lang="es-ES" sz="2000" dirty="0" smtClean="0"/>
              <a:t> del FVC </a:t>
            </a:r>
            <a:r>
              <a:rPr lang="es-ES" sz="2000" dirty="0"/>
              <a:t>para formular </a:t>
            </a:r>
            <a:r>
              <a:rPr lang="es-ES" sz="2000" dirty="0" smtClean="0"/>
              <a:t>su PNA por un monto </a:t>
            </a:r>
            <a:r>
              <a:rPr lang="es-ES" sz="2000" smtClean="0"/>
              <a:t>de USD </a:t>
            </a:r>
            <a:r>
              <a:rPr lang="es-ES" sz="2000" dirty="0" smtClean="0"/>
              <a:t>3.000.000.</a:t>
            </a:r>
            <a:r>
              <a:rPr lang="es-ES" sz="2000" dirty="0"/>
              <a:t/>
            </a:r>
            <a:br>
              <a:rPr lang="es-ES" sz="2000" dirty="0"/>
            </a:br>
            <a:endParaRPr lang="es-ES" sz="2000" dirty="0" smtClean="0"/>
          </a:p>
          <a:p>
            <a:pPr marL="793115" marR="79375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2000" dirty="0" smtClean="0"/>
              <a:t>Con el fin de integrar la Adaptación al CC en los instrumentos de planificación de la gestión pública y privada. El PNA es una herramienta que contribuye a la reducción de la vulnerabilidad de los sistemas naturales y humanos incrementando sus capacidades adaptativas y </a:t>
            </a:r>
            <a:r>
              <a:rPr lang="es-ES" sz="2000" dirty="0" err="1" smtClean="0"/>
              <a:t>relisiecia</a:t>
            </a:r>
            <a:r>
              <a:rPr lang="es-ES" sz="2000" dirty="0" smtClean="0"/>
              <a:t> </a:t>
            </a:r>
          </a:p>
          <a:p>
            <a:pPr marL="793115" marR="79375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2000" dirty="0"/>
              <a:t/>
            </a:r>
            <a:br>
              <a:rPr lang="es-ES" sz="2000" dirty="0"/>
            </a:br>
            <a:r>
              <a:rPr lang="es-ES" sz="2000" dirty="0"/>
              <a:t>Se espera que </a:t>
            </a:r>
            <a:r>
              <a:rPr lang="es-ES" sz="2000" dirty="0" smtClean="0"/>
              <a:t>la implementación de esta </a:t>
            </a:r>
            <a:r>
              <a:rPr lang="es-ES" sz="2000" dirty="0"/>
              <a:t>concesión </a:t>
            </a:r>
            <a:r>
              <a:rPr lang="es-ES" sz="2000" dirty="0" smtClean="0"/>
              <a:t>para </a:t>
            </a:r>
            <a:r>
              <a:rPr lang="es-ES" sz="2000" dirty="0" err="1" smtClean="0"/>
              <a:t>Readiness</a:t>
            </a:r>
            <a:r>
              <a:rPr lang="es-ES" sz="2000" dirty="0" smtClean="0"/>
              <a:t> inicie a partir de marzo </a:t>
            </a:r>
            <a:r>
              <a:rPr lang="es-ES" sz="2000" dirty="0"/>
              <a:t>de </a:t>
            </a:r>
            <a:r>
              <a:rPr lang="es-ES" sz="2000" dirty="0" smtClean="0"/>
              <a:t>2018, </a:t>
            </a:r>
            <a:r>
              <a:rPr lang="es-ES" sz="2000" dirty="0"/>
              <a:t>por un período de 36 meses.</a:t>
            </a:r>
            <a:endParaRPr lang="es-MX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64679" y="1576489"/>
            <a:ext cx="1995622" cy="1371990"/>
          </a:xfrm>
          <a:prstGeom prst="rect">
            <a:avLst/>
          </a:prstGeom>
        </p:spPr>
      </p:pic>
      <p:sp>
        <p:nvSpPr>
          <p:cNvPr id="6" name="Rectangle 18"/>
          <p:cNvSpPr/>
          <p:nvPr/>
        </p:nvSpPr>
        <p:spPr>
          <a:xfrm flipV="1">
            <a:off x="2712310" y="4069013"/>
            <a:ext cx="8150180" cy="648171"/>
          </a:xfrm>
          <a:prstGeom prst="rect">
            <a:avLst/>
          </a:prstGeom>
          <a:solidFill>
            <a:schemeClr val="accent4">
              <a:lumMod val="20000"/>
              <a:lumOff val="80000"/>
              <a:alpha val="80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3177897" y="4207359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Gill Sans MT Condensed"/>
              </a:rPr>
              <a:t>Ene</a:t>
            </a:r>
          </a:p>
        </p:txBody>
      </p:sp>
      <p:sp>
        <p:nvSpPr>
          <p:cNvPr id="8" name="TextBox 5"/>
          <p:cNvSpPr txBox="1"/>
          <p:nvPr/>
        </p:nvSpPr>
        <p:spPr>
          <a:xfrm>
            <a:off x="3474689" y="4211360"/>
            <a:ext cx="404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MX"/>
            </a:defPPr>
            <a:lvl1pPr algn="ctr">
              <a:defRPr>
                <a:solidFill>
                  <a:schemeClr val="bg1">
                    <a:lumMod val="65000"/>
                  </a:schemeClr>
                </a:solidFill>
                <a:latin typeface="Gill Sans MT Condensed"/>
              </a:defRPr>
            </a:lvl1pPr>
          </a:lstStyle>
          <a:p>
            <a:r>
              <a:rPr lang="es-ES" dirty="0">
                <a:solidFill>
                  <a:schemeClr val="accent2">
                    <a:lumMod val="75000"/>
                  </a:schemeClr>
                </a:solidFill>
              </a:rPr>
              <a:t>Feb</a:t>
            </a:r>
          </a:p>
        </p:txBody>
      </p:sp>
      <p:sp>
        <p:nvSpPr>
          <p:cNvPr id="9" name="TextBox 6"/>
          <p:cNvSpPr txBox="1"/>
          <p:nvPr/>
        </p:nvSpPr>
        <p:spPr>
          <a:xfrm>
            <a:off x="3767259" y="4217784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Gill Sans MT Condensed"/>
              </a:rPr>
              <a:t>Mar</a:t>
            </a:r>
          </a:p>
        </p:txBody>
      </p:sp>
      <p:sp>
        <p:nvSpPr>
          <p:cNvPr id="10" name="TextBox 7"/>
          <p:cNvSpPr txBox="1"/>
          <p:nvPr/>
        </p:nvSpPr>
        <p:spPr>
          <a:xfrm>
            <a:off x="4035565" y="4211171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Gill Sans MT Condensed"/>
              </a:rPr>
              <a:t>Abr</a:t>
            </a:r>
          </a:p>
        </p:txBody>
      </p:sp>
      <p:sp>
        <p:nvSpPr>
          <p:cNvPr id="11" name="TextBox 8"/>
          <p:cNvSpPr txBox="1"/>
          <p:nvPr/>
        </p:nvSpPr>
        <p:spPr>
          <a:xfrm>
            <a:off x="4291898" y="4211360"/>
            <a:ext cx="433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Gill Sans MT Condensed"/>
              </a:rPr>
              <a:t>May</a:t>
            </a:r>
          </a:p>
        </p:txBody>
      </p:sp>
      <p:sp>
        <p:nvSpPr>
          <p:cNvPr id="12" name="TextBox 9"/>
          <p:cNvSpPr txBox="1"/>
          <p:nvPr/>
        </p:nvSpPr>
        <p:spPr>
          <a:xfrm>
            <a:off x="4585053" y="419365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Gill Sans MT Condensed"/>
              </a:rPr>
              <a:t>Jun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04375" y="5141076"/>
            <a:ext cx="189009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Taller de inicio: </a:t>
            </a:r>
            <a:r>
              <a:rPr lang="es-ES" sz="1400" dirty="0" smtClean="0"/>
              <a:t>convocó </a:t>
            </a:r>
            <a:r>
              <a:rPr lang="es-ES" sz="1400" dirty="0"/>
              <a:t>a los principales actores involucrados en la gestión de la adaptación al cambio climático en el país</a:t>
            </a:r>
            <a:endParaRPr lang="es-ES" sz="1400" dirty="0">
              <a:solidFill>
                <a:schemeClr val="bg1"/>
              </a:solidFill>
              <a:latin typeface="Gill Sans MT"/>
            </a:endParaRPr>
          </a:p>
        </p:txBody>
      </p:sp>
      <p:cxnSp>
        <p:nvCxnSpPr>
          <p:cNvPr id="14" name="Straight Connector 14"/>
          <p:cNvCxnSpPr/>
          <p:nvPr/>
        </p:nvCxnSpPr>
        <p:spPr>
          <a:xfrm>
            <a:off x="3566279" y="4582023"/>
            <a:ext cx="5037" cy="1653592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5"/>
          <p:cNvCxnSpPr/>
          <p:nvPr/>
        </p:nvCxnSpPr>
        <p:spPr>
          <a:xfrm>
            <a:off x="3566279" y="4582023"/>
            <a:ext cx="5037" cy="682342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6"/>
          <p:cNvSpPr txBox="1"/>
          <p:nvPr/>
        </p:nvSpPr>
        <p:spPr>
          <a:xfrm>
            <a:off x="4841543" y="4193658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Gill Sans MT Condensed"/>
              </a:rPr>
              <a:t>Jul</a:t>
            </a:r>
            <a:endParaRPr lang="es-ES" dirty="0">
              <a:solidFill>
                <a:schemeClr val="accent2">
                  <a:lumMod val="75000"/>
                </a:schemeClr>
              </a:solidFill>
              <a:latin typeface="Gill Sans MT Condensed"/>
            </a:endParaRPr>
          </a:p>
        </p:txBody>
      </p:sp>
      <p:sp>
        <p:nvSpPr>
          <p:cNvPr id="17" name="TextBox 7"/>
          <p:cNvSpPr txBox="1"/>
          <p:nvPr/>
        </p:nvSpPr>
        <p:spPr>
          <a:xfrm>
            <a:off x="5052685" y="4198065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Gill Sans MT Condensed"/>
              </a:rPr>
              <a:t>Aug</a:t>
            </a:r>
            <a:endParaRPr lang="es-ES" dirty="0">
              <a:solidFill>
                <a:schemeClr val="accent2">
                  <a:lumMod val="75000"/>
                </a:schemeClr>
              </a:solidFill>
              <a:latin typeface="Gill Sans MT Condensed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5376385" y="4190970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Gill Sans MT Condensed"/>
              </a:rPr>
              <a:t>Sept</a:t>
            </a:r>
            <a:endParaRPr lang="es-ES" dirty="0">
              <a:solidFill>
                <a:schemeClr val="accent2">
                  <a:lumMod val="75000"/>
                </a:schemeClr>
              </a:solidFill>
              <a:latin typeface="Gill Sans MT Condensed"/>
            </a:endParaRPr>
          </a:p>
        </p:txBody>
      </p:sp>
      <p:sp>
        <p:nvSpPr>
          <p:cNvPr id="19" name="TextBox 9"/>
          <p:cNvSpPr txBox="1"/>
          <p:nvPr/>
        </p:nvSpPr>
        <p:spPr>
          <a:xfrm>
            <a:off x="5685664" y="4197523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Gill Sans MT Condensed"/>
              </a:rPr>
              <a:t>Oct</a:t>
            </a:r>
            <a:endParaRPr lang="es-ES" dirty="0">
              <a:solidFill>
                <a:schemeClr val="accent2">
                  <a:lumMod val="75000"/>
                </a:schemeClr>
              </a:solidFill>
              <a:latin typeface="Gill Sans MT Condensed"/>
            </a:endParaRPr>
          </a:p>
        </p:txBody>
      </p:sp>
      <p:cxnSp>
        <p:nvCxnSpPr>
          <p:cNvPr id="20" name="Straight Connector 15"/>
          <p:cNvCxnSpPr/>
          <p:nvPr/>
        </p:nvCxnSpPr>
        <p:spPr>
          <a:xfrm>
            <a:off x="5420858" y="4570720"/>
            <a:ext cx="19187" cy="77510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2"/>
          <p:cNvSpPr txBox="1"/>
          <p:nvPr/>
        </p:nvSpPr>
        <p:spPr>
          <a:xfrm>
            <a:off x="5409381" y="5408819"/>
            <a:ext cx="15573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Presentación de la propuesta </a:t>
            </a:r>
            <a:r>
              <a:rPr lang="es-ES" sz="1400" dirty="0" smtClean="0"/>
              <a:t>del PNA a la Junta del FVC para su aprobación</a:t>
            </a:r>
            <a:endParaRPr lang="es-ES" sz="1400" dirty="0">
              <a:solidFill>
                <a:schemeClr val="bg1"/>
              </a:solidFill>
              <a:latin typeface="Gill Sans MT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45461" y="4817307"/>
            <a:ext cx="668554" cy="500153"/>
          </a:xfrm>
          <a:prstGeom prst="rect">
            <a:avLst/>
          </a:prstGeom>
        </p:spPr>
      </p:pic>
      <p:cxnSp>
        <p:nvCxnSpPr>
          <p:cNvPr id="23" name="Conector recto de flecha 22"/>
          <p:cNvCxnSpPr/>
          <p:nvPr/>
        </p:nvCxnSpPr>
        <p:spPr>
          <a:xfrm>
            <a:off x="8011238" y="4583244"/>
            <a:ext cx="2064272" cy="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9"/>
          <p:cNvSpPr txBox="1"/>
          <p:nvPr/>
        </p:nvSpPr>
        <p:spPr>
          <a:xfrm>
            <a:off x="8556840" y="4180922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Gill Sans MT Condensed"/>
              </a:rPr>
              <a:t>36 months</a:t>
            </a:r>
            <a:endParaRPr lang="es-ES" dirty="0">
              <a:solidFill>
                <a:schemeClr val="accent2">
                  <a:lumMod val="75000"/>
                </a:schemeClr>
              </a:solidFill>
              <a:latin typeface="Gill Sans MT Condensed"/>
            </a:endParaRPr>
          </a:p>
        </p:txBody>
      </p:sp>
      <p:sp>
        <p:nvSpPr>
          <p:cNvPr id="25" name="TextBox 12"/>
          <p:cNvSpPr txBox="1"/>
          <p:nvPr/>
        </p:nvSpPr>
        <p:spPr>
          <a:xfrm>
            <a:off x="8472023" y="4676343"/>
            <a:ext cx="1890092" cy="2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/>
              <a:t>I</a:t>
            </a:r>
            <a:r>
              <a:rPr lang="en-US" sz="1200" dirty="0" smtClean="0"/>
              <a:t>mplementation</a:t>
            </a:r>
            <a:endParaRPr lang="es-ES" sz="1200" dirty="0">
              <a:solidFill>
                <a:schemeClr val="bg1"/>
              </a:solidFill>
              <a:latin typeface="Gill Sans MT"/>
            </a:endParaRPr>
          </a:p>
        </p:txBody>
      </p:sp>
      <p:sp>
        <p:nvSpPr>
          <p:cNvPr id="26" name="TextBox 9"/>
          <p:cNvSpPr txBox="1"/>
          <p:nvPr/>
        </p:nvSpPr>
        <p:spPr>
          <a:xfrm>
            <a:off x="10273565" y="4213912"/>
            <a:ext cx="524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Gill Sans MT Condensed"/>
              </a:rPr>
              <a:t>2021</a:t>
            </a:r>
            <a:endParaRPr lang="es-ES" dirty="0">
              <a:solidFill>
                <a:schemeClr val="accent6">
                  <a:lumMod val="50000"/>
                </a:schemeClr>
              </a:solidFill>
              <a:latin typeface="Gill Sans MT Condensed"/>
            </a:endParaRPr>
          </a:p>
        </p:txBody>
      </p:sp>
      <p:sp>
        <p:nvSpPr>
          <p:cNvPr id="27" name="TextBox 9"/>
          <p:cNvSpPr txBox="1"/>
          <p:nvPr/>
        </p:nvSpPr>
        <p:spPr>
          <a:xfrm>
            <a:off x="2785342" y="4207359"/>
            <a:ext cx="524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Gill Sans MT Condensed"/>
              </a:rPr>
              <a:t>2017</a:t>
            </a:r>
            <a:endParaRPr lang="es-ES" dirty="0">
              <a:solidFill>
                <a:schemeClr val="tx2">
                  <a:lumMod val="75000"/>
                </a:schemeClr>
              </a:solidFill>
              <a:latin typeface="Gill Sans MT Condensed"/>
            </a:endParaRP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393" y="227128"/>
            <a:ext cx="497003" cy="549473"/>
          </a:xfrm>
          <a:prstGeom prst="rect">
            <a:avLst/>
          </a:prstGeom>
        </p:spPr>
      </p:pic>
      <p:sp>
        <p:nvSpPr>
          <p:cNvPr id="29" name="TextBox 9"/>
          <p:cNvSpPr txBox="1"/>
          <p:nvPr/>
        </p:nvSpPr>
        <p:spPr>
          <a:xfrm>
            <a:off x="5976510" y="4198931"/>
            <a:ext cx="42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Gill Sans MT Condensed"/>
              </a:rPr>
              <a:t>Nov</a:t>
            </a:r>
            <a:endParaRPr lang="es-ES" dirty="0">
              <a:solidFill>
                <a:schemeClr val="accent2">
                  <a:lumMod val="75000"/>
                </a:schemeClr>
              </a:solidFill>
              <a:latin typeface="Gill Sans MT Condensed"/>
            </a:endParaRPr>
          </a:p>
        </p:txBody>
      </p:sp>
      <p:sp>
        <p:nvSpPr>
          <p:cNvPr id="30" name="TextBox 9"/>
          <p:cNvSpPr txBox="1"/>
          <p:nvPr/>
        </p:nvSpPr>
        <p:spPr>
          <a:xfrm>
            <a:off x="6245046" y="4197523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Gill Sans MT Condensed"/>
              </a:rPr>
              <a:t>Dic</a:t>
            </a:r>
            <a:endParaRPr lang="es-ES" dirty="0">
              <a:solidFill>
                <a:schemeClr val="accent2">
                  <a:lumMod val="75000"/>
                </a:schemeClr>
              </a:solidFill>
              <a:latin typeface="Gill Sans MT Condensed"/>
            </a:endParaRPr>
          </a:p>
        </p:txBody>
      </p:sp>
      <p:sp>
        <p:nvSpPr>
          <p:cNvPr id="31" name="TextBox 4"/>
          <p:cNvSpPr txBox="1"/>
          <p:nvPr/>
        </p:nvSpPr>
        <p:spPr>
          <a:xfrm>
            <a:off x="6878721" y="4195983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Gill Sans MT Condensed"/>
              </a:rPr>
              <a:t>Ene</a:t>
            </a:r>
          </a:p>
        </p:txBody>
      </p:sp>
      <p:sp>
        <p:nvSpPr>
          <p:cNvPr id="32" name="TextBox 5"/>
          <p:cNvSpPr txBox="1"/>
          <p:nvPr/>
        </p:nvSpPr>
        <p:spPr>
          <a:xfrm>
            <a:off x="7175513" y="4199984"/>
            <a:ext cx="404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MX"/>
            </a:defPPr>
            <a:lvl1pPr algn="ctr">
              <a:defRPr>
                <a:solidFill>
                  <a:schemeClr val="bg1">
                    <a:lumMod val="65000"/>
                  </a:schemeClr>
                </a:solidFill>
                <a:latin typeface="Gill Sans MT Condensed"/>
              </a:defRPr>
            </a:lvl1pPr>
          </a:lstStyle>
          <a:p>
            <a:r>
              <a:rPr lang="es-ES" dirty="0">
                <a:solidFill>
                  <a:schemeClr val="accent2">
                    <a:lumMod val="75000"/>
                  </a:schemeClr>
                </a:solidFill>
              </a:rPr>
              <a:t>Feb</a:t>
            </a:r>
          </a:p>
        </p:txBody>
      </p:sp>
      <p:sp>
        <p:nvSpPr>
          <p:cNvPr id="33" name="TextBox 6"/>
          <p:cNvSpPr txBox="1"/>
          <p:nvPr/>
        </p:nvSpPr>
        <p:spPr>
          <a:xfrm>
            <a:off x="7468083" y="4206408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Gill Sans MT Condensed"/>
              </a:rPr>
              <a:t>Mar</a:t>
            </a:r>
          </a:p>
        </p:txBody>
      </p:sp>
      <p:sp>
        <p:nvSpPr>
          <p:cNvPr id="34" name="TextBox 9"/>
          <p:cNvSpPr txBox="1"/>
          <p:nvPr/>
        </p:nvSpPr>
        <p:spPr>
          <a:xfrm>
            <a:off x="6486166" y="4195983"/>
            <a:ext cx="524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Gill Sans MT Condensed"/>
              </a:rPr>
              <a:t>2018</a:t>
            </a:r>
            <a:endParaRPr lang="es-ES" dirty="0">
              <a:solidFill>
                <a:schemeClr val="tx2">
                  <a:lumMod val="75000"/>
                </a:schemeClr>
              </a:solidFill>
              <a:latin typeface="Gill Sans MT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19387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975155" y="158567"/>
            <a:ext cx="9710738" cy="735012"/>
          </a:xfrm>
          <a:prstGeom prst="rect">
            <a:avLst/>
          </a:prstGeom>
        </p:spPr>
        <p:txBody>
          <a:bodyPr lIns="121920" tIns="60960" rIns="121920" bIns="60960" anchor="ctr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s-MX" sz="3600" b="1" dirty="0" smtClean="0">
                <a:solidFill>
                  <a:schemeClr val="bg1">
                    <a:lumMod val="50000"/>
                  </a:schemeClr>
                </a:solidFill>
                <a:cs typeface="Calibri"/>
              </a:rPr>
              <a:t>Marco legal</a:t>
            </a:r>
            <a:endParaRPr lang="es-ES_tradnl" sz="3600" b="1" dirty="0">
              <a:solidFill>
                <a:schemeClr val="bg1">
                  <a:lumMod val="50000"/>
                </a:schemeClr>
              </a:solidFill>
              <a:cs typeface="Calibri"/>
            </a:endParaRPr>
          </a:p>
        </p:txBody>
      </p:sp>
      <p:grpSp>
        <p:nvGrpSpPr>
          <p:cNvPr id="5" name="Diagram group"/>
          <p:cNvGrpSpPr/>
          <p:nvPr/>
        </p:nvGrpSpPr>
        <p:grpSpPr>
          <a:xfrm>
            <a:off x="1649977" y="3161159"/>
            <a:ext cx="1853640" cy="1377902"/>
            <a:chOff x="2573505" y="3036638"/>
            <a:chExt cx="2017469" cy="1772096"/>
          </a:xfrm>
          <a:scene3d>
            <a:camera prst="isometricOffAxis2Top"/>
            <a:lightRig rig="threePt" dir="t"/>
          </a:scene3d>
        </p:grpSpPr>
        <p:sp>
          <p:nvSpPr>
            <p:cNvPr id="6" name="Flecha doblada hacia arriba 5"/>
            <p:cNvSpPr/>
            <p:nvPr/>
          </p:nvSpPr>
          <p:spPr>
            <a:xfrm rot="5400000">
              <a:off x="2696192" y="2913951"/>
              <a:ext cx="1772096" cy="2017469"/>
            </a:xfrm>
            <a:prstGeom prst="bentUpArrow">
              <a:avLst>
                <a:gd name="adj1" fmla="val 32840"/>
                <a:gd name="adj2" fmla="val 25000"/>
                <a:gd name="adj3" fmla="val 35780"/>
              </a:avLst>
            </a:prstGeom>
            <a:scene3d>
              <a:camera prst="isometricOffAxis2Top"/>
              <a:lightRig rig="threePt" dir="t"/>
            </a:scene3d>
            <a:sp3d>
              <a:bevelT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7" name="Diagram group"/>
          <p:cNvGrpSpPr/>
          <p:nvPr/>
        </p:nvGrpSpPr>
        <p:grpSpPr>
          <a:xfrm>
            <a:off x="3468299" y="3468302"/>
            <a:ext cx="2295697" cy="1607113"/>
            <a:chOff x="2469358" y="1537212"/>
            <a:chExt cx="2952824" cy="2066881"/>
          </a:xfrm>
          <a:solidFill>
            <a:schemeClr val="accent1">
              <a:hueOff val="0"/>
              <a:satOff val="0"/>
              <a:lumOff val="0"/>
            </a:schemeClr>
          </a:solidFill>
          <a:scene3d>
            <a:camera prst="isometricOffAxis2Top"/>
            <a:lightRig rig="threePt" dir="t"/>
          </a:scene3d>
        </p:grpSpPr>
        <p:grpSp>
          <p:nvGrpSpPr>
            <p:cNvPr id="8" name="Grupo 7"/>
            <p:cNvGrpSpPr/>
            <p:nvPr/>
          </p:nvGrpSpPr>
          <p:grpSpPr>
            <a:xfrm>
              <a:off x="2469358" y="1537212"/>
              <a:ext cx="2952824" cy="2066881"/>
              <a:chOff x="2469358" y="1537212"/>
              <a:chExt cx="2952824" cy="2066881"/>
            </a:xfrm>
            <a:grpFill/>
            <a:scene3d>
              <a:camera prst="isometricOffAxis2Top"/>
              <a:lightRig rig="threePt" dir="t"/>
            </a:scene3d>
          </p:grpSpPr>
          <p:sp>
            <p:nvSpPr>
              <p:cNvPr id="9" name="Rectángulo redondeado 8"/>
              <p:cNvSpPr/>
              <p:nvPr/>
            </p:nvSpPr>
            <p:spPr>
              <a:xfrm>
                <a:off x="2469358" y="1537212"/>
                <a:ext cx="2952824" cy="2066881"/>
              </a:xfrm>
              <a:prstGeom prst="roundRect">
                <a:avLst>
                  <a:gd name="adj" fmla="val 16670"/>
                </a:avLst>
              </a:prstGeom>
              <a:grpFill/>
              <a:sp3d>
                <a:bevelT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" name="Rectángulo 9"/>
              <p:cNvSpPr/>
              <p:nvPr/>
            </p:nvSpPr>
            <p:spPr>
              <a:xfrm>
                <a:off x="2570273" y="1638127"/>
                <a:ext cx="2750994" cy="1865051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47650" tIns="247650" rIns="247650" bIns="247650" spcCol="1270" anchor="ctr"/>
              <a:lstStyle/>
              <a:p>
                <a:pPr algn="ctr" defTabSz="2889250" eaLnBrk="1" fontAlgn="auto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sz="6500" dirty="0"/>
              </a:p>
            </p:txBody>
          </p:sp>
        </p:grpSp>
      </p:grpSp>
      <p:grpSp>
        <p:nvGrpSpPr>
          <p:cNvPr id="11" name="Diagram group"/>
          <p:cNvGrpSpPr/>
          <p:nvPr/>
        </p:nvGrpSpPr>
        <p:grpSpPr>
          <a:xfrm>
            <a:off x="4400973" y="4389560"/>
            <a:ext cx="1853640" cy="1377902"/>
            <a:chOff x="2573505" y="3036638"/>
            <a:chExt cx="2017469" cy="1772096"/>
          </a:xfrm>
          <a:scene3d>
            <a:camera prst="isometricOffAxis2Top"/>
            <a:lightRig rig="threePt" dir="t"/>
          </a:scene3d>
        </p:grpSpPr>
        <p:sp>
          <p:nvSpPr>
            <p:cNvPr id="12" name="Flecha doblada hacia arriba 11"/>
            <p:cNvSpPr/>
            <p:nvPr/>
          </p:nvSpPr>
          <p:spPr>
            <a:xfrm rot="5400000">
              <a:off x="2696192" y="2913951"/>
              <a:ext cx="1772096" cy="2017469"/>
            </a:xfrm>
            <a:prstGeom prst="bentUpArrow">
              <a:avLst>
                <a:gd name="adj1" fmla="val 32840"/>
                <a:gd name="adj2" fmla="val 25000"/>
                <a:gd name="adj3" fmla="val 35780"/>
              </a:avLst>
            </a:prstGeom>
            <a:scene3d>
              <a:camera prst="isometricOffAxis2Top"/>
              <a:lightRig rig="threePt" dir="t"/>
            </a:scene3d>
            <a:sp3d>
              <a:bevelT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3" name="Diagram group"/>
          <p:cNvGrpSpPr/>
          <p:nvPr/>
        </p:nvGrpSpPr>
        <p:grpSpPr>
          <a:xfrm>
            <a:off x="6219295" y="4696703"/>
            <a:ext cx="2295697" cy="1607113"/>
            <a:chOff x="2469358" y="1537212"/>
            <a:chExt cx="2952824" cy="2066881"/>
          </a:xfrm>
          <a:solidFill>
            <a:schemeClr val="accent1">
              <a:hueOff val="0"/>
              <a:satOff val="0"/>
              <a:lumOff val="0"/>
            </a:schemeClr>
          </a:solidFill>
          <a:scene3d>
            <a:camera prst="isometricOffAxis2Top"/>
            <a:lightRig rig="threePt" dir="t"/>
          </a:scene3d>
        </p:grpSpPr>
        <p:grpSp>
          <p:nvGrpSpPr>
            <p:cNvPr id="14" name="Grupo 13"/>
            <p:cNvGrpSpPr/>
            <p:nvPr/>
          </p:nvGrpSpPr>
          <p:grpSpPr>
            <a:xfrm>
              <a:off x="2469358" y="1537212"/>
              <a:ext cx="2952824" cy="2066881"/>
              <a:chOff x="2469358" y="1537212"/>
              <a:chExt cx="2952824" cy="2066881"/>
            </a:xfrm>
            <a:grpFill/>
            <a:scene3d>
              <a:camera prst="isometricOffAxis2Top"/>
              <a:lightRig rig="threePt" dir="t"/>
            </a:scene3d>
          </p:grpSpPr>
          <p:sp>
            <p:nvSpPr>
              <p:cNvPr id="15" name="Rectángulo redondeado 14"/>
              <p:cNvSpPr/>
              <p:nvPr/>
            </p:nvSpPr>
            <p:spPr>
              <a:xfrm>
                <a:off x="2469358" y="1537212"/>
                <a:ext cx="2952824" cy="2066881"/>
              </a:xfrm>
              <a:prstGeom prst="roundRect">
                <a:avLst>
                  <a:gd name="adj" fmla="val 16670"/>
                </a:avLst>
              </a:prstGeom>
              <a:grpFill/>
              <a:sp3d>
                <a:bevelT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Rectángulo 15"/>
              <p:cNvSpPr/>
              <p:nvPr/>
            </p:nvSpPr>
            <p:spPr>
              <a:xfrm>
                <a:off x="2570273" y="1638127"/>
                <a:ext cx="2750994" cy="1865051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47650" tIns="247650" rIns="247650" bIns="247650" spcCol="1270" anchor="ctr"/>
              <a:lstStyle/>
              <a:p>
                <a:pPr algn="ctr" defTabSz="2889250" eaLnBrk="1" fontAlgn="auto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sz="6500" dirty="0"/>
              </a:p>
            </p:txBody>
          </p:sp>
        </p:grpSp>
      </p:grpSp>
      <p:grpSp>
        <p:nvGrpSpPr>
          <p:cNvPr id="17" name="Diagram group"/>
          <p:cNvGrpSpPr/>
          <p:nvPr/>
        </p:nvGrpSpPr>
        <p:grpSpPr>
          <a:xfrm>
            <a:off x="9190131" y="3100010"/>
            <a:ext cx="2590623" cy="2209976"/>
            <a:chOff x="2252228" y="1537212"/>
            <a:chExt cx="3069039" cy="2066881"/>
          </a:xfrm>
          <a:solidFill>
            <a:schemeClr val="accent1">
              <a:hueOff val="0"/>
              <a:satOff val="0"/>
              <a:lumOff val="0"/>
            </a:schemeClr>
          </a:solidFill>
          <a:scene3d>
            <a:camera prst="isometricOffAxis2Top"/>
            <a:lightRig rig="threePt" dir="t"/>
          </a:scene3d>
        </p:grpSpPr>
        <p:grpSp>
          <p:nvGrpSpPr>
            <p:cNvPr id="18" name="Grupo 17"/>
            <p:cNvGrpSpPr/>
            <p:nvPr/>
          </p:nvGrpSpPr>
          <p:grpSpPr>
            <a:xfrm>
              <a:off x="2252228" y="1537212"/>
              <a:ext cx="3069039" cy="2066881"/>
              <a:chOff x="2252228" y="1537212"/>
              <a:chExt cx="3069039" cy="2066881"/>
            </a:xfrm>
            <a:grpFill/>
            <a:scene3d>
              <a:camera prst="isometricOffAxis2Top"/>
              <a:lightRig rig="threePt" dir="t"/>
            </a:scene3d>
          </p:grpSpPr>
          <p:sp>
            <p:nvSpPr>
              <p:cNvPr id="19" name="Rectángulo redondeado 18"/>
              <p:cNvSpPr/>
              <p:nvPr/>
            </p:nvSpPr>
            <p:spPr>
              <a:xfrm>
                <a:off x="2252228" y="1537212"/>
                <a:ext cx="2952825" cy="2066881"/>
              </a:xfrm>
              <a:prstGeom prst="roundRect">
                <a:avLst>
                  <a:gd name="adj" fmla="val 16670"/>
                </a:avLst>
              </a:prstGeom>
              <a:grpFill/>
              <a:sp3d>
                <a:bevelT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" name="Rectángulo 19"/>
              <p:cNvSpPr/>
              <p:nvPr/>
            </p:nvSpPr>
            <p:spPr>
              <a:xfrm>
                <a:off x="2570273" y="1638127"/>
                <a:ext cx="2750994" cy="1865051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47650" tIns="247650" rIns="247650" bIns="247650" spcCol="1270" anchor="ctr"/>
              <a:lstStyle/>
              <a:p>
                <a:pPr algn="ctr" defTabSz="2889250" eaLnBrk="1" fontAlgn="auto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sz="6500" dirty="0"/>
              </a:p>
            </p:txBody>
          </p:sp>
        </p:grpSp>
      </p:grpSp>
      <p:grpSp>
        <p:nvGrpSpPr>
          <p:cNvPr id="21" name="Diagram group"/>
          <p:cNvGrpSpPr/>
          <p:nvPr/>
        </p:nvGrpSpPr>
        <p:grpSpPr>
          <a:xfrm>
            <a:off x="1182299" y="2250972"/>
            <a:ext cx="2295697" cy="1607113"/>
            <a:chOff x="2469358" y="1537212"/>
            <a:chExt cx="2952824" cy="2066881"/>
          </a:xfrm>
          <a:solidFill>
            <a:schemeClr val="accent1">
              <a:hueOff val="0"/>
              <a:satOff val="0"/>
              <a:lumOff val="0"/>
            </a:schemeClr>
          </a:solidFill>
          <a:scene3d>
            <a:camera prst="isometricOffAxis2Top"/>
            <a:lightRig rig="threePt" dir="t"/>
          </a:scene3d>
        </p:grpSpPr>
        <p:grpSp>
          <p:nvGrpSpPr>
            <p:cNvPr id="22" name="Grupo 21"/>
            <p:cNvGrpSpPr/>
            <p:nvPr/>
          </p:nvGrpSpPr>
          <p:grpSpPr>
            <a:xfrm>
              <a:off x="2469358" y="1537212"/>
              <a:ext cx="2952824" cy="2066881"/>
              <a:chOff x="2469358" y="1537212"/>
              <a:chExt cx="2952824" cy="2066881"/>
            </a:xfrm>
            <a:grpFill/>
            <a:scene3d>
              <a:camera prst="isometricOffAxis2Top"/>
              <a:lightRig rig="threePt" dir="t"/>
            </a:scene3d>
          </p:grpSpPr>
          <p:sp>
            <p:nvSpPr>
              <p:cNvPr id="23" name="Rectángulo redondeado 22"/>
              <p:cNvSpPr/>
              <p:nvPr/>
            </p:nvSpPr>
            <p:spPr>
              <a:xfrm>
                <a:off x="2469358" y="1537212"/>
                <a:ext cx="2952824" cy="2066881"/>
              </a:xfrm>
              <a:prstGeom prst="roundRect">
                <a:avLst>
                  <a:gd name="adj" fmla="val 16670"/>
                </a:avLst>
              </a:prstGeom>
              <a:grpFill/>
              <a:sp3d>
                <a:bevelT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4" name="Rectángulo 23"/>
              <p:cNvSpPr/>
              <p:nvPr/>
            </p:nvSpPr>
            <p:spPr>
              <a:xfrm>
                <a:off x="2570273" y="1638127"/>
                <a:ext cx="2750994" cy="1865051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47650" tIns="247650" rIns="247650" bIns="247650" spcCol="1270" anchor="ctr"/>
              <a:lstStyle/>
              <a:p>
                <a:pPr algn="ctr" defTabSz="2889250" eaLnBrk="1" fontAlgn="auto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sz="6500" dirty="0"/>
              </a:p>
            </p:txBody>
          </p:sp>
        </p:grpSp>
      </p:grp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130175" y="3355975"/>
            <a:ext cx="17716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C" altLang="es-EC" sz="1400" b="1" dirty="0" smtClean="0"/>
              <a:t>CONSTITUCIÓN </a:t>
            </a:r>
            <a:r>
              <a:rPr lang="es-EC" altLang="es-EC" sz="1400" b="1" dirty="0"/>
              <a:t>2008</a:t>
            </a: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2796854" y="4516387"/>
            <a:ext cx="17383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C" altLang="es-EC" sz="1400" b="1" dirty="0" smtClean="0"/>
              <a:t>PLAN NACIONAL DE DESARROLLO</a:t>
            </a:r>
          </a:p>
          <a:p>
            <a:pPr algn="ctr" eaLnBrk="1" hangingPunct="1"/>
            <a:r>
              <a:rPr lang="es-EC" altLang="es-EC" sz="1400" b="1" dirty="0" smtClean="0"/>
              <a:t>2017 </a:t>
            </a:r>
            <a:r>
              <a:rPr lang="es-EC" altLang="es-EC" sz="1400" b="1" dirty="0"/>
              <a:t>- </a:t>
            </a:r>
            <a:r>
              <a:rPr lang="es-EC" altLang="es-EC" sz="1400" b="1" dirty="0" smtClean="0"/>
              <a:t>2021</a:t>
            </a:r>
            <a:endParaRPr lang="es-EC" altLang="es-EC" sz="1400" b="1" dirty="0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5327649" y="5901447"/>
            <a:ext cx="386248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C" altLang="es-EC" sz="1400" b="1" dirty="0" smtClean="0"/>
              <a:t>NORMATIVA AMBIENTAL VIGENTE </a:t>
            </a:r>
          </a:p>
          <a:p>
            <a:pPr algn="ctr" eaLnBrk="1" hangingPunct="1"/>
            <a:r>
              <a:rPr lang="es-EC" altLang="es-EC" sz="1400" b="1" dirty="0" smtClean="0"/>
              <a:t>(Decretos Ejecutivos – Acuerdos Ministeriales)</a:t>
            </a:r>
          </a:p>
          <a:p>
            <a:pPr algn="ctr" eaLnBrk="1" hangingPunct="1"/>
            <a:endParaRPr lang="es-EC" altLang="es-EC" sz="1400" b="1" dirty="0"/>
          </a:p>
        </p:txBody>
      </p:sp>
      <p:sp>
        <p:nvSpPr>
          <p:cNvPr id="28" name="1 Título"/>
          <p:cNvSpPr>
            <a:spLocks/>
          </p:cNvSpPr>
          <p:nvPr/>
        </p:nvSpPr>
        <p:spPr bwMode="auto">
          <a:xfrm>
            <a:off x="4109708" y="1184709"/>
            <a:ext cx="1406525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indent="-608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1" algn="r" eaLnBrk="1" hangingPunct="1"/>
            <a:r>
              <a:rPr lang="es-EC" altLang="es-ES" sz="2400" b="1" dirty="0" smtClean="0">
                <a:solidFill>
                  <a:srgbClr val="DAA6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Nacional</a:t>
            </a:r>
            <a:endParaRPr lang="es-EC" altLang="es-ES" sz="2400" b="1" dirty="0">
              <a:solidFill>
                <a:srgbClr val="DAA6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9" name="1 Título"/>
          <p:cNvSpPr>
            <a:spLocks/>
          </p:cNvSpPr>
          <p:nvPr/>
        </p:nvSpPr>
        <p:spPr bwMode="auto">
          <a:xfrm>
            <a:off x="9469438" y="1198563"/>
            <a:ext cx="2022475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indent="-608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1" algn="r" eaLnBrk="1" hangingPunct="1"/>
            <a:r>
              <a:rPr lang="es-EC" altLang="es-ES" sz="2400" b="1" dirty="0" smtClean="0">
                <a:solidFill>
                  <a:srgbClr val="DAA6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Internacional</a:t>
            </a:r>
            <a:endParaRPr lang="es-EC" altLang="es-ES" sz="2400" b="1" dirty="0">
              <a:solidFill>
                <a:srgbClr val="DAA6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Conector recto 29"/>
          <p:cNvCxnSpPr/>
          <p:nvPr/>
        </p:nvCxnSpPr>
        <p:spPr>
          <a:xfrm>
            <a:off x="8770938" y="2816225"/>
            <a:ext cx="0" cy="3049588"/>
          </a:xfrm>
          <a:prstGeom prst="line">
            <a:avLst/>
          </a:prstGeom>
          <a:ln w="31750">
            <a:solidFill>
              <a:srgbClr val="DEB710"/>
            </a:solidFill>
            <a:prstDash val="lgDash"/>
          </a:ln>
          <a:effectLst>
            <a:outerShdw blurRad="40000" dist="20000" dir="5400000" rotWithShape="0">
              <a:srgbClr val="DAA6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Flecha izquierda y derecha 30"/>
          <p:cNvSpPr/>
          <p:nvPr/>
        </p:nvSpPr>
        <p:spPr>
          <a:xfrm>
            <a:off x="8248650" y="2251075"/>
            <a:ext cx="1019175" cy="414338"/>
          </a:xfrm>
          <a:prstGeom prst="leftRightArrow">
            <a:avLst/>
          </a:prstGeom>
          <a:gradFill>
            <a:gsLst>
              <a:gs pos="90300">
                <a:srgbClr val="EFD163"/>
              </a:gs>
              <a:gs pos="0">
                <a:srgbClr val="F6E5A8"/>
              </a:gs>
              <a:gs pos="100000">
                <a:srgbClr val="FAF1CE"/>
              </a:gs>
            </a:gsLst>
          </a:gradFill>
          <a:ln>
            <a:solidFill>
              <a:srgbClr val="DAA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pic>
        <p:nvPicPr>
          <p:cNvPr id="32" name="Imagen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977" y="1765708"/>
            <a:ext cx="1533525" cy="13144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0840" y="3814401"/>
            <a:ext cx="1752600" cy="17049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0617" y="2339246"/>
            <a:ext cx="1882730" cy="18492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6" name="Rectangle 6"/>
          <p:cNvSpPr>
            <a:spLocks noChangeArrowheads="1"/>
          </p:cNvSpPr>
          <p:nvPr/>
        </p:nvSpPr>
        <p:spPr bwMode="auto">
          <a:xfrm>
            <a:off x="9191625" y="4889500"/>
            <a:ext cx="30003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MX" sz="1400" b="1" dirty="0" smtClean="0"/>
              <a:t>CONVENIO </a:t>
            </a:r>
            <a:r>
              <a:rPr lang="es-MX" sz="1400" b="1" dirty="0"/>
              <a:t>MARCO DE NACIONES UNIDAS SOBRE EL CAMBIO </a:t>
            </a:r>
            <a:r>
              <a:rPr lang="es-MX" sz="1400" b="1" dirty="0" smtClean="0"/>
              <a:t>CLIMÁTICO</a:t>
            </a:r>
            <a:endParaRPr lang="es-MX" sz="1400" b="1" dirty="0"/>
          </a:p>
        </p:txBody>
      </p:sp>
      <p:pic>
        <p:nvPicPr>
          <p:cNvPr id="37" name="Imagen 3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393" y="227128"/>
            <a:ext cx="497003" cy="54947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6"/>
          <a:srcRect l="17077" r="17939"/>
          <a:stretch/>
        </p:blipFill>
        <p:spPr>
          <a:xfrm>
            <a:off x="3827037" y="2416761"/>
            <a:ext cx="1668587" cy="1921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930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393" y="227128"/>
            <a:ext cx="497003" cy="549473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8719639" y="2854854"/>
            <a:ext cx="249231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GESTIÓN DE RIESGOS</a:t>
            </a:r>
            <a:br>
              <a:rPr lang="es-ES" dirty="0"/>
            </a:br>
            <a:endParaRPr lang="es-ES" dirty="0" smtClean="0"/>
          </a:p>
          <a:p>
            <a:pPr algn="ctr"/>
            <a:r>
              <a:rPr lang="es-ES" dirty="0"/>
              <a:t/>
            </a:r>
            <a:br>
              <a:rPr lang="es-ES" dirty="0"/>
            </a:br>
            <a:r>
              <a:rPr lang="es-ES" dirty="0"/>
              <a:t>GRUPOS PRIORITARIOS</a:t>
            </a:r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727970988"/>
              </p:ext>
            </p:extLst>
          </p:nvPr>
        </p:nvGraphicFramePr>
        <p:xfrm>
          <a:off x="-478891" y="227128"/>
          <a:ext cx="11175387" cy="6918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Flecha abajo 7"/>
          <p:cNvSpPr/>
          <p:nvPr/>
        </p:nvSpPr>
        <p:spPr>
          <a:xfrm>
            <a:off x="9687339" y="4028661"/>
            <a:ext cx="596348" cy="26769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abajo 8"/>
          <p:cNvSpPr/>
          <p:nvPr/>
        </p:nvSpPr>
        <p:spPr>
          <a:xfrm rot="10800000">
            <a:off x="9599804" y="179288"/>
            <a:ext cx="596348" cy="26769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-1975155" y="158567"/>
            <a:ext cx="9710738" cy="735012"/>
          </a:xfrm>
          <a:prstGeom prst="rect">
            <a:avLst/>
          </a:prstGeom>
        </p:spPr>
        <p:txBody>
          <a:bodyPr lIns="121920" tIns="60960" rIns="121920" bIns="60960" anchor="ctr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s-MX" sz="3600" b="1" dirty="0" smtClean="0">
                <a:solidFill>
                  <a:schemeClr val="bg1">
                    <a:lumMod val="50000"/>
                  </a:schemeClr>
                </a:solidFill>
                <a:cs typeface="Calibri"/>
              </a:rPr>
              <a:t>Sectores priorizados</a:t>
            </a:r>
            <a:endParaRPr lang="es-ES_tradnl" sz="3600" b="1" dirty="0">
              <a:solidFill>
                <a:schemeClr val="bg1">
                  <a:lumMod val="50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069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anvas 33"/>
          <p:cNvGrpSpPr/>
          <p:nvPr/>
        </p:nvGrpSpPr>
        <p:grpSpPr>
          <a:xfrm>
            <a:off x="617891" y="735844"/>
            <a:ext cx="7077041" cy="6476290"/>
            <a:chOff x="-471663" y="0"/>
            <a:chExt cx="6059028" cy="5136515"/>
          </a:xfrm>
        </p:grpSpPr>
        <p:cxnSp>
          <p:nvCxnSpPr>
            <p:cNvPr id="5" name="Connecteur droit 10"/>
            <p:cNvCxnSpPr/>
            <p:nvPr/>
          </p:nvCxnSpPr>
          <p:spPr>
            <a:xfrm flipH="1">
              <a:off x="505132" y="982427"/>
              <a:ext cx="14955" cy="3197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8"/>
            <p:cNvCxnSpPr>
              <a:stCxn id="9" idx="2"/>
              <a:endCxn id="16" idx="0"/>
            </p:cNvCxnSpPr>
            <p:nvPr/>
          </p:nvCxnSpPr>
          <p:spPr>
            <a:xfrm flipH="1">
              <a:off x="2557851" y="811182"/>
              <a:ext cx="20206" cy="20915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ángulo 6"/>
            <p:cNvSpPr/>
            <p:nvPr/>
          </p:nvSpPr>
          <p:spPr>
            <a:xfrm>
              <a:off x="0" y="0"/>
              <a:ext cx="5587365" cy="5136515"/>
            </a:xfrm>
            <a:prstGeom prst="rect">
              <a:avLst/>
            </a:prstGeom>
            <a:noFill/>
          </p:spPr>
        </p:sp>
        <p:sp>
          <p:nvSpPr>
            <p:cNvPr id="8" name="Rectangle 18"/>
            <p:cNvSpPr>
              <a:spLocks noChangeArrowheads="1"/>
            </p:cNvSpPr>
            <p:nvPr/>
          </p:nvSpPr>
          <p:spPr bwMode="auto">
            <a:xfrm>
              <a:off x="1534241" y="1875940"/>
              <a:ext cx="2113795" cy="58899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Bef>
                  <a:spcPts val="500"/>
                </a:spcBef>
                <a:spcAft>
                  <a:spcPts val="0"/>
                </a:spcAft>
              </a:pPr>
              <a:r>
                <a:rPr lang="es-EC" sz="1100" b="1" dirty="0" smtClean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Unidad de gestión del proyecto</a:t>
              </a:r>
              <a:endParaRPr lang="es-MX" sz="2000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spcBef>
                  <a:spcPts val="500"/>
                </a:spcBef>
                <a:spcAft>
                  <a:spcPts val="0"/>
                </a:spcAft>
              </a:pPr>
              <a:r>
                <a:rPr lang="es-ES" sz="1100" dirty="0"/>
                <a:t>Gerente de proyecto</a:t>
              </a:r>
              <a:br>
                <a:rPr lang="es-ES" sz="1100" dirty="0"/>
              </a:br>
              <a:r>
                <a:rPr lang="es-ES" sz="1100" dirty="0"/>
                <a:t>(Especialista técnico de PNA)</a:t>
              </a:r>
              <a:r>
                <a:rPr lang="en-GB" sz="1100" dirty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s-MX" sz="2000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-380046" y="11082"/>
              <a:ext cx="5916206" cy="8001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Bef>
                  <a:spcPts val="500"/>
                </a:spcBef>
                <a:spcAft>
                  <a:spcPts val="0"/>
                </a:spcAft>
              </a:pPr>
              <a:r>
                <a:rPr lang="en-GB" sz="1200" b="1" dirty="0" smtClean="0">
                  <a:solidFill>
                    <a:srgbClr val="000000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DIRECTORIO DEL PROYECTO</a:t>
              </a:r>
              <a:endParaRPr lang="es-MX" dirty="0" smtClean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Bef>
                  <a:spcPts val="500"/>
                </a:spcBef>
                <a:spcAft>
                  <a:spcPts val="0"/>
                </a:spcAft>
              </a:pPr>
              <a:r>
                <a:rPr lang="en-GB" dirty="0" smtClean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s-MX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-273214" y="216530"/>
              <a:ext cx="1851597" cy="48679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spcBef>
                  <a:spcPts val="500"/>
                </a:spcBef>
                <a:spcAft>
                  <a:spcPts val="0"/>
                </a:spcAft>
              </a:pPr>
              <a:r>
                <a:rPr lang="es-MX" sz="1200" b="1" dirty="0" smtClean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Ministerio del Ambiente</a:t>
              </a:r>
              <a:endParaRPr lang="es-MX" sz="2400" b="1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spcBef>
                  <a:spcPts val="500"/>
                </a:spcBef>
                <a:spcAft>
                  <a:spcPts val="0"/>
                </a:spcAft>
              </a:pPr>
              <a:r>
                <a:rPr lang="es-MX" sz="1200" b="1" dirty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(MAE</a:t>
              </a:r>
              <a:r>
                <a:rPr lang="es-MX" sz="1200" b="1" dirty="0" smtClean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s-MX" sz="2400" b="1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1709481" y="222534"/>
              <a:ext cx="1851597" cy="486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sz="1200" b="1" dirty="0" err="1" smtClean="0">
                  <a:solidFill>
                    <a:srgbClr val="00000A"/>
                  </a:solidFill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Secretaría</a:t>
              </a:r>
              <a:r>
                <a:rPr lang="en-US" sz="1200" b="1" dirty="0" smtClean="0">
                  <a:solidFill>
                    <a:srgbClr val="00000A"/>
                  </a:solidFill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b="1" dirty="0" err="1" smtClean="0">
                  <a:solidFill>
                    <a:srgbClr val="00000A"/>
                  </a:solidFill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Nacional</a:t>
              </a:r>
              <a:r>
                <a:rPr lang="en-US" sz="1200" b="1" dirty="0" smtClean="0">
                  <a:solidFill>
                    <a:srgbClr val="00000A"/>
                  </a:solidFill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de </a:t>
              </a:r>
              <a:r>
                <a:rPr lang="en-US" sz="1200" b="1" dirty="0" err="1" smtClean="0">
                  <a:solidFill>
                    <a:srgbClr val="00000A"/>
                  </a:solidFill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Planificación</a:t>
              </a:r>
              <a:r>
                <a:rPr lang="en-US" sz="1200" b="1" dirty="0" smtClean="0">
                  <a:solidFill>
                    <a:srgbClr val="00000A"/>
                  </a:solidFill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y </a:t>
              </a:r>
              <a:r>
                <a:rPr lang="en-US" sz="1200" b="1" dirty="0" err="1" smtClean="0">
                  <a:solidFill>
                    <a:srgbClr val="00000A"/>
                  </a:solidFill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Desarrollo</a:t>
              </a:r>
              <a:r>
                <a:rPr lang="en-GB" sz="1200" b="1" dirty="0" smtClean="0">
                  <a:solidFill>
                    <a:srgbClr val="00000A"/>
                  </a:solidFill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(SENPLADES</a:t>
              </a:r>
              <a:r>
                <a:rPr lang="en-GB" sz="1200" b="1" dirty="0">
                  <a:solidFill>
                    <a:srgbClr val="00000A"/>
                  </a:solidFill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s-MX" sz="1200" b="1" dirty="0">
                <a:solidFill>
                  <a:srgbClr val="00000A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-380047" y="1070698"/>
              <a:ext cx="1800269" cy="57848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spcBef>
                  <a:spcPts val="500"/>
                </a:spcBef>
                <a:spcAft>
                  <a:spcPts val="0"/>
                </a:spcAft>
              </a:pPr>
              <a:r>
                <a:rPr lang="es-EC" sz="1050" b="1" dirty="0" smtClean="0">
                  <a:solidFill>
                    <a:srgbClr val="00000A"/>
                  </a:solidFill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Aseguramiento del Proyecto</a:t>
              </a:r>
              <a:endParaRPr lang="es-MX" b="1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spcBef>
                  <a:spcPts val="500"/>
                </a:spcBef>
                <a:spcAft>
                  <a:spcPts val="0"/>
                </a:spcAft>
              </a:pPr>
              <a:r>
                <a:rPr lang="en-GB" sz="900" dirty="0" smtClean="0">
                  <a:solidFill>
                    <a:srgbClr val="00000A"/>
                  </a:solidFill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PNUD</a:t>
              </a:r>
              <a:r>
                <a:rPr lang="en-GB" sz="900" dirty="0" smtClean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(Centro Regional y </a:t>
              </a:r>
              <a:r>
                <a:rPr lang="en-GB" sz="900" dirty="0" err="1" smtClean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Oficina</a:t>
              </a:r>
              <a:r>
                <a:rPr lang="en-GB" sz="900" dirty="0" smtClean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País)</a:t>
              </a:r>
              <a:endParaRPr lang="es-MX" sz="1600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 flipV="1">
              <a:off x="3843033" y="928228"/>
              <a:ext cx="1693127" cy="172461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 fontAlgn="auto">
                <a:spcAft>
                  <a:spcPts val="0"/>
                </a:spcAft>
              </a:pPr>
              <a:r>
                <a:rPr lang="es-ES" sz="1200" b="1" dirty="0"/>
                <a:t>Comité </a:t>
              </a:r>
              <a:r>
                <a:rPr lang="es-ES" sz="1200" b="1" dirty="0" smtClean="0"/>
                <a:t>técnico</a:t>
              </a:r>
            </a:p>
            <a:p>
              <a:pPr fontAlgn="auto">
                <a:spcAft>
                  <a:spcPts val="0"/>
                </a:spcAft>
              </a:pPr>
              <a:r>
                <a:rPr lang="es-ES" sz="1100" dirty="0" smtClean="0"/>
                <a:t>Punto </a:t>
              </a:r>
              <a:r>
                <a:rPr lang="es-ES" sz="1100" dirty="0"/>
                <a:t>focal (nivel de autoridad) de MAE</a:t>
              </a:r>
              <a:br>
                <a:rPr lang="es-ES" sz="1100" dirty="0"/>
              </a:br>
              <a:r>
                <a:rPr lang="es-ES" sz="1100" dirty="0"/>
                <a:t/>
              </a:r>
              <a:br>
                <a:rPr lang="es-ES" sz="1100" dirty="0"/>
              </a:br>
              <a:r>
                <a:rPr lang="es-ES" sz="1100" dirty="0"/>
                <a:t>Punto focal (nivel de autoridad) de SENPLADES</a:t>
              </a:r>
              <a:br>
                <a:rPr lang="es-ES" sz="1100" dirty="0"/>
              </a:br>
              <a:r>
                <a:rPr lang="es-ES" sz="1100" dirty="0"/>
                <a:t/>
              </a:r>
              <a:br>
                <a:rPr lang="es-ES" sz="1100" dirty="0"/>
              </a:br>
              <a:r>
                <a:rPr lang="es-ES" sz="1100" dirty="0"/>
                <a:t>Puntos focales (nivel de autoridad) de 6 autoridades sectoriales</a:t>
              </a:r>
              <a:r>
                <a:rPr lang="es-ES" sz="1050" dirty="0"/>
                <a:t/>
              </a:r>
              <a:br>
                <a:rPr lang="es-ES" sz="1050" dirty="0"/>
              </a:br>
              <a:r>
                <a:rPr lang="es-ES" sz="1050" dirty="0"/>
                <a:t/>
              </a:r>
              <a:br>
                <a:rPr lang="es-ES" sz="1050" dirty="0"/>
              </a:br>
              <a:r>
                <a:rPr lang="es-ES" sz="1050" dirty="0"/>
                <a:t>Oficial de programa del PNUD</a:t>
              </a:r>
              <a:endParaRPr lang="es-MX" sz="1400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Connecteur droit 9"/>
            <p:cNvCxnSpPr/>
            <p:nvPr/>
          </p:nvCxnSpPr>
          <p:spPr>
            <a:xfrm flipH="1">
              <a:off x="505132" y="953555"/>
              <a:ext cx="2058218" cy="1013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22"/>
            <p:cNvCxnSpPr>
              <a:stCxn id="13" idx="1"/>
            </p:cNvCxnSpPr>
            <p:nvPr/>
          </p:nvCxnSpPr>
          <p:spPr>
            <a:xfrm flipH="1" flipV="1">
              <a:off x="2578057" y="1783765"/>
              <a:ext cx="1264976" cy="67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0"/>
            <p:cNvSpPr>
              <a:spLocks noChangeArrowheads="1"/>
            </p:cNvSpPr>
            <p:nvPr/>
          </p:nvSpPr>
          <p:spPr bwMode="auto">
            <a:xfrm>
              <a:off x="-471663" y="2902776"/>
              <a:ext cx="6059028" cy="184467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rot="0" vert="horz" wrap="square" lIns="91440" tIns="45720" rIns="91440" bIns="45720" numCol="2" anchor="t" anchorCtr="0" upright="1">
              <a:noAutofit/>
            </a:bodyPr>
            <a:lstStyle/>
            <a:p>
              <a:pPr algn="r">
                <a:spcBef>
                  <a:spcPts val="500"/>
                </a:spcBef>
                <a:spcAft>
                  <a:spcPts val="0"/>
                </a:spcAft>
              </a:pPr>
              <a:r>
                <a:rPr lang="es-EC" sz="1100" b="1" dirty="0" smtClean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6 Grupos de Trabajo</a:t>
              </a:r>
              <a:endParaRPr lang="es-MX" sz="2000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MS Mincho"/>
                <a:cs typeface="Arial" panose="020B0604020202020204" pitchFamily="34" charset="0"/>
              </a:endParaRPr>
            </a:p>
            <a:p>
              <a:pPr fontAlgn="auto">
                <a:spcAft>
                  <a:spcPts val="0"/>
                </a:spcAft>
              </a:pPr>
              <a:r>
                <a:rPr lang="es-ES" sz="1100" dirty="0"/>
                <a:t>En </a:t>
              </a:r>
              <a:r>
                <a:rPr lang="es-ES" sz="1100" dirty="0" smtClean="0"/>
                <a:t>cada grupo:</a:t>
              </a:r>
              <a:r>
                <a:rPr lang="es-ES" sz="1100" dirty="0"/>
                <a:t/>
              </a:r>
              <a:br>
                <a:rPr lang="es-ES" sz="1100" dirty="0"/>
              </a:br>
              <a:r>
                <a:rPr lang="es-ES" sz="1200" b="1" dirty="0" smtClean="0"/>
                <a:t>Miembros </a:t>
              </a:r>
              <a:r>
                <a:rPr lang="es-ES" sz="1200" b="1" dirty="0"/>
                <a:t>permanentes:</a:t>
              </a:r>
              <a:r>
                <a:rPr lang="es-ES" sz="1100" dirty="0"/>
                <a:t/>
              </a:r>
              <a:br>
                <a:rPr lang="es-ES" sz="1100" dirty="0"/>
              </a:br>
              <a:r>
                <a:rPr lang="es-ES" sz="1100" dirty="0"/>
                <a:t/>
              </a:r>
              <a:br>
                <a:rPr lang="es-ES" sz="1100" dirty="0"/>
              </a:br>
              <a:r>
                <a:rPr lang="es-ES" sz="1100" dirty="0"/>
                <a:t>Personal técnico de MAE </a:t>
              </a:r>
              <a:r>
                <a:rPr lang="es-ES" sz="1100" dirty="0" smtClean="0"/>
                <a:t>(SCC)</a:t>
              </a:r>
              <a:r>
                <a:rPr lang="es-ES" sz="1100" dirty="0"/>
                <a:t/>
              </a:r>
              <a:br>
                <a:rPr lang="es-ES" sz="1100" dirty="0"/>
              </a:br>
              <a:r>
                <a:rPr lang="es-ES" sz="1100" dirty="0"/>
                <a:t>Personal técnico de SENPLADES</a:t>
              </a:r>
              <a:br>
                <a:rPr lang="es-ES" sz="1100" dirty="0"/>
              </a:br>
              <a:r>
                <a:rPr lang="es-ES" sz="1100" dirty="0"/>
                <a:t>Personal técnico de la respectiva Autoridad Sectorial</a:t>
              </a:r>
              <a:br>
                <a:rPr lang="es-ES" sz="1100" dirty="0"/>
              </a:br>
              <a:r>
                <a:rPr lang="es-ES" sz="1100" dirty="0"/>
                <a:t>Personal técnico de la Secretaría de Gestión de Riesgos</a:t>
              </a:r>
              <a:br>
                <a:rPr lang="es-ES" sz="1100" dirty="0"/>
              </a:br>
              <a:r>
                <a:rPr lang="es-ES" sz="1100" dirty="0"/>
                <a:t>Oficial de programa del PNUD</a:t>
              </a:r>
              <a:endParaRPr lang="en-GB" sz="1200" dirty="0" smtClean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MS Mincho"/>
                <a:cs typeface="Arial" panose="020B0604020202020204" pitchFamily="34" charset="0"/>
              </a:endParaRPr>
            </a:p>
            <a:p>
              <a:pPr indent="-228600" fontAlgn="auto">
                <a:spcAft>
                  <a:spcPts val="500"/>
                </a:spcAft>
              </a:pPr>
              <a:endParaRPr lang="en-GB" sz="900" dirty="0">
                <a:solidFill>
                  <a:srgbClr val="00000A"/>
                </a:solidFill>
                <a:latin typeface="Century Gothic" panose="020B0502020202020204" pitchFamily="34" charset="0"/>
                <a:ea typeface="MS Mincho"/>
                <a:cs typeface="Arial" panose="020B0604020202020204" pitchFamily="34" charset="0"/>
              </a:endParaRPr>
            </a:p>
            <a:p>
              <a:pPr indent="-228600" fontAlgn="auto">
                <a:spcAft>
                  <a:spcPts val="500"/>
                </a:spcAft>
              </a:pPr>
              <a:endParaRPr lang="en-GB" sz="900" dirty="0" smtClean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MS Mincho"/>
                <a:cs typeface="Arial" panose="020B0604020202020204" pitchFamily="34" charset="0"/>
              </a:endParaRPr>
            </a:p>
            <a:p>
              <a:pPr indent="-228600" fontAlgn="auto">
                <a:spcAft>
                  <a:spcPts val="500"/>
                </a:spcAft>
              </a:pPr>
              <a:endParaRPr lang="en-GB" sz="900" dirty="0">
                <a:solidFill>
                  <a:srgbClr val="00000A"/>
                </a:solidFill>
                <a:latin typeface="Century Gothic" panose="020B0502020202020204" pitchFamily="34" charset="0"/>
                <a:ea typeface="MS Mincho"/>
                <a:cs typeface="Arial" panose="020B0604020202020204" pitchFamily="34" charset="0"/>
              </a:endParaRPr>
            </a:p>
            <a:p>
              <a:pPr indent="-228600" fontAlgn="auto">
                <a:spcAft>
                  <a:spcPts val="500"/>
                </a:spcAft>
              </a:pPr>
              <a:endParaRPr lang="en-GB" sz="900" dirty="0" smtClean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MS Mincho"/>
                <a:cs typeface="Arial" panose="020B0604020202020204" pitchFamily="34" charset="0"/>
              </a:endParaRPr>
            </a:p>
            <a:p>
              <a:pPr indent="-228600" fontAlgn="auto">
                <a:spcAft>
                  <a:spcPts val="500"/>
                </a:spcAft>
              </a:pPr>
              <a:endParaRPr lang="en-GB" sz="900" dirty="0">
                <a:solidFill>
                  <a:srgbClr val="00000A"/>
                </a:solidFill>
                <a:latin typeface="Century Gothic" panose="020B0502020202020204" pitchFamily="34" charset="0"/>
                <a:ea typeface="MS Mincho"/>
                <a:cs typeface="Arial" panose="020B0604020202020204" pitchFamily="34" charset="0"/>
              </a:endParaRPr>
            </a:p>
            <a:p>
              <a:pPr indent="-228600" fontAlgn="auto">
                <a:spcAft>
                  <a:spcPts val="500"/>
                </a:spcAft>
              </a:pPr>
              <a:endParaRPr lang="es-MX" sz="1400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MS Mincho"/>
                <a:cs typeface="Arial" panose="020B0604020202020204" pitchFamily="34" charset="0"/>
              </a:endParaRPr>
            </a:p>
            <a:p>
              <a:pPr algn="just" fontAlgn="auto">
                <a:spcAft>
                  <a:spcPts val="0"/>
                </a:spcAft>
              </a:pPr>
              <a:r>
                <a:rPr lang="en-GB" sz="900" b="1" dirty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 </a:t>
              </a:r>
              <a:endParaRPr lang="en-GB" sz="900" b="1" dirty="0" smtClean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algn="just" fontAlgn="auto">
                <a:spcAft>
                  <a:spcPts val="0"/>
                </a:spcAft>
              </a:pPr>
              <a:endParaRPr lang="es-MX" sz="1400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algn="just" fontAlgn="auto">
                <a:spcAft>
                  <a:spcPts val="0"/>
                </a:spcAft>
              </a:pPr>
              <a:r>
                <a:rPr lang="es-ES" sz="1100" b="1" dirty="0"/>
                <a:t>Miembros no permanentes (que participan dependiendo del tema)</a:t>
              </a:r>
              <a:endParaRPr lang="es-MX" sz="1100" b="1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marL="342900" lvl="0" indent="-342900" fontAlgn="auto">
                <a:spcAft>
                  <a:spcPts val="500"/>
                </a:spcAft>
                <a:buFont typeface="Symbol" panose="05050102010706020507" pitchFamily="18" charset="2"/>
                <a:buChar char=""/>
              </a:pPr>
              <a:r>
                <a:rPr lang="es-ES" sz="1100" dirty="0">
                  <a:latin typeface="Century Gothic" panose="020B0502020202020204" pitchFamily="34" charset="0"/>
                </a:rPr>
                <a:t>Personal técnico de otras agencias de la ONU y otras partes interesadas</a:t>
              </a:r>
              <a:endParaRPr lang="es-MX" sz="1100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MS Mincho"/>
                <a:cs typeface="Arial" panose="020B0604020202020204" pitchFamily="34" charset="0"/>
              </a:endParaRPr>
            </a:p>
            <a:p>
              <a:pPr marL="342900" lvl="0" indent="-342900" algn="just" fontAlgn="auto">
                <a:spcAft>
                  <a:spcPts val="500"/>
                </a:spcAft>
                <a:buFont typeface="Symbol" panose="05050102010706020507" pitchFamily="18" charset="2"/>
                <a:buChar char=""/>
              </a:pPr>
              <a:r>
                <a:rPr lang="es-ES" sz="1100" dirty="0">
                  <a:latin typeface="Century Gothic" panose="020B0502020202020204" pitchFamily="34" charset="0"/>
                </a:rPr>
                <a:t>Personal técnico de Institutos Públicos de Investigación</a:t>
              </a:r>
              <a:endParaRPr lang="es-MX" sz="1100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MS Mincho"/>
                <a:cs typeface="Arial" panose="020B0604020202020204" pitchFamily="34" charset="0"/>
              </a:endParaRPr>
            </a:p>
            <a:p>
              <a:pPr marL="342900" lvl="0" indent="-342900" algn="just" fontAlgn="auto">
                <a:spcAft>
                  <a:spcPts val="500"/>
                </a:spcAft>
                <a:buFont typeface="Symbol" panose="05050102010706020507" pitchFamily="18" charset="2"/>
                <a:buChar char=""/>
              </a:pPr>
              <a:r>
                <a:rPr lang="es-ES" sz="1100" dirty="0">
                  <a:latin typeface="Century Gothic" panose="020B0502020202020204" pitchFamily="34" charset="0"/>
                </a:rPr>
                <a:t>Investigadores de Instituciones Académicas</a:t>
              </a:r>
              <a:endParaRPr lang="es-MX" sz="1100" dirty="0" smtClean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MS Mincho"/>
                <a:cs typeface="Arial" panose="020B0604020202020204" pitchFamily="34" charset="0"/>
              </a:endParaRPr>
            </a:p>
            <a:p>
              <a:pPr marL="342900" lvl="0" indent="-342900" algn="just" fontAlgn="auto">
                <a:spcAft>
                  <a:spcPts val="500"/>
                </a:spcAft>
                <a:buFont typeface="Symbol" panose="05050102010706020507" pitchFamily="18" charset="2"/>
                <a:buChar char=""/>
              </a:pPr>
              <a:r>
                <a:rPr lang="es-ES" sz="1100" dirty="0">
                  <a:latin typeface="Century Gothic" panose="020B0502020202020204" pitchFamily="34" charset="0"/>
                </a:rPr>
                <a:t>Puntos focales (nivel técnico) del Comité Interinstitucional de Cambio Climático</a:t>
              </a:r>
              <a:endParaRPr lang="es-MX" sz="1100" dirty="0" smtClean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MS Mincho"/>
                <a:cs typeface="Arial" panose="020B0604020202020204" pitchFamily="34" charset="0"/>
              </a:endParaRPr>
            </a:p>
            <a:p>
              <a:pPr marL="342900" lvl="0" indent="-342900" algn="just" fontAlgn="auto">
                <a:spcAft>
                  <a:spcPts val="500"/>
                </a:spcAft>
                <a:buFont typeface="Symbol" panose="05050102010706020507" pitchFamily="18" charset="2"/>
                <a:buChar char=""/>
              </a:pPr>
              <a:r>
                <a:rPr lang="es-ES" sz="1100" dirty="0">
                  <a:latin typeface="Century Gothic" panose="020B0502020202020204" pitchFamily="34" charset="0"/>
                </a:rPr>
                <a:t>Personal técnico de instituciones sectoriales</a:t>
              </a:r>
              <a:endParaRPr lang="es-MX" sz="1100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MS Mincho"/>
                <a:cs typeface="Arial" panose="020B0604020202020204" pitchFamily="34" charset="0"/>
              </a:endParaRPr>
            </a:p>
            <a:p>
              <a:pPr algn="r" fontAlgn="auto">
                <a:spcBef>
                  <a:spcPts val="500"/>
                </a:spcBef>
                <a:spcAft>
                  <a:spcPts val="0"/>
                </a:spcAft>
              </a:pPr>
              <a:r>
                <a:rPr lang="en-GB" sz="800" dirty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 </a:t>
              </a:r>
              <a:endParaRPr lang="es-MX" sz="1200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algn="ctr" fontAlgn="auto">
                <a:spcBef>
                  <a:spcPts val="500"/>
                </a:spcBef>
                <a:spcAft>
                  <a:spcPts val="0"/>
                </a:spcAft>
              </a:pPr>
              <a:r>
                <a:rPr lang="en-GB" sz="800" dirty="0" smtClean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 </a:t>
              </a:r>
              <a:endParaRPr lang="es-MX" sz="1200" dirty="0" smtClean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algn="ctr">
                <a:spcBef>
                  <a:spcPts val="50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MS Mincho"/>
                  <a:cs typeface="Arial" panose="020B0604020202020204" pitchFamily="34" charset="0"/>
                </a:rPr>
                <a:t> </a:t>
              </a:r>
              <a:endParaRPr lang="es-MX" sz="1200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MS Mincho"/>
                <a:cs typeface="Arial" panose="020B0604020202020204" pitchFamily="34" charset="0"/>
              </a:endParaRPr>
            </a:p>
          </p:txBody>
        </p:sp>
        <p:sp>
          <p:nvSpPr>
            <p:cNvPr id="17" name="Rectangle 32"/>
            <p:cNvSpPr>
              <a:spLocks noChangeArrowheads="1"/>
            </p:cNvSpPr>
            <p:nvPr/>
          </p:nvSpPr>
          <p:spPr bwMode="auto">
            <a:xfrm>
              <a:off x="3692176" y="233050"/>
              <a:ext cx="1747130" cy="48595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200000"/>
                </a:lnSpc>
                <a:spcBef>
                  <a:spcPts val="500"/>
                </a:spcBef>
              </a:pPr>
              <a:r>
                <a:rPr lang="en-GB" sz="1600" b="1" dirty="0" smtClean="0">
                  <a:solidFill>
                    <a:srgbClr val="00000A"/>
                  </a:solidFill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PNUD</a:t>
              </a:r>
              <a:r>
                <a:rPr lang="en-GB" sz="1600" b="1" dirty="0">
                  <a:solidFill>
                    <a:srgbClr val="00000A"/>
                  </a:solidFill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s-MX" sz="1600" b="1" dirty="0">
                <a:solidFill>
                  <a:srgbClr val="00000A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1537031" y="1052908"/>
              <a:ext cx="2082051" cy="58395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spcBef>
                  <a:spcPts val="500"/>
                </a:spcBef>
                <a:spcAft>
                  <a:spcPts val="0"/>
                </a:spcAft>
              </a:pPr>
              <a:r>
                <a:rPr lang="es-ES" sz="1100" b="1" dirty="0">
                  <a:latin typeface="Century Gothic" panose="020B0502020202020204" pitchFamily="34" charset="0"/>
                </a:rPr>
                <a:t>Director Nacional de </a:t>
              </a:r>
              <a:r>
                <a:rPr lang="es-ES" sz="1100" b="1" dirty="0" smtClean="0">
                  <a:latin typeface="Century Gothic" panose="020B0502020202020204" pitchFamily="34" charset="0"/>
                </a:rPr>
                <a:t>Proyecto</a:t>
              </a:r>
              <a:endParaRPr lang="es-MX" sz="2000" dirty="0" smtClean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spcBef>
                  <a:spcPts val="500"/>
                </a:spcBef>
                <a:spcAft>
                  <a:spcPts val="0"/>
                </a:spcAft>
              </a:pPr>
              <a:r>
                <a:rPr lang="en-GB" sz="1100" dirty="0" err="1" smtClean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Delegado</a:t>
              </a:r>
              <a:r>
                <a:rPr lang="en-GB" sz="1100" dirty="0" smtClean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del MAE</a:t>
              </a:r>
              <a:r>
                <a:rPr lang="en-GB" sz="2000" dirty="0">
                  <a:solidFill>
                    <a:srgbClr val="00000A"/>
                  </a:solidFill>
                  <a:effectLst/>
                  <a:latin typeface="Century Gothic" panose="020B0502020202020204" pitchFamily="34" charset="0"/>
                  <a:ea typeface="MS Mincho"/>
                </a:rPr>
                <a:t> </a:t>
              </a:r>
              <a:endParaRPr lang="es-MX" sz="2000" dirty="0">
                <a:solidFill>
                  <a:srgbClr val="00000A"/>
                </a:solidFill>
                <a:effectLst/>
                <a:latin typeface="Century Gothic" panose="020B0502020202020204" pitchFamily="34" charset="0"/>
                <a:ea typeface="MS Mincho"/>
              </a:endParaRPr>
            </a:p>
          </p:txBody>
        </p:sp>
      </p:grpSp>
      <p:sp>
        <p:nvSpPr>
          <p:cNvPr id="19" name="Rectángulo 18"/>
          <p:cNvSpPr/>
          <p:nvPr/>
        </p:nvSpPr>
        <p:spPr>
          <a:xfrm>
            <a:off x="7544804" y="627984"/>
            <a:ext cx="3698744" cy="2727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marR="79375">
              <a:lnSpc>
                <a:spcPct val="107000"/>
              </a:lnSpc>
              <a:spcAft>
                <a:spcPts val="800"/>
              </a:spcAft>
            </a:pPr>
            <a:r>
              <a:rPr lang="es-ES" sz="1600" dirty="0"/>
              <a:t>El </a:t>
            </a:r>
            <a:r>
              <a:rPr lang="es-ES" sz="1600" b="1" dirty="0"/>
              <a:t>proyecto se ejecutará </a:t>
            </a:r>
            <a:r>
              <a:rPr lang="es-ES" sz="1600" dirty="0" smtClean="0"/>
              <a:t>bajo  modalidad </a:t>
            </a:r>
            <a:r>
              <a:rPr lang="es-ES" sz="1600" b="1" dirty="0" smtClean="0"/>
              <a:t>“implementación directa”</a:t>
            </a:r>
            <a:r>
              <a:rPr lang="es-ES" sz="1600" dirty="0" smtClean="0"/>
              <a:t> del </a:t>
            </a:r>
            <a:r>
              <a:rPr lang="es-ES" sz="1600" dirty="0"/>
              <a:t>PNUD, de conformidad con el </a:t>
            </a:r>
            <a:r>
              <a:rPr lang="es-ES" sz="1600" b="1" dirty="0"/>
              <a:t>Acuerdo </a:t>
            </a:r>
            <a:r>
              <a:rPr lang="es-ES" sz="1600" b="1" dirty="0" smtClean="0"/>
              <a:t>Marco </a:t>
            </a:r>
            <a:r>
              <a:rPr lang="es-ES" sz="1600" dirty="0" smtClean="0"/>
              <a:t>de </a:t>
            </a:r>
            <a:r>
              <a:rPr lang="es-ES" sz="1600" dirty="0"/>
              <a:t>disponibilidad y apoyo preparatorio </a:t>
            </a:r>
            <a:r>
              <a:rPr lang="es-ES" sz="1600" b="1" dirty="0"/>
              <a:t>entre el FVC y el PNUD</a:t>
            </a:r>
            <a:r>
              <a:rPr lang="es-ES" sz="1600" dirty="0"/>
              <a:t>. La implementación del proyecto se llevará a cabo en plena </a:t>
            </a:r>
            <a:r>
              <a:rPr lang="es-ES" sz="1600" b="1" dirty="0"/>
              <a:t>colaboración y consulta con el Ministerio </a:t>
            </a:r>
            <a:r>
              <a:rPr lang="es-ES" sz="1600" b="1" dirty="0" smtClean="0"/>
              <a:t>del Ambiente.</a:t>
            </a:r>
            <a:endParaRPr lang="es-MX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2572" y="3655462"/>
            <a:ext cx="1044135" cy="2112897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99408" y="4312105"/>
            <a:ext cx="1500651" cy="1456254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95635" y="3528921"/>
            <a:ext cx="1604424" cy="554750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393" y="227128"/>
            <a:ext cx="497003" cy="54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7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09242213"/>
              </p:ext>
            </p:extLst>
          </p:nvPr>
        </p:nvGraphicFramePr>
        <p:xfrm>
          <a:off x="1501254" y="1082189"/>
          <a:ext cx="9225885" cy="5400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393" y="227128"/>
            <a:ext cx="497003" cy="549473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93794" y="317198"/>
            <a:ext cx="7217619" cy="546625"/>
          </a:xfrm>
          <a:prstGeom prst="rect">
            <a:avLst/>
          </a:prstGeom>
        </p:spPr>
        <p:txBody>
          <a:bodyPr lIns="121920" tIns="60960" rIns="121920" bIns="60960" anchor="ctr"/>
          <a:lstStyle/>
          <a:p>
            <a:pPr algn="ctr" defTabSz="457200">
              <a:lnSpc>
                <a:spcPct val="80000"/>
              </a:lnSpc>
              <a:spcBef>
                <a:spcPct val="0"/>
              </a:spcBef>
            </a:pPr>
            <a:r>
              <a:rPr lang="es-ES" sz="3600" b="1" dirty="0">
                <a:solidFill>
                  <a:schemeClr val="bg1">
                    <a:lumMod val="50000"/>
                  </a:schemeClr>
                </a:solidFill>
              </a:rPr>
              <a:t>Desafíos, barreras y brechas</a:t>
            </a:r>
            <a:endParaRPr lang="es-MX" sz="3600" b="1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78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4" descr="http://estebanbarrera.com/wordpress/wp-content/uploads/2014/05/Esteban-Barrera-ecuador-40.jpg"/>
          <p:cNvPicPr>
            <a:picLocks noChangeAspect="1" noChangeArrowheads="1"/>
          </p:cNvPicPr>
          <p:nvPr/>
        </p:nvPicPr>
        <p:blipFill>
          <a:blip r:embed="rId2" cstate="print"/>
          <a:srcRect l="20000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4431980" y="4924799"/>
            <a:ext cx="3755755" cy="1153940"/>
          </a:xfrm>
          <a:custGeom>
            <a:avLst/>
            <a:gdLst>
              <a:gd name="T0" fmla="*/ 7770812 w 7770812"/>
              <a:gd name="T1" fmla="*/ 974725 h 1949450"/>
              <a:gd name="T2" fmla="*/ 3885406 w 7770812"/>
              <a:gd name="T3" fmla="*/ 1949451 h 1949450"/>
              <a:gd name="T4" fmla="*/ 0 w 7770812"/>
              <a:gd name="T5" fmla="*/ 974725 h 1949450"/>
              <a:gd name="T6" fmla="*/ 3885406 w 7770812"/>
              <a:gd name="T7" fmla="*/ 0 h 194945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770812"/>
              <a:gd name="T13" fmla="*/ 0 h 1949450"/>
              <a:gd name="T14" fmla="*/ 7770812 w 7770812"/>
              <a:gd name="T15" fmla="*/ 1949450 h 19494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770812" h="1949450">
                <a:moveTo>
                  <a:pt x="0" y="0"/>
                </a:moveTo>
                <a:lnTo>
                  <a:pt x="21587" y="0"/>
                </a:lnTo>
                <a:lnTo>
                  <a:pt x="21587" y="5417"/>
                </a:lnTo>
                <a:lnTo>
                  <a:pt x="0" y="541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360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Ctr="1"/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es-EC" altLang="es-EC" sz="4800" b="1" dirty="0">
                <a:solidFill>
                  <a:srgbClr val="FFFFFF"/>
                </a:solidFill>
                <a:latin typeface="Arial Narrow" panose="020B0606020202030204" pitchFamily="34" charset="0"/>
                <a:cs typeface="DejaVu Sans" panose="020B0603030804020204" pitchFamily="34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215652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2526</TotalTime>
  <Words>655</Words>
  <Application>Microsoft Office PowerPoint</Application>
  <PresentationFormat>Panorámica</PresentationFormat>
  <Paragraphs>120</Paragraphs>
  <Slides>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8</vt:i4>
      </vt:variant>
    </vt:vector>
  </HeadingPairs>
  <TitlesOfParts>
    <vt:vector size="24" baseType="lpstr">
      <vt:lpstr>MS PGothic</vt:lpstr>
      <vt:lpstr>Arial</vt:lpstr>
      <vt:lpstr>Arial Narrow</vt:lpstr>
      <vt:lpstr>Calibri</vt:lpstr>
      <vt:lpstr>Calibri Light</vt:lpstr>
      <vt:lpstr>Century Gothic</vt:lpstr>
      <vt:lpstr>DejaVu Sans</vt:lpstr>
      <vt:lpstr>Gill Sans MT</vt:lpstr>
      <vt:lpstr>Gill Sans MT Condensed</vt:lpstr>
      <vt:lpstr>Helvetica Neue</vt:lpstr>
      <vt:lpstr>HelveticaNeueLTStd-Lt</vt:lpstr>
      <vt:lpstr>MS Mincho</vt:lpstr>
      <vt:lpstr>Symbol</vt:lpstr>
      <vt:lpstr>Times New Roman</vt:lpstr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benitez rosa ana</dc:creator>
  <cp:lastModifiedBy>salazar benavides santiago fernando</cp:lastModifiedBy>
  <cp:revision>68</cp:revision>
  <dcterms:created xsi:type="dcterms:W3CDTF">2017-08-31T02:52:17Z</dcterms:created>
  <dcterms:modified xsi:type="dcterms:W3CDTF">2018-03-06T20:45:31Z</dcterms:modified>
</cp:coreProperties>
</file>