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9" r:id="rId1"/>
    <p:sldMasterId id="2147483701" r:id="rId2"/>
    <p:sldMasterId id="2147483712" r:id="rId3"/>
  </p:sldMasterIdLst>
  <p:notesMasterIdLst>
    <p:notesMasterId r:id="rId17"/>
  </p:notesMasterIdLst>
  <p:handoutMasterIdLst>
    <p:handoutMasterId r:id="rId18"/>
  </p:handoutMasterIdLst>
  <p:sldIdLst>
    <p:sldId id="374" r:id="rId4"/>
    <p:sldId id="375" r:id="rId5"/>
    <p:sldId id="376" r:id="rId6"/>
    <p:sldId id="378" r:id="rId7"/>
    <p:sldId id="379" r:id="rId8"/>
    <p:sldId id="380" r:id="rId9"/>
    <p:sldId id="366" r:id="rId10"/>
    <p:sldId id="368" r:id="rId11"/>
    <p:sldId id="370" r:id="rId12"/>
    <p:sldId id="369" r:id="rId13"/>
    <p:sldId id="372" r:id="rId14"/>
    <p:sldId id="371" r:id="rId15"/>
    <p:sldId id="356" r:id="rId16"/>
  </p:sldIdLst>
  <p:sldSz cx="9144000" cy="5143500" type="screen16x9"/>
  <p:notesSz cx="6797675" cy="9928225"/>
  <p:custDataLst>
    <p:tags r:id="rId19"/>
  </p:custDataLst>
  <p:defaultTextStyle>
    <a:defPPr>
      <a:defRPr lang="en-US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osalie Marsden" initials="RM" lastIdx="22" clrIdx="0">
    <p:extLst/>
  </p:cmAuthor>
  <p:cmAuthor id="2" name="Kate EunYoung Chang" initials="KEC" lastIdx="3" clrIdx="1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B4A3B"/>
    <a:srgbClr val="548235"/>
    <a:srgbClr val="129648"/>
    <a:srgbClr val="68903F"/>
    <a:srgbClr val="A8B5D4"/>
    <a:srgbClr val="DFE5F5"/>
    <a:srgbClr val="A6A6A6"/>
    <a:srgbClr val="0F596D"/>
    <a:srgbClr val="E3ECC6"/>
    <a:srgbClr val="E8FB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85" autoAdjust="0"/>
    <p:restoredTop sz="90357"/>
  </p:normalViewPr>
  <p:slideViewPr>
    <p:cSldViewPr snapToGrid="0" snapToObjects="1">
      <p:cViewPr varScale="1">
        <p:scale>
          <a:sx n="83" d="100"/>
          <a:sy n="83" d="100"/>
        </p:scale>
        <p:origin x="75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tags" Target="tags/tag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microsoft.com/office/2011/relationships/chartColorStyle" Target="colors3.xml"/><Relationship Id="rId1" Type="http://schemas.microsoft.com/office/2011/relationships/chartStyle" Target="style3.xml"/><Relationship Id="rId6" Type="http://schemas.openxmlformats.org/officeDocument/2006/relationships/package" Target="../embeddings/Microsoft_Excel_Worksheet2.xlsx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4081371493571"/>
          <c:y val="0"/>
          <c:w val="0.75459568158274304"/>
          <c:h val="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Total</c:v>
                </c:pt>
              </c:strCache>
            </c:strRef>
          </c:tx>
          <c:dPt>
            <c:idx val="0"/>
            <c:bubble3D val="0"/>
            <c:spPr>
              <a:solidFill>
                <a:srgbClr val="A8B5D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9D8-49EC-BAC2-E8CD0415789F}"/>
              </c:ext>
            </c:extLst>
          </c:dPt>
          <c:dPt>
            <c:idx val="1"/>
            <c:bubble3D val="0"/>
            <c:spPr>
              <a:solidFill>
                <a:srgbClr val="129648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89D8-49EC-BAC2-E8CD0415789F}"/>
              </c:ext>
            </c:extLst>
          </c:dPt>
          <c:dPt>
            <c:idx val="2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89D8-49EC-BAC2-E8CD0415789F}"/>
              </c:ext>
            </c:extLst>
          </c:dPt>
          <c:dPt>
            <c:idx val="3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89D8-49EC-BAC2-E8CD0415789F}"/>
              </c:ext>
            </c:extLst>
          </c:dPt>
          <c:dPt>
            <c:idx val="4"/>
            <c:bubble3D val="0"/>
            <c:spPr>
              <a:solidFill>
                <a:schemeClr val="accent4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89D8-49EC-BAC2-E8CD0415789F}"/>
              </c:ext>
            </c:extLst>
          </c:dPt>
          <c:dPt>
            <c:idx val="5"/>
            <c:bubble3D val="0"/>
            <c:spPr>
              <a:solidFill>
                <a:srgbClr val="83B0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89D8-49EC-BAC2-E8CD0415789F}"/>
              </c:ext>
            </c:extLst>
          </c:dPt>
          <c:dPt>
            <c:idx val="6"/>
            <c:bubble3D val="0"/>
            <c:spPr>
              <a:solidFill>
                <a:schemeClr val="accent2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89D8-49EC-BAC2-E8CD0415789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bg1"/>
                    </a:solidFill>
                    <a:latin typeface="Corbel" charset="0"/>
                    <a:ea typeface="Corbel" charset="0"/>
                    <a:cs typeface="Corbel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1"/>
                <c:pt idx="0">
                  <c:v>Est. Project Cost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0.57999999999999996</c:v>
                </c:pt>
                <c:pt idx="1">
                  <c:v>0.42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89D8-49EC-BAC2-E8CD0415789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 rtl="0"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4491031938655298"/>
          <c:y val="0.13169068104711207"/>
          <c:w val="0.47226099116046011"/>
          <c:h val="0.76142464821015809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Total</c:v>
                </c:pt>
              </c:strCache>
            </c:strRef>
          </c:tx>
          <c:dPt>
            <c:idx val="0"/>
            <c:bubble3D val="0"/>
            <c:spPr>
              <a:solidFill>
                <a:srgbClr val="43988D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4D0-484B-8A5C-414A2F62C1D6}"/>
              </c:ext>
            </c:extLst>
          </c:dPt>
          <c:dPt>
            <c:idx val="1"/>
            <c:bubble3D val="0"/>
            <c:spPr>
              <a:solidFill>
                <a:srgbClr val="0191B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E4D0-484B-8A5C-414A2F62C1D6}"/>
              </c:ext>
            </c:extLst>
          </c:dPt>
          <c:dPt>
            <c:idx val="2"/>
            <c:bubble3D val="0"/>
            <c:spPr>
              <a:solidFill>
                <a:srgbClr val="604A7B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E4D0-484B-8A5C-414A2F62C1D6}"/>
              </c:ext>
            </c:extLst>
          </c:dPt>
          <c:dPt>
            <c:idx val="3"/>
            <c:bubble3D val="0"/>
            <c:spPr>
              <a:solidFill>
                <a:srgbClr val="ADC75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E4D0-484B-8A5C-414A2F62C1D6}"/>
              </c:ext>
            </c:extLst>
          </c:dPt>
          <c:dPt>
            <c:idx val="4"/>
            <c:bubble3D val="0"/>
            <c:spPr>
              <a:solidFill>
                <a:srgbClr val="01576C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E4D0-484B-8A5C-414A2F62C1D6}"/>
              </c:ext>
            </c:extLst>
          </c:dPt>
          <c:dPt>
            <c:idx val="5"/>
            <c:bubble3D val="0"/>
            <c:spPr>
              <a:solidFill>
                <a:schemeClr val="accent6">
                  <a:shade val="58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E4D0-484B-8A5C-414A2F62C1D6}"/>
              </c:ext>
            </c:extLst>
          </c:dPt>
          <c:dPt>
            <c:idx val="6"/>
            <c:bubble3D val="0"/>
            <c:spPr>
              <a:solidFill>
                <a:schemeClr val="accent6">
                  <a:shade val="58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E4D0-484B-8A5C-414A2F62C1D6}"/>
              </c:ext>
            </c:extLst>
          </c:dPt>
          <c:dLbls>
            <c:dLbl>
              <c:idx val="0"/>
              <c:layout>
                <c:manualLayout>
                  <c:x val="-1.1561088603644392E-2"/>
                  <c:y val="6.899948676324137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0270498278525786"/>
                      <c:h val="0.1039979558774428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E4D0-484B-8A5C-414A2F62C1D6}"/>
                </c:ext>
              </c:extLst>
            </c:dLbl>
            <c:dLbl>
              <c:idx val="1"/>
              <c:layout>
                <c:manualLayout>
                  <c:x val="5.1698927427552563E-3"/>
                  <c:y val="3.5986982581439572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4D0-484B-8A5C-414A2F62C1D6}"/>
                </c:ext>
              </c:extLst>
            </c:dLbl>
            <c:dLbl>
              <c:idx val="2"/>
              <c:layout>
                <c:manualLayout>
                  <c:x val="-1.1193699986801261E-3"/>
                  <c:y val="-1.871113003634573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E4D0-484B-8A5C-414A2F62C1D6}"/>
                </c:ext>
              </c:extLst>
            </c:dLbl>
            <c:dLbl>
              <c:idx val="3"/>
              <c:layout>
                <c:manualLayout>
                  <c:x val="-2.8953963567393187E-2"/>
                  <c:y val="-0.1116446275756856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E4D0-484B-8A5C-414A2F62C1D6}"/>
                </c:ext>
              </c:extLst>
            </c:dLbl>
            <c:dLbl>
              <c:idx val="4"/>
              <c:layout>
                <c:manualLayout>
                  <c:x val="0"/>
                  <c:y val="-0.1227117690570947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E4D0-484B-8A5C-414A2F62C1D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Africa</c:v>
                </c:pt>
                <c:pt idx="1">
                  <c:v>Asia-Pacific</c:v>
                </c:pt>
                <c:pt idx="2">
                  <c:v>LAC &amp; Caribbean</c:v>
                </c:pt>
                <c:pt idx="3">
                  <c:v>Europe</c:v>
                </c:pt>
                <c:pt idx="4">
                  <c:v>Global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0.54</c:v>
                </c:pt>
                <c:pt idx="1">
                  <c:v>0.32</c:v>
                </c:pt>
                <c:pt idx="2">
                  <c:v>0.09</c:v>
                </c:pt>
                <c:pt idx="3">
                  <c:v>0.02</c:v>
                </c:pt>
                <c:pt idx="4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E4D0-484B-8A5C-414A2F62C1D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 rtl="0">
        <a:defRPr/>
      </a:pPr>
      <a:endParaRPr lang="en-US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573518169333139"/>
          <c:y val="0.11287439613526599"/>
          <c:w val="0.82520633699844448"/>
          <c:h val="0.77197915477956602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19A-4150-9136-4EA5B5F99D33}"/>
              </c:ext>
            </c:extLst>
          </c:dPt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19A-4150-9136-4EA5B5F99D33}"/>
              </c:ext>
            </c:extLst>
          </c:dPt>
          <c:dPt>
            <c:idx val="2"/>
            <c:invertIfNegative val="0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219A-4150-9136-4EA5B5F99D33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4</c:v>
                </c:pt>
                <c:pt idx="1">
                  <c:v>2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Category 1</c:v>
                      </c:pt>
                      <c:pt idx="1">
                        <c:v>Category 2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E-219A-4150-9136-4EA5B5F99D3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-50"/>
        <c:axId val="329855072"/>
        <c:axId val="329855632"/>
      </c:barChart>
      <c:catAx>
        <c:axId val="32985507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329855632"/>
        <c:crosses val="autoZero"/>
        <c:auto val="1"/>
        <c:lblAlgn val="ctr"/>
        <c:lblOffset val="100"/>
        <c:noMultiLvlLbl val="0"/>
      </c:catAx>
      <c:valAx>
        <c:axId val="329855632"/>
        <c:scaling>
          <c:orientation val="minMax"/>
        </c:scaling>
        <c:delete val="1"/>
        <c:axPos val="l"/>
        <c:numFmt formatCode="General" sourceLinked="1"/>
        <c:majorTickMark val="out"/>
        <c:minorTickMark val="out"/>
        <c:tickLblPos val="nextTo"/>
        <c:crossAx val="329855072"/>
        <c:crosses val="autoZero"/>
        <c:crossBetween val="between"/>
        <c:min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6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Reversed" id="26">
  <a:schemeClr val="accent6"/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image" Target="../media/image16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image" Target="../media/image19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0.81045</cdr:x>
      <cdr:y>0.39673</cdr:y>
    </cdr:from>
    <cdr:to>
      <cdr:x>1</cdr:x>
      <cdr:y>0.48175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549253" y="1548458"/>
          <a:ext cx="1297858" cy="33183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en-US" sz="1100" dirty="0"/>
        </a:p>
      </cdr:txBody>
    </cdr:sp>
  </cdr:relSizeAnchor>
  <cdr:relSizeAnchor xmlns:cdr="http://schemas.openxmlformats.org/drawingml/2006/chartDrawing">
    <cdr:from>
      <cdr:x>0.82452</cdr:x>
      <cdr:y>0.74139</cdr:y>
    </cdr:from>
    <cdr:to>
      <cdr:x>1</cdr:x>
      <cdr:y>0.84878</cdr:y>
    </cdr:to>
    <cdr:sp macro="" textlink="">
      <cdr:nvSpPr>
        <cdr:cNvPr id="11" name="TextBox 24"/>
        <cdr:cNvSpPr txBox="1"/>
      </cdr:nvSpPr>
      <cdr:spPr>
        <a:xfrm xmlns:a="http://schemas.openxmlformats.org/drawingml/2006/main">
          <a:off x="4953001" y="2762287"/>
          <a:ext cx="1054099" cy="40011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2000" dirty="0">
              <a:latin typeface="Impact" panose="020B0806030902050204" pitchFamily="34" charset="0"/>
              <a:cs typeface="Calibri Light" panose="020F0302020204030204" pitchFamily="34" charset="0"/>
            </a:rPr>
            <a:t>AFRICA</a:t>
          </a:r>
        </a:p>
      </cdr:txBody>
    </cdr:sp>
  </cdr:relSizeAnchor>
  <cdr:relSizeAnchor xmlns:cdr="http://schemas.openxmlformats.org/drawingml/2006/chartDrawing">
    <cdr:from>
      <cdr:x>0.3522</cdr:x>
      <cdr:y>0.10806</cdr:y>
    </cdr:from>
    <cdr:to>
      <cdr:x>0.46923</cdr:x>
      <cdr:y>0.21545</cdr:y>
    </cdr:to>
    <cdr:sp macro="" textlink="">
      <cdr:nvSpPr>
        <cdr:cNvPr id="13" name="TextBox 24"/>
        <cdr:cNvSpPr txBox="1"/>
      </cdr:nvSpPr>
      <cdr:spPr>
        <a:xfrm xmlns:a="http://schemas.openxmlformats.org/drawingml/2006/main">
          <a:off x="2115711" y="402607"/>
          <a:ext cx="703011" cy="40011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2000" dirty="0">
              <a:latin typeface="Impact" panose="020B0806030902050204" pitchFamily="34" charset="0"/>
              <a:cs typeface="Calibri Light" panose="020F0302020204030204" pitchFamily="34" charset="0"/>
            </a:rPr>
            <a:t>LAC</a:t>
          </a:r>
        </a:p>
      </cdr:txBody>
    </cdr:sp>
  </cdr:relSizeAnchor>
  <cdr:relSizeAnchor xmlns:cdr="http://schemas.openxmlformats.org/drawingml/2006/chartDrawing">
    <cdr:from>
      <cdr:x>0.1469</cdr:x>
      <cdr:y>0.78354</cdr:y>
    </cdr:from>
    <cdr:to>
      <cdr:x>0.42758</cdr:x>
      <cdr:y>0.89092</cdr:y>
    </cdr:to>
    <cdr:sp macro="" textlink="">
      <cdr:nvSpPr>
        <cdr:cNvPr id="8" name="TextBox 24"/>
        <cdr:cNvSpPr txBox="1"/>
      </cdr:nvSpPr>
      <cdr:spPr>
        <a:xfrm xmlns:a="http://schemas.openxmlformats.org/drawingml/2006/main">
          <a:off x="882427" y="2919327"/>
          <a:ext cx="1686072" cy="400077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2000" dirty="0">
              <a:latin typeface="Impact" panose="020B0806030902050204" pitchFamily="34" charset="0"/>
              <a:cs typeface="Calibri Light" panose="020F0302020204030204" pitchFamily="34" charset="0"/>
            </a:rPr>
            <a:t>ASIA &amp; PACIFIC </a:t>
          </a:r>
        </a:p>
      </cdr:txBody>
    </cdr:sp>
  </cdr:relSizeAnchor>
  <cdr:relSizeAnchor xmlns:cdr="http://schemas.openxmlformats.org/drawingml/2006/chartDrawing">
    <cdr:from>
      <cdr:x>0.3751</cdr:x>
      <cdr:y>0</cdr:y>
    </cdr:from>
    <cdr:to>
      <cdr:x>0.52764</cdr:x>
      <cdr:y>0.09913</cdr:y>
    </cdr:to>
    <cdr:sp macro="" textlink="">
      <cdr:nvSpPr>
        <cdr:cNvPr id="9" name="TextBox 24"/>
        <cdr:cNvSpPr txBox="1"/>
      </cdr:nvSpPr>
      <cdr:spPr>
        <a:xfrm xmlns:a="http://schemas.openxmlformats.org/drawingml/2006/main">
          <a:off x="2253288" y="-2886715"/>
          <a:ext cx="916323" cy="369339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800" dirty="0">
              <a:latin typeface="Impact" panose="020B0806030902050204" pitchFamily="34" charset="0"/>
              <a:cs typeface="Calibri Light" panose="020F0302020204030204" pitchFamily="34" charset="0"/>
            </a:rPr>
            <a:t>EUROPE</a:t>
          </a:r>
        </a:p>
      </cdr:txBody>
    </cdr:sp>
  </cdr:relSizeAnchor>
  <cdr:relSizeAnchor xmlns:cdr="http://schemas.openxmlformats.org/drawingml/2006/chartDrawing">
    <cdr:from>
      <cdr:x>0.5888</cdr:x>
      <cdr:y>0</cdr:y>
    </cdr:from>
    <cdr:to>
      <cdr:x>0.74307</cdr:x>
      <cdr:y>0.09913</cdr:y>
    </cdr:to>
    <cdr:sp macro="" textlink="">
      <cdr:nvSpPr>
        <cdr:cNvPr id="12" name="TextBox 24"/>
        <cdr:cNvSpPr txBox="1"/>
      </cdr:nvSpPr>
      <cdr:spPr>
        <a:xfrm xmlns:a="http://schemas.openxmlformats.org/drawingml/2006/main">
          <a:off x="3537005" y="-2886715"/>
          <a:ext cx="926715" cy="369339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800" dirty="0">
              <a:latin typeface="Impact" panose="020B0806030902050204" pitchFamily="34" charset="0"/>
              <a:cs typeface="Calibri Light" panose="020F0302020204030204" pitchFamily="34" charset="0"/>
            </a:rPr>
            <a:t>GLOBAL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AF8173-ED19-4139-886A-6E2EF0B86BEF}" type="datetimeFigureOut">
              <a:rPr lang="en-US" smtClean="0"/>
              <a:t>3/6/2018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042564-9BF6-4F7E-905D-D239E8EECA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46897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556C14-FF34-EA41-A858-1D712733D7A4}" type="datetimeFigureOut">
              <a:rPr lang="en-US" smtClean="0"/>
              <a:t>3/6/2018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00BF2F-C8A0-5940-85A5-D1EEC88BBE8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4569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0BF2F-C8A0-5940-85A5-D1EEC88BBE8F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88395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947" cy="5143500"/>
          </a:xfrm>
          <a:prstGeom prst="rect">
            <a:avLst/>
          </a:prstGeom>
        </p:spPr>
      </p:pic>
      <p:pic>
        <p:nvPicPr>
          <p:cNvPr id="3" name="Picture 2" descr="GCFblgrnLogoRGB.eps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7837" y="477482"/>
            <a:ext cx="2277914" cy="1611503"/>
          </a:xfrm>
          <a:prstGeom prst="rect">
            <a:avLst/>
          </a:prstGeom>
        </p:spPr>
      </p:pic>
      <p:sp>
        <p:nvSpPr>
          <p:cNvPr id="6" name="Subtitle 2"/>
          <p:cNvSpPr txBox="1">
            <a:spLocks/>
          </p:cNvSpPr>
          <p:nvPr userDrawn="1"/>
        </p:nvSpPr>
        <p:spPr>
          <a:xfrm>
            <a:off x="1772575" y="1911998"/>
            <a:ext cx="7126608" cy="301905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90000"/>
              </a:lnSpc>
            </a:pPr>
            <a:endParaRPr lang="en-US" sz="1500" dirty="0">
              <a:solidFill>
                <a:prstClr val="black"/>
              </a:solidFill>
              <a:latin typeface="Corbel"/>
              <a:cs typeface="Corbel"/>
            </a:endParaRPr>
          </a:p>
        </p:txBody>
      </p:sp>
      <p:sp>
        <p:nvSpPr>
          <p:cNvPr id="16" name="Title 15"/>
          <p:cNvSpPr>
            <a:spLocks noGrp="1"/>
          </p:cNvSpPr>
          <p:nvPr>
            <p:ph type="title" hasCustomPrompt="1"/>
          </p:nvPr>
        </p:nvSpPr>
        <p:spPr>
          <a:xfrm>
            <a:off x="1496403" y="2073479"/>
            <a:ext cx="6240113" cy="994172"/>
          </a:xfrm>
          <a:prstGeom prst="rect">
            <a:avLst/>
          </a:prstGeom>
        </p:spPr>
        <p:txBody>
          <a:bodyPr/>
          <a:lstStyle>
            <a:lvl1pPr algn="l">
              <a:lnSpc>
                <a:spcPct val="90000"/>
              </a:lnSpc>
              <a:defRPr sz="2400" b="1"/>
            </a:lvl1pPr>
          </a:lstStyle>
          <a:p>
            <a:pPr algn="l">
              <a:lnSpc>
                <a:spcPct val="90000"/>
              </a:lnSpc>
            </a:pPr>
            <a:r>
              <a:rPr lang="en-US" sz="2700" b="1" dirty="0">
                <a:solidFill>
                  <a:prstClr val="black"/>
                </a:solidFill>
                <a:latin typeface="+mj-lt"/>
                <a:cs typeface="Corbel"/>
              </a:rPr>
              <a:t>Title of </a:t>
            </a:r>
            <a:r>
              <a:rPr lang="en-US" sz="3000" b="1" dirty="0">
                <a:solidFill>
                  <a:prstClr val="black"/>
                </a:solidFill>
                <a:latin typeface="+mj-lt"/>
                <a:cs typeface="Corbel"/>
              </a:rPr>
              <a:t>Presentation</a:t>
            </a:r>
            <a:endParaRPr lang="en-US" sz="2700" b="1" i="1" dirty="0">
              <a:solidFill>
                <a:prstClr val="black"/>
              </a:solidFill>
              <a:latin typeface="+mj-lt"/>
              <a:cs typeface="Corbel"/>
            </a:endParaRP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0" hasCustomPrompt="1"/>
          </p:nvPr>
        </p:nvSpPr>
        <p:spPr>
          <a:xfrm>
            <a:off x="1496403" y="3394747"/>
            <a:ext cx="6240113" cy="33361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80000"/>
              </a:lnSpc>
              <a:buFontTx/>
              <a:buNone/>
              <a:defRPr sz="2100" b="0" i="0" u="none">
                <a:solidFill>
                  <a:srgbClr val="246B52"/>
                </a:solidFill>
                <a:latin typeface="Corbel" charset="0"/>
                <a:ea typeface="Corbel" charset="0"/>
                <a:cs typeface="Corbel" charset="0"/>
              </a:defRPr>
            </a:lvl1pPr>
          </a:lstStyle>
          <a:p>
            <a:pPr marL="0" indent="0">
              <a:lnSpc>
                <a:spcPct val="80000"/>
              </a:lnSpc>
              <a:buNone/>
            </a:pPr>
            <a:r>
              <a:rPr lang="en-US" sz="2100" b="1" dirty="0">
                <a:solidFill>
                  <a:srgbClr val="246B52"/>
                </a:solidFill>
                <a:latin typeface="+mn-lt"/>
                <a:ea typeface="Corbel"/>
                <a:cs typeface="Corbel"/>
              </a:rPr>
              <a:t>Name of Presenter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1" hasCustomPrompt="1"/>
          </p:nvPr>
        </p:nvSpPr>
        <p:spPr>
          <a:xfrm>
            <a:off x="1496403" y="3870681"/>
            <a:ext cx="6240113" cy="685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80000"/>
              </a:lnSpc>
              <a:buFontTx/>
              <a:buNone/>
              <a:defRPr sz="1500">
                <a:solidFill>
                  <a:srgbClr val="246B52"/>
                </a:solidFill>
              </a:defRPr>
            </a:lvl1pPr>
          </a:lstStyle>
          <a:p>
            <a:pPr marL="0" indent="0">
              <a:lnSpc>
                <a:spcPct val="80000"/>
              </a:lnSpc>
              <a:buNone/>
            </a:pPr>
            <a:r>
              <a:rPr lang="en-US" sz="1500" dirty="0">
                <a:solidFill>
                  <a:srgbClr val="246B52"/>
                </a:solidFill>
                <a:latin typeface="+mn-lt"/>
                <a:ea typeface="Corbel"/>
                <a:cs typeface="Corbel"/>
              </a:rPr>
              <a:t>Event Name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en-US" sz="1500" dirty="0">
                <a:solidFill>
                  <a:srgbClr val="246B52"/>
                </a:solidFill>
                <a:latin typeface="+mn-lt"/>
                <a:ea typeface="Corbel"/>
                <a:cs typeface="Corbel"/>
              </a:rPr>
              <a:t>Month Year | Location</a:t>
            </a:r>
          </a:p>
        </p:txBody>
      </p:sp>
    </p:spTree>
    <p:extLst>
      <p:ext uri="{BB962C8B-B14F-4D97-AF65-F5344CB8AC3E}">
        <p14:creationId xmlns:p14="http://schemas.microsoft.com/office/powerpoint/2010/main" val="11316272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947" cy="5143500"/>
          </a:xfrm>
          <a:prstGeom prst="rect">
            <a:avLst/>
          </a:prstGeom>
        </p:spPr>
      </p:pic>
      <p:pic>
        <p:nvPicPr>
          <p:cNvPr id="3" name="Picture 2" descr="GCFblgrnLogoRGB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7837" y="477482"/>
            <a:ext cx="2277914" cy="1611503"/>
          </a:xfrm>
          <a:prstGeom prst="rect">
            <a:avLst/>
          </a:prstGeom>
        </p:spPr>
      </p:pic>
      <p:sp>
        <p:nvSpPr>
          <p:cNvPr id="6" name="Subtitle 2"/>
          <p:cNvSpPr txBox="1">
            <a:spLocks/>
          </p:cNvSpPr>
          <p:nvPr/>
        </p:nvSpPr>
        <p:spPr>
          <a:xfrm>
            <a:off x="1772575" y="1911998"/>
            <a:ext cx="7126608" cy="301905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90000"/>
              </a:lnSpc>
            </a:pPr>
            <a:endParaRPr lang="en-US" sz="1500" dirty="0">
              <a:solidFill>
                <a:prstClr val="black"/>
              </a:solidFill>
              <a:latin typeface="Corbel"/>
              <a:cs typeface="Corbel"/>
            </a:endParaRPr>
          </a:p>
        </p:txBody>
      </p:sp>
      <p:sp>
        <p:nvSpPr>
          <p:cNvPr id="16" name="Title 15"/>
          <p:cNvSpPr>
            <a:spLocks noGrp="1"/>
          </p:cNvSpPr>
          <p:nvPr>
            <p:ph type="title" hasCustomPrompt="1"/>
          </p:nvPr>
        </p:nvSpPr>
        <p:spPr>
          <a:xfrm>
            <a:off x="1496403" y="2073479"/>
            <a:ext cx="6240113" cy="994172"/>
          </a:xfrm>
          <a:prstGeom prst="rect">
            <a:avLst/>
          </a:prstGeom>
        </p:spPr>
        <p:txBody>
          <a:bodyPr/>
          <a:lstStyle>
            <a:lvl1pPr algn="l">
              <a:lnSpc>
                <a:spcPct val="90000"/>
              </a:lnSpc>
              <a:defRPr sz="2400" b="1"/>
            </a:lvl1pPr>
          </a:lstStyle>
          <a:p>
            <a:pPr algn="l">
              <a:lnSpc>
                <a:spcPct val="90000"/>
              </a:lnSpc>
            </a:pPr>
            <a:r>
              <a:rPr lang="en-US" sz="2700" b="1" dirty="0">
                <a:solidFill>
                  <a:prstClr val="black"/>
                </a:solidFill>
                <a:latin typeface="+mj-lt"/>
                <a:cs typeface="Corbel"/>
              </a:rPr>
              <a:t>Title of </a:t>
            </a:r>
            <a:r>
              <a:rPr lang="en-US" sz="3000" b="1" dirty="0">
                <a:solidFill>
                  <a:prstClr val="black"/>
                </a:solidFill>
                <a:latin typeface="+mj-lt"/>
                <a:cs typeface="Corbel"/>
              </a:rPr>
              <a:t>Presentation</a:t>
            </a:r>
            <a:endParaRPr lang="en-US" sz="2700" b="1" i="1" dirty="0">
              <a:solidFill>
                <a:prstClr val="black"/>
              </a:solidFill>
              <a:latin typeface="+mj-lt"/>
              <a:cs typeface="Corbel"/>
            </a:endParaRP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0" hasCustomPrompt="1"/>
          </p:nvPr>
        </p:nvSpPr>
        <p:spPr>
          <a:xfrm>
            <a:off x="1496403" y="3394747"/>
            <a:ext cx="6240113" cy="33361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80000"/>
              </a:lnSpc>
              <a:buFontTx/>
              <a:buNone/>
              <a:defRPr sz="2100" b="0" i="0" u="none">
                <a:solidFill>
                  <a:srgbClr val="246B52"/>
                </a:solidFill>
                <a:latin typeface="Corbel" charset="0"/>
                <a:ea typeface="Corbel" charset="0"/>
                <a:cs typeface="Corbel" charset="0"/>
              </a:defRPr>
            </a:lvl1pPr>
          </a:lstStyle>
          <a:p>
            <a:pPr marL="0" indent="0">
              <a:lnSpc>
                <a:spcPct val="80000"/>
              </a:lnSpc>
              <a:buNone/>
            </a:pPr>
            <a:r>
              <a:rPr lang="en-US" sz="2100" b="1" dirty="0">
                <a:solidFill>
                  <a:srgbClr val="246B52"/>
                </a:solidFill>
                <a:latin typeface="+mn-lt"/>
                <a:ea typeface="Corbel"/>
                <a:cs typeface="Corbel"/>
              </a:rPr>
              <a:t>Name of Presenter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1" hasCustomPrompt="1"/>
          </p:nvPr>
        </p:nvSpPr>
        <p:spPr>
          <a:xfrm>
            <a:off x="1496403" y="3870681"/>
            <a:ext cx="6240113" cy="685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80000"/>
              </a:lnSpc>
              <a:buFontTx/>
              <a:buNone/>
              <a:defRPr sz="1500">
                <a:solidFill>
                  <a:srgbClr val="246B52"/>
                </a:solidFill>
              </a:defRPr>
            </a:lvl1pPr>
          </a:lstStyle>
          <a:p>
            <a:pPr marL="0" indent="0">
              <a:lnSpc>
                <a:spcPct val="80000"/>
              </a:lnSpc>
              <a:buNone/>
            </a:pPr>
            <a:r>
              <a:rPr lang="en-US" sz="1500" dirty="0">
                <a:solidFill>
                  <a:srgbClr val="246B52"/>
                </a:solidFill>
                <a:latin typeface="+mn-lt"/>
                <a:ea typeface="Corbel"/>
                <a:cs typeface="Corbel"/>
              </a:rPr>
              <a:t>Event Name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en-US" sz="1500" dirty="0">
                <a:solidFill>
                  <a:srgbClr val="246B52"/>
                </a:solidFill>
                <a:latin typeface="+mn-lt"/>
                <a:ea typeface="Corbel"/>
                <a:cs typeface="Corbel"/>
              </a:rPr>
              <a:t>Month Year | Location</a:t>
            </a:r>
          </a:p>
        </p:txBody>
      </p:sp>
    </p:spTree>
    <p:extLst/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83080" y="762238"/>
            <a:ext cx="6563995" cy="424974"/>
          </a:xfrm>
          <a:prstGeom prst="rect">
            <a:avLst/>
          </a:prstGeom>
        </p:spPr>
        <p:txBody>
          <a:bodyPr vert="horz"/>
          <a:lstStyle>
            <a:lvl1pPr algn="r">
              <a:defRPr sz="3000" b="1" i="0">
                <a:latin typeface="Corbel"/>
                <a:cs typeface="Corbel"/>
              </a:defRPr>
            </a:lvl1pPr>
          </a:lstStyle>
          <a:p>
            <a:r>
              <a:rPr lang="en-CA" dirty="0"/>
              <a:t>Title of Slide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822325" y="1595437"/>
            <a:ext cx="7524750" cy="2958704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2100">
                <a:latin typeface="Corbel"/>
                <a:cs typeface="Corbel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548640"/>
            <a:ext cx="685800" cy="685800"/>
          </a:xfrm>
          <a:prstGeom prst="rect">
            <a:avLst/>
          </a:prstGeom>
        </p:spPr>
        <p:txBody>
          <a:bodyPr vert="horz" wrap="none" lIns="68580" tIns="34290" rIns="68580" bIns="34290" rtlCol="0">
            <a:noAutofit/>
          </a:bodyPr>
          <a:lstStyle/>
          <a:p>
            <a:pPr algn="l">
              <a:lnSpc>
                <a:spcPct val="90000"/>
              </a:lnSpc>
            </a:pPr>
            <a:endParaRPr lang="en-US" sz="1500" dirty="0">
              <a:solidFill>
                <a:prstClr val="black"/>
              </a:solidFill>
              <a:latin typeface="Corbel"/>
              <a:cs typeface="Corbel"/>
            </a:endParaRPr>
          </a:p>
        </p:txBody>
      </p:sp>
    </p:spTree>
    <p:extLst/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ulleted Li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822325" y="1595437"/>
            <a:ext cx="7524750" cy="2958704"/>
          </a:xfrm>
          <a:prstGeom prst="rect">
            <a:avLst/>
          </a:prstGeom>
        </p:spPr>
        <p:txBody>
          <a:bodyPr vert="horz"/>
          <a:lstStyle>
            <a:lvl1pPr marL="342900" indent="-342900">
              <a:buClr>
                <a:srgbClr val="24634F"/>
              </a:buClr>
              <a:buFont typeface="Arial"/>
              <a:buChar char="•"/>
              <a:defRPr sz="2100">
                <a:latin typeface="Corbel"/>
                <a:cs typeface="Corbel"/>
              </a:defRPr>
            </a:lvl1pPr>
          </a:lstStyle>
          <a:p>
            <a:pPr lvl="0"/>
            <a:r>
              <a:rPr lang="en-US" dirty="0"/>
              <a:t>Bulleted List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1783080" y="762238"/>
            <a:ext cx="6563995" cy="424974"/>
          </a:xfrm>
          <a:prstGeom prst="rect">
            <a:avLst/>
          </a:prstGeom>
        </p:spPr>
        <p:txBody>
          <a:bodyPr vert="horz"/>
          <a:lstStyle>
            <a:lvl1pPr algn="r">
              <a:defRPr sz="3000" b="1" i="0">
                <a:latin typeface="Corbel"/>
                <a:cs typeface="Corbel"/>
              </a:defRPr>
            </a:lvl1pPr>
          </a:lstStyle>
          <a:p>
            <a:r>
              <a:rPr lang="en-CA" dirty="0"/>
              <a:t>Title of Slide</a:t>
            </a:r>
            <a:endParaRPr lang="en-US" dirty="0"/>
          </a:p>
        </p:txBody>
      </p:sp>
    </p:spTree>
    <p:extLst/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umbered Li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822325" y="1595437"/>
            <a:ext cx="7524750" cy="2958704"/>
          </a:xfrm>
          <a:prstGeom prst="rect">
            <a:avLst/>
          </a:prstGeom>
        </p:spPr>
        <p:txBody>
          <a:bodyPr vert="horz"/>
          <a:lstStyle>
            <a:lvl1pPr marL="385763" indent="-385763">
              <a:buClr>
                <a:srgbClr val="24634F"/>
              </a:buClr>
              <a:buFont typeface="+mj-lt"/>
              <a:buAutoNum type="arabicPeriod"/>
              <a:defRPr sz="2100">
                <a:latin typeface="Corbel"/>
                <a:cs typeface="Corbel"/>
              </a:defRPr>
            </a:lvl1pPr>
          </a:lstStyle>
          <a:p>
            <a:pPr lvl="0"/>
            <a:r>
              <a:rPr lang="en-US" dirty="0"/>
              <a:t>Numbered List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1783080" y="762238"/>
            <a:ext cx="6563995" cy="424974"/>
          </a:xfrm>
          <a:prstGeom prst="rect">
            <a:avLst/>
          </a:prstGeom>
        </p:spPr>
        <p:txBody>
          <a:bodyPr vert="horz"/>
          <a:lstStyle>
            <a:lvl1pPr algn="r">
              <a:defRPr sz="3000" b="1" i="0">
                <a:latin typeface="Corbel"/>
                <a:cs typeface="Corbel"/>
              </a:defRPr>
            </a:lvl1pPr>
          </a:lstStyle>
          <a:p>
            <a:r>
              <a:rPr lang="en-CA" dirty="0"/>
              <a:t>Title of Slide</a:t>
            </a:r>
            <a:endParaRPr lang="en-US" dirty="0"/>
          </a:p>
        </p:txBody>
      </p:sp>
    </p:spTree>
    <p:extLst/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1595439"/>
            <a:ext cx="9144000" cy="3548062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>
                <a:latin typeface="Corbel"/>
                <a:cs typeface="Corbel"/>
              </a:defRPr>
            </a:lvl1pPr>
          </a:lstStyle>
          <a:p>
            <a:r>
              <a:rPr lang="en-US" dirty="0"/>
              <a:t>Image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1783080" y="762238"/>
            <a:ext cx="6563995" cy="424974"/>
          </a:xfrm>
          <a:prstGeom prst="rect">
            <a:avLst/>
          </a:prstGeom>
        </p:spPr>
        <p:txBody>
          <a:bodyPr vert="horz"/>
          <a:lstStyle>
            <a:lvl1pPr algn="r">
              <a:defRPr sz="3000" b="1" i="0">
                <a:latin typeface="Corbel"/>
                <a:cs typeface="Corbel"/>
              </a:defRPr>
            </a:lvl1pPr>
          </a:lstStyle>
          <a:p>
            <a:r>
              <a:rPr lang="en-CA" dirty="0"/>
              <a:t>Title of Slide</a:t>
            </a:r>
            <a:endParaRPr lang="en-US" dirty="0"/>
          </a:p>
        </p:txBody>
      </p:sp>
    </p:spTree>
    <p:extLst/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Logo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ground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3967" y="-35712"/>
            <a:ext cx="9271936" cy="5214924"/>
          </a:xfrm>
          <a:prstGeom prst="rect">
            <a:avLst/>
          </a:prstGeom>
        </p:spPr>
      </p:pic>
    </p:spTree>
    <p:extLst/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3967" y="-35712"/>
            <a:ext cx="9271936" cy="5214924"/>
          </a:xfrm>
          <a:prstGeom prst="rect">
            <a:avLst/>
          </a:prstGeom>
        </p:spPr>
      </p:pic>
      <p:pic>
        <p:nvPicPr>
          <p:cNvPr id="6" name="Picture 5" descr="GCFblgrnLogoRGB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8406" y="1882855"/>
            <a:ext cx="2686050" cy="1900238"/>
          </a:xfrm>
          <a:prstGeom prst="rect">
            <a:avLst/>
          </a:prstGeom>
        </p:spPr>
      </p:pic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1" cy="533311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53820"/>
            <a:ext cx="8229601" cy="3740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425404F2-BE9A-4460-8815-8F645183555F}" type="datetimeFigureOut">
              <a:rPr lang="en-US" smtClean="0"/>
              <a:pPr/>
              <a:t>3/6/2018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1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1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93627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5000" advTm="10000">
        <p159:morph option="byWord"/>
      </p:transition>
    </mc:Choice>
    <mc:Fallback xmlns="">
      <p:transition spd="slow" advTm="1000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-1" y="4683951"/>
            <a:ext cx="9144000" cy="45888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7080491" y="4815313"/>
            <a:ext cx="1332416" cy="2192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25" b="1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This is a Presentation Title</a:t>
            </a:r>
          </a:p>
        </p:txBody>
      </p:sp>
      <p:grpSp>
        <p:nvGrpSpPr>
          <p:cNvPr id="7" name="Group 6"/>
          <p:cNvGrpSpPr/>
          <p:nvPr userDrawn="1"/>
        </p:nvGrpSpPr>
        <p:grpSpPr>
          <a:xfrm>
            <a:off x="8366152" y="4830478"/>
            <a:ext cx="168062" cy="165824"/>
            <a:chOff x="4328868" y="5502988"/>
            <a:chExt cx="500307" cy="493774"/>
          </a:xfrm>
          <a:solidFill>
            <a:schemeClr val="bg1"/>
          </a:solidFill>
        </p:grpSpPr>
        <p:sp>
          <p:nvSpPr>
            <p:cNvPr id="8" name="Freeform 7">
              <a:hlinkClick r:id="" action="ppaction://hlinkshowjump?jump=previousslide"/>
            </p:cNvPr>
            <p:cNvSpPr>
              <a:spLocks/>
            </p:cNvSpPr>
            <p:nvPr userDrawn="1"/>
          </p:nvSpPr>
          <p:spPr bwMode="auto">
            <a:xfrm>
              <a:off x="4520555" y="5649754"/>
              <a:ext cx="116933" cy="200242"/>
            </a:xfrm>
            <a:custGeom>
              <a:avLst/>
              <a:gdLst>
                <a:gd name="T0" fmla="*/ 417 w 425"/>
                <a:gd name="T1" fmla="*/ 77 h 728"/>
                <a:gd name="T2" fmla="*/ 131 w 425"/>
                <a:gd name="T3" fmla="*/ 364 h 728"/>
                <a:gd name="T4" fmla="*/ 417 w 425"/>
                <a:gd name="T5" fmla="*/ 650 h 728"/>
                <a:gd name="T6" fmla="*/ 425 w 425"/>
                <a:gd name="T7" fmla="*/ 667 h 728"/>
                <a:gd name="T8" fmla="*/ 417 w 425"/>
                <a:gd name="T9" fmla="*/ 684 h 728"/>
                <a:gd name="T10" fmla="*/ 381 w 425"/>
                <a:gd name="T11" fmla="*/ 720 h 728"/>
                <a:gd name="T12" fmla="*/ 364 w 425"/>
                <a:gd name="T13" fmla="*/ 728 h 728"/>
                <a:gd name="T14" fmla="*/ 347 w 425"/>
                <a:gd name="T15" fmla="*/ 720 h 728"/>
                <a:gd name="T16" fmla="*/ 8 w 425"/>
                <a:gd name="T17" fmla="*/ 381 h 728"/>
                <a:gd name="T18" fmla="*/ 0 w 425"/>
                <a:gd name="T19" fmla="*/ 364 h 728"/>
                <a:gd name="T20" fmla="*/ 8 w 425"/>
                <a:gd name="T21" fmla="*/ 347 h 728"/>
                <a:gd name="T22" fmla="*/ 347 w 425"/>
                <a:gd name="T23" fmla="*/ 7 h 728"/>
                <a:gd name="T24" fmla="*/ 364 w 425"/>
                <a:gd name="T25" fmla="*/ 0 h 728"/>
                <a:gd name="T26" fmla="*/ 381 w 425"/>
                <a:gd name="T27" fmla="*/ 7 h 728"/>
                <a:gd name="T28" fmla="*/ 417 w 425"/>
                <a:gd name="T29" fmla="*/ 44 h 728"/>
                <a:gd name="T30" fmla="*/ 425 w 425"/>
                <a:gd name="T31" fmla="*/ 60 h 728"/>
                <a:gd name="T32" fmla="*/ 417 w 425"/>
                <a:gd name="T33" fmla="*/ 7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728">
                  <a:moveTo>
                    <a:pt x="417" y="77"/>
                  </a:moveTo>
                  <a:cubicBezTo>
                    <a:pt x="131" y="364"/>
                    <a:pt x="131" y="364"/>
                    <a:pt x="131" y="364"/>
                  </a:cubicBezTo>
                  <a:cubicBezTo>
                    <a:pt x="417" y="650"/>
                    <a:pt x="417" y="650"/>
                    <a:pt x="417" y="650"/>
                  </a:cubicBezTo>
                  <a:cubicBezTo>
                    <a:pt x="422" y="655"/>
                    <a:pt x="425" y="661"/>
                    <a:pt x="425" y="667"/>
                  </a:cubicBezTo>
                  <a:cubicBezTo>
                    <a:pt x="425" y="673"/>
                    <a:pt x="422" y="680"/>
                    <a:pt x="417" y="684"/>
                  </a:cubicBezTo>
                  <a:cubicBezTo>
                    <a:pt x="381" y="720"/>
                    <a:pt x="381" y="720"/>
                    <a:pt x="381" y="720"/>
                  </a:cubicBezTo>
                  <a:cubicBezTo>
                    <a:pt x="377" y="725"/>
                    <a:pt x="370" y="728"/>
                    <a:pt x="364" y="728"/>
                  </a:cubicBezTo>
                  <a:cubicBezTo>
                    <a:pt x="358" y="728"/>
                    <a:pt x="352" y="725"/>
                    <a:pt x="347" y="720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3" y="376"/>
                    <a:pt x="0" y="369"/>
                    <a:pt x="0" y="364"/>
                  </a:cubicBezTo>
                  <a:cubicBezTo>
                    <a:pt x="0" y="358"/>
                    <a:pt x="3" y="351"/>
                    <a:pt x="8" y="347"/>
                  </a:cubicBezTo>
                  <a:cubicBezTo>
                    <a:pt x="347" y="7"/>
                    <a:pt x="347" y="7"/>
                    <a:pt x="347" y="7"/>
                  </a:cubicBezTo>
                  <a:cubicBezTo>
                    <a:pt x="352" y="3"/>
                    <a:pt x="358" y="0"/>
                    <a:pt x="364" y="0"/>
                  </a:cubicBezTo>
                  <a:cubicBezTo>
                    <a:pt x="370" y="0"/>
                    <a:pt x="377" y="3"/>
                    <a:pt x="381" y="7"/>
                  </a:cubicBezTo>
                  <a:cubicBezTo>
                    <a:pt x="417" y="44"/>
                    <a:pt x="417" y="44"/>
                    <a:pt x="417" y="44"/>
                  </a:cubicBezTo>
                  <a:cubicBezTo>
                    <a:pt x="422" y="48"/>
                    <a:pt x="425" y="54"/>
                    <a:pt x="425" y="60"/>
                  </a:cubicBezTo>
                  <a:cubicBezTo>
                    <a:pt x="425" y="66"/>
                    <a:pt x="422" y="73"/>
                    <a:pt x="417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id-ID" sz="1799"/>
            </a:p>
          </p:txBody>
        </p:sp>
        <p:sp>
          <p:nvSpPr>
            <p:cNvPr id="9" name="Freeform 8">
              <a:hlinkClick r:id="" action="ppaction://hlinkshowjump?jump=previousslide"/>
            </p:cNvPr>
            <p:cNvSpPr>
              <a:spLocks noEditPoints="1"/>
            </p:cNvSpPr>
            <p:nvPr userDrawn="1"/>
          </p:nvSpPr>
          <p:spPr bwMode="auto">
            <a:xfrm>
              <a:off x="4328868" y="5502988"/>
              <a:ext cx="500307" cy="493774"/>
            </a:xfrm>
            <a:custGeom>
              <a:avLst/>
              <a:gdLst>
                <a:gd name="T0" fmla="*/ 2355 w 2753"/>
                <a:gd name="T1" fmla="*/ 114 h 2716"/>
                <a:gd name="T2" fmla="*/ 2639 w 2753"/>
                <a:gd name="T3" fmla="*/ 399 h 2716"/>
                <a:gd name="T4" fmla="*/ 2639 w 2753"/>
                <a:gd name="T5" fmla="*/ 2317 h 2716"/>
                <a:gd name="T6" fmla="*/ 2355 w 2753"/>
                <a:gd name="T7" fmla="*/ 2602 h 2716"/>
                <a:gd name="T8" fmla="*/ 398 w 2753"/>
                <a:gd name="T9" fmla="*/ 2602 h 2716"/>
                <a:gd name="T10" fmla="*/ 113 w 2753"/>
                <a:gd name="T11" fmla="*/ 2317 h 2716"/>
                <a:gd name="T12" fmla="*/ 113 w 2753"/>
                <a:gd name="T13" fmla="*/ 399 h 2716"/>
                <a:gd name="T14" fmla="*/ 398 w 2753"/>
                <a:gd name="T15" fmla="*/ 114 h 2716"/>
                <a:gd name="T16" fmla="*/ 2355 w 2753"/>
                <a:gd name="T17" fmla="*/ 114 h 2716"/>
                <a:gd name="T18" fmla="*/ 2355 w 2753"/>
                <a:gd name="T19" fmla="*/ 0 h 2716"/>
                <a:gd name="T20" fmla="*/ 398 w 2753"/>
                <a:gd name="T21" fmla="*/ 0 h 2716"/>
                <a:gd name="T22" fmla="*/ 0 w 2753"/>
                <a:gd name="T23" fmla="*/ 399 h 2716"/>
                <a:gd name="T24" fmla="*/ 0 w 2753"/>
                <a:gd name="T25" fmla="*/ 2317 h 2716"/>
                <a:gd name="T26" fmla="*/ 398 w 2753"/>
                <a:gd name="T27" fmla="*/ 2716 h 2716"/>
                <a:gd name="T28" fmla="*/ 2355 w 2753"/>
                <a:gd name="T29" fmla="*/ 2716 h 2716"/>
                <a:gd name="T30" fmla="*/ 2753 w 2753"/>
                <a:gd name="T31" fmla="*/ 2317 h 2716"/>
                <a:gd name="T32" fmla="*/ 2753 w 2753"/>
                <a:gd name="T33" fmla="*/ 399 h 2716"/>
                <a:gd name="T34" fmla="*/ 2355 w 2753"/>
                <a:gd name="T35" fmla="*/ 0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53" h="2716">
                  <a:moveTo>
                    <a:pt x="2355" y="114"/>
                  </a:moveTo>
                  <a:cubicBezTo>
                    <a:pt x="2512" y="114"/>
                    <a:pt x="2639" y="242"/>
                    <a:pt x="2639" y="399"/>
                  </a:cubicBezTo>
                  <a:cubicBezTo>
                    <a:pt x="2639" y="2317"/>
                    <a:pt x="2639" y="2317"/>
                    <a:pt x="2639" y="2317"/>
                  </a:cubicBezTo>
                  <a:cubicBezTo>
                    <a:pt x="2639" y="2474"/>
                    <a:pt x="2512" y="2602"/>
                    <a:pt x="2355" y="2602"/>
                  </a:cubicBezTo>
                  <a:cubicBezTo>
                    <a:pt x="398" y="2602"/>
                    <a:pt x="398" y="2602"/>
                    <a:pt x="398" y="2602"/>
                  </a:cubicBezTo>
                  <a:cubicBezTo>
                    <a:pt x="241" y="2602"/>
                    <a:pt x="113" y="2474"/>
                    <a:pt x="113" y="2317"/>
                  </a:cubicBezTo>
                  <a:cubicBezTo>
                    <a:pt x="113" y="399"/>
                    <a:pt x="113" y="399"/>
                    <a:pt x="113" y="399"/>
                  </a:cubicBezTo>
                  <a:cubicBezTo>
                    <a:pt x="113" y="242"/>
                    <a:pt x="241" y="114"/>
                    <a:pt x="398" y="114"/>
                  </a:cubicBezTo>
                  <a:cubicBezTo>
                    <a:pt x="2355" y="114"/>
                    <a:pt x="2355" y="114"/>
                    <a:pt x="2355" y="114"/>
                  </a:cubicBezTo>
                  <a:moveTo>
                    <a:pt x="2355" y="0"/>
                  </a:moveTo>
                  <a:cubicBezTo>
                    <a:pt x="398" y="0"/>
                    <a:pt x="398" y="0"/>
                    <a:pt x="398" y="0"/>
                  </a:cubicBezTo>
                  <a:cubicBezTo>
                    <a:pt x="178" y="0"/>
                    <a:pt x="0" y="179"/>
                    <a:pt x="0" y="399"/>
                  </a:cubicBezTo>
                  <a:cubicBezTo>
                    <a:pt x="0" y="2317"/>
                    <a:pt x="0" y="2317"/>
                    <a:pt x="0" y="2317"/>
                  </a:cubicBezTo>
                  <a:cubicBezTo>
                    <a:pt x="0" y="2538"/>
                    <a:pt x="178" y="2716"/>
                    <a:pt x="398" y="2716"/>
                  </a:cubicBezTo>
                  <a:cubicBezTo>
                    <a:pt x="2355" y="2716"/>
                    <a:pt x="2355" y="2716"/>
                    <a:pt x="2355" y="2716"/>
                  </a:cubicBezTo>
                  <a:cubicBezTo>
                    <a:pt x="2575" y="2716"/>
                    <a:pt x="2753" y="2538"/>
                    <a:pt x="2753" y="2317"/>
                  </a:cubicBezTo>
                  <a:cubicBezTo>
                    <a:pt x="2753" y="399"/>
                    <a:pt x="2753" y="399"/>
                    <a:pt x="2753" y="399"/>
                  </a:cubicBezTo>
                  <a:cubicBezTo>
                    <a:pt x="2753" y="179"/>
                    <a:pt x="2575" y="0"/>
                    <a:pt x="23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id-ID" sz="1799"/>
            </a:p>
          </p:txBody>
        </p:sp>
      </p:grpSp>
      <p:grpSp>
        <p:nvGrpSpPr>
          <p:cNvPr id="10" name="Group 9"/>
          <p:cNvGrpSpPr/>
          <p:nvPr userDrawn="1"/>
        </p:nvGrpSpPr>
        <p:grpSpPr>
          <a:xfrm flipH="1">
            <a:off x="8734630" y="4830478"/>
            <a:ext cx="168062" cy="165824"/>
            <a:chOff x="4328868" y="5502988"/>
            <a:chExt cx="500307" cy="493774"/>
          </a:xfrm>
          <a:solidFill>
            <a:schemeClr val="bg1"/>
          </a:solidFill>
        </p:grpSpPr>
        <p:sp>
          <p:nvSpPr>
            <p:cNvPr id="11" name="Freeform 10">
              <a:hlinkClick r:id="" action="ppaction://hlinkshowjump?jump=nextslide"/>
            </p:cNvPr>
            <p:cNvSpPr>
              <a:spLocks/>
            </p:cNvSpPr>
            <p:nvPr userDrawn="1"/>
          </p:nvSpPr>
          <p:spPr bwMode="auto">
            <a:xfrm>
              <a:off x="4520556" y="5649754"/>
              <a:ext cx="116933" cy="200242"/>
            </a:xfrm>
            <a:custGeom>
              <a:avLst/>
              <a:gdLst>
                <a:gd name="T0" fmla="*/ 417 w 425"/>
                <a:gd name="T1" fmla="*/ 77 h 728"/>
                <a:gd name="T2" fmla="*/ 131 w 425"/>
                <a:gd name="T3" fmla="*/ 364 h 728"/>
                <a:gd name="T4" fmla="*/ 417 w 425"/>
                <a:gd name="T5" fmla="*/ 650 h 728"/>
                <a:gd name="T6" fmla="*/ 425 w 425"/>
                <a:gd name="T7" fmla="*/ 667 h 728"/>
                <a:gd name="T8" fmla="*/ 417 w 425"/>
                <a:gd name="T9" fmla="*/ 684 h 728"/>
                <a:gd name="T10" fmla="*/ 381 w 425"/>
                <a:gd name="T11" fmla="*/ 720 h 728"/>
                <a:gd name="T12" fmla="*/ 364 w 425"/>
                <a:gd name="T13" fmla="*/ 728 h 728"/>
                <a:gd name="T14" fmla="*/ 347 w 425"/>
                <a:gd name="T15" fmla="*/ 720 h 728"/>
                <a:gd name="T16" fmla="*/ 8 w 425"/>
                <a:gd name="T17" fmla="*/ 381 h 728"/>
                <a:gd name="T18" fmla="*/ 0 w 425"/>
                <a:gd name="T19" fmla="*/ 364 h 728"/>
                <a:gd name="T20" fmla="*/ 8 w 425"/>
                <a:gd name="T21" fmla="*/ 347 h 728"/>
                <a:gd name="T22" fmla="*/ 347 w 425"/>
                <a:gd name="T23" fmla="*/ 7 h 728"/>
                <a:gd name="T24" fmla="*/ 364 w 425"/>
                <a:gd name="T25" fmla="*/ 0 h 728"/>
                <a:gd name="T26" fmla="*/ 381 w 425"/>
                <a:gd name="T27" fmla="*/ 7 h 728"/>
                <a:gd name="T28" fmla="*/ 417 w 425"/>
                <a:gd name="T29" fmla="*/ 44 h 728"/>
                <a:gd name="T30" fmla="*/ 425 w 425"/>
                <a:gd name="T31" fmla="*/ 60 h 728"/>
                <a:gd name="T32" fmla="*/ 417 w 425"/>
                <a:gd name="T33" fmla="*/ 7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728">
                  <a:moveTo>
                    <a:pt x="417" y="77"/>
                  </a:moveTo>
                  <a:cubicBezTo>
                    <a:pt x="131" y="364"/>
                    <a:pt x="131" y="364"/>
                    <a:pt x="131" y="364"/>
                  </a:cubicBezTo>
                  <a:cubicBezTo>
                    <a:pt x="417" y="650"/>
                    <a:pt x="417" y="650"/>
                    <a:pt x="417" y="650"/>
                  </a:cubicBezTo>
                  <a:cubicBezTo>
                    <a:pt x="422" y="655"/>
                    <a:pt x="425" y="661"/>
                    <a:pt x="425" y="667"/>
                  </a:cubicBezTo>
                  <a:cubicBezTo>
                    <a:pt x="425" y="673"/>
                    <a:pt x="422" y="680"/>
                    <a:pt x="417" y="684"/>
                  </a:cubicBezTo>
                  <a:cubicBezTo>
                    <a:pt x="381" y="720"/>
                    <a:pt x="381" y="720"/>
                    <a:pt x="381" y="720"/>
                  </a:cubicBezTo>
                  <a:cubicBezTo>
                    <a:pt x="377" y="725"/>
                    <a:pt x="370" y="728"/>
                    <a:pt x="364" y="728"/>
                  </a:cubicBezTo>
                  <a:cubicBezTo>
                    <a:pt x="358" y="728"/>
                    <a:pt x="352" y="725"/>
                    <a:pt x="347" y="720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3" y="376"/>
                    <a:pt x="0" y="369"/>
                    <a:pt x="0" y="364"/>
                  </a:cubicBezTo>
                  <a:cubicBezTo>
                    <a:pt x="0" y="358"/>
                    <a:pt x="3" y="351"/>
                    <a:pt x="8" y="347"/>
                  </a:cubicBezTo>
                  <a:cubicBezTo>
                    <a:pt x="347" y="7"/>
                    <a:pt x="347" y="7"/>
                    <a:pt x="347" y="7"/>
                  </a:cubicBezTo>
                  <a:cubicBezTo>
                    <a:pt x="352" y="3"/>
                    <a:pt x="358" y="0"/>
                    <a:pt x="364" y="0"/>
                  </a:cubicBezTo>
                  <a:cubicBezTo>
                    <a:pt x="370" y="0"/>
                    <a:pt x="377" y="3"/>
                    <a:pt x="381" y="7"/>
                  </a:cubicBezTo>
                  <a:cubicBezTo>
                    <a:pt x="417" y="44"/>
                    <a:pt x="417" y="44"/>
                    <a:pt x="417" y="44"/>
                  </a:cubicBezTo>
                  <a:cubicBezTo>
                    <a:pt x="422" y="48"/>
                    <a:pt x="425" y="54"/>
                    <a:pt x="425" y="60"/>
                  </a:cubicBezTo>
                  <a:cubicBezTo>
                    <a:pt x="425" y="66"/>
                    <a:pt x="422" y="73"/>
                    <a:pt x="417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id-ID" sz="1799"/>
            </a:p>
          </p:txBody>
        </p:sp>
        <p:sp>
          <p:nvSpPr>
            <p:cNvPr id="12" name="Freeform 11">
              <a:hlinkClick r:id="" action="ppaction://hlinkshowjump?jump=nextslide"/>
            </p:cNvPr>
            <p:cNvSpPr>
              <a:spLocks noEditPoints="1"/>
            </p:cNvSpPr>
            <p:nvPr userDrawn="1"/>
          </p:nvSpPr>
          <p:spPr bwMode="auto">
            <a:xfrm>
              <a:off x="4328868" y="5502988"/>
              <a:ext cx="500307" cy="493774"/>
            </a:xfrm>
            <a:custGeom>
              <a:avLst/>
              <a:gdLst>
                <a:gd name="T0" fmla="*/ 2355 w 2753"/>
                <a:gd name="T1" fmla="*/ 114 h 2716"/>
                <a:gd name="T2" fmla="*/ 2639 w 2753"/>
                <a:gd name="T3" fmla="*/ 399 h 2716"/>
                <a:gd name="T4" fmla="*/ 2639 w 2753"/>
                <a:gd name="T5" fmla="*/ 2317 h 2716"/>
                <a:gd name="T6" fmla="*/ 2355 w 2753"/>
                <a:gd name="T7" fmla="*/ 2602 h 2716"/>
                <a:gd name="T8" fmla="*/ 398 w 2753"/>
                <a:gd name="T9" fmla="*/ 2602 h 2716"/>
                <a:gd name="T10" fmla="*/ 113 w 2753"/>
                <a:gd name="T11" fmla="*/ 2317 h 2716"/>
                <a:gd name="T12" fmla="*/ 113 w 2753"/>
                <a:gd name="T13" fmla="*/ 399 h 2716"/>
                <a:gd name="T14" fmla="*/ 398 w 2753"/>
                <a:gd name="T15" fmla="*/ 114 h 2716"/>
                <a:gd name="T16" fmla="*/ 2355 w 2753"/>
                <a:gd name="T17" fmla="*/ 114 h 2716"/>
                <a:gd name="T18" fmla="*/ 2355 w 2753"/>
                <a:gd name="T19" fmla="*/ 0 h 2716"/>
                <a:gd name="T20" fmla="*/ 398 w 2753"/>
                <a:gd name="T21" fmla="*/ 0 h 2716"/>
                <a:gd name="T22" fmla="*/ 0 w 2753"/>
                <a:gd name="T23" fmla="*/ 399 h 2716"/>
                <a:gd name="T24" fmla="*/ 0 w 2753"/>
                <a:gd name="T25" fmla="*/ 2317 h 2716"/>
                <a:gd name="T26" fmla="*/ 398 w 2753"/>
                <a:gd name="T27" fmla="*/ 2716 h 2716"/>
                <a:gd name="T28" fmla="*/ 2355 w 2753"/>
                <a:gd name="T29" fmla="*/ 2716 h 2716"/>
                <a:gd name="T30" fmla="*/ 2753 w 2753"/>
                <a:gd name="T31" fmla="*/ 2317 h 2716"/>
                <a:gd name="T32" fmla="*/ 2753 w 2753"/>
                <a:gd name="T33" fmla="*/ 399 h 2716"/>
                <a:gd name="T34" fmla="*/ 2355 w 2753"/>
                <a:gd name="T35" fmla="*/ 0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53" h="2716">
                  <a:moveTo>
                    <a:pt x="2355" y="114"/>
                  </a:moveTo>
                  <a:cubicBezTo>
                    <a:pt x="2512" y="114"/>
                    <a:pt x="2639" y="242"/>
                    <a:pt x="2639" y="399"/>
                  </a:cubicBezTo>
                  <a:cubicBezTo>
                    <a:pt x="2639" y="2317"/>
                    <a:pt x="2639" y="2317"/>
                    <a:pt x="2639" y="2317"/>
                  </a:cubicBezTo>
                  <a:cubicBezTo>
                    <a:pt x="2639" y="2474"/>
                    <a:pt x="2512" y="2602"/>
                    <a:pt x="2355" y="2602"/>
                  </a:cubicBezTo>
                  <a:cubicBezTo>
                    <a:pt x="398" y="2602"/>
                    <a:pt x="398" y="2602"/>
                    <a:pt x="398" y="2602"/>
                  </a:cubicBezTo>
                  <a:cubicBezTo>
                    <a:pt x="241" y="2602"/>
                    <a:pt x="113" y="2474"/>
                    <a:pt x="113" y="2317"/>
                  </a:cubicBezTo>
                  <a:cubicBezTo>
                    <a:pt x="113" y="399"/>
                    <a:pt x="113" y="399"/>
                    <a:pt x="113" y="399"/>
                  </a:cubicBezTo>
                  <a:cubicBezTo>
                    <a:pt x="113" y="242"/>
                    <a:pt x="241" y="114"/>
                    <a:pt x="398" y="114"/>
                  </a:cubicBezTo>
                  <a:cubicBezTo>
                    <a:pt x="2355" y="114"/>
                    <a:pt x="2355" y="114"/>
                    <a:pt x="2355" y="114"/>
                  </a:cubicBezTo>
                  <a:moveTo>
                    <a:pt x="2355" y="0"/>
                  </a:moveTo>
                  <a:cubicBezTo>
                    <a:pt x="398" y="0"/>
                    <a:pt x="398" y="0"/>
                    <a:pt x="398" y="0"/>
                  </a:cubicBezTo>
                  <a:cubicBezTo>
                    <a:pt x="178" y="0"/>
                    <a:pt x="0" y="179"/>
                    <a:pt x="0" y="399"/>
                  </a:cubicBezTo>
                  <a:cubicBezTo>
                    <a:pt x="0" y="2317"/>
                    <a:pt x="0" y="2317"/>
                    <a:pt x="0" y="2317"/>
                  </a:cubicBezTo>
                  <a:cubicBezTo>
                    <a:pt x="0" y="2538"/>
                    <a:pt x="178" y="2716"/>
                    <a:pt x="398" y="2716"/>
                  </a:cubicBezTo>
                  <a:cubicBezTo>
                    <a:pt x="2355" y="2716"/>
                    <a:pt x="2355" y="2716"/>
                    <a:pt x="2355" y="2716"/>
                  </a:cubicBezTo>
                  <a:cubicBezTo>
                    <a:pt x="2575" y="2716"/>
                    <a:pt x="2753" y="2538"/>
                    <a:pt x="2753" y="2317"/>
                  </a:cubicBezTo>
                  <a:cubicBezTo>
                    <a:pt x="2753" y="399"/>
                    <a:pt x="2753" y="399"/>
                    <a:pt x="2753" y="399"/>
                  </a:cubicBezTo>
                  <a:cubicBezTo>
                    <a:pt x="2753" y="179"/>
                    <a:pt x="2575" y="0"/>
                    <a:pt x="23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id-ID" sz="1799"/>
            </a:p>
          </p:txBody>
        </p:sp>
      </p:grp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>
          <a:xfrm>
            <a:off x="8402048" y="4742831"/>
            <a:ext cx="368479" cy="315336"/>
          </a:xfrm>
          <a:prstGeom prst="rect">
            <a:avLst/>
          </a:prstGeom>
        </p:spPr>
        <p:txBody>
          <a:bodyPr/>
          <a:lstStyle>
            <a:lvl1pPr>
              <a:defRPr sz="825">
                <a:solidFill>
                  <a:schemeClr val="bg1"/>
                </a:solidFill>
              </a:defRPr>
            </a:lvl1pPr>
          </a:lstStyle>
          <a:p>
            <a:fld id="{96E69268-9C8B-4EBF-A9EE-DC5DC2D48DC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9300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5000">
        <p159:morph option="byWord"/>
      </p:transition>
    </mc:Choice>
    <mc:Fallback xmlns="">
      <p:transition spd="slow" advTm="10000">
        <p:fade/>
      </p:transition>
    </mc:Fallback>
  </mc:AlternateContent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83080" y="762238"/>
            <a:ext cx="6563995" cy="424974"/>
          </a:xfrm>
          <a:prstGeom prst="rect">
            <a:avLst/>
          </a:prstGeom>
        </p:spPr>
        <p:txBody>
          <a:bodyPr vert="horz"/>
          <a:lstStyle>
            <a:lvl1pPr algn="r">
              <a:defRPr sz="3000" b="1" i="0">
                <a:latin typeface="Corbel"/>
                <a:cs typeface="Corbel"/>
              </a:defRPr>
            </a:lvl1pPr>
          </a:lstStyle>
          <a:p>
            <a:r>
              <a:rPr lang="en-CA" dirty="0"/>
              <a:t>Title of Slide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822325" y="1595437"/>
            <a:ext cx="7524750" cy="2958704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2100">
                <a:latin typeface="Corbel"/>
                <a:cs typeface="Corbel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3" name="TextBox 2"/>
          <p:cNvSpPr txBox="1"/>
          <p:nvPr userDrawn="1"/>
        </p:nvSpPr>
        <p:spPr>
          <a:xfrm>
            <a:off x="914400" y="548640"/>
            <a:ext cx="685800" cy="685800"/>
          </a:xfrm>
          <a:prstGeom prst="rect">
            <a:avLst/>
          </a:prstGeom>
        </p:spPr>
        <p:txBody>
          <a:bodyPr vert="horz" wrap="none" lIns="68580" tIns="34290" rIns="68580" bIns="34290" rtlCol="0">
            <a:noAutofit/>
          </a:bodyPr>
          <a:lstStyle/>
          <a:p>
            <a:pPr algn="l">
              <a:lnSpc>
                <a:spcPct val="90000"/>
              </a:lnSpc>
            </a:pPr>
            <a:endParaRPr lang="en-US" sz="1500" dirty="0">
              <a:solidFill>
                <a:prstClr val="black"/>
              </a:solidFill>
              <a:latin typeface="Corbel"/>
              <a:cs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19293247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ed Li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822325" y="1595437"/>
            <a:ext cx="7524750" cy="2958704"/>
          </a:xfrm>
          <a:prstGeom prst="rect">
            <a:avLst/>
          </a:prstGeom>
        </p:spPr>
        <p:txBody>
          <a:bodyPr vert="horz"/>
          <a:lstStyle>
            <a:lvl1pPr marL="342900" indent="-342900">
              <a:buClr>
                <a:srgbClr val="24634F"/>
              </a:buClr>
              <a:buFont typeface="Arial"/>
              <a:buChar char="•"/>
              <a:defRPr sz="2100">
                <a:latin typeface="Corbel"/>
                <a:cs typeface="Corbel"/>
              </a:defRPr>
            </a:lvl1pPr>
          </a:lstStyle>
          <a:p>
            <a:pPr lvl="0"/>
            <a:r>
              <a:rPr lang="en-US" dirty="0"/>
              <a:t>Bulleted List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1783080" y="762238"/>
            <a:ext cx="6563995" cy="424974"/>
          </a:xfrm>
          <a:prstGeom prst="rect">
            <a:avLst/>
          </a:prstGeom>
        </p:spPr>
        <p:txBody>
          <a:bodyPr vert="horz"/>
          <a:lstStyle>
            <a:lvl1pPr algn="r">
              <a:defRPr sz="3000" b="1" i="0">
                <a:latin typeface="Corbel"/>
                <a:cs typeface="Corbel"/>
              </a:defRPr>
            </a:lvl1pPr>
          </a:lstStyle>
          <a:p>
            <a:r>
              <a:rPr lang="en-CA" dirty="0"/>
              <a:t>Title of Slide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30669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mbered Li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822325" y="1595437"/>
            <a:ext cx="7524750" cy="2958704"/>
          </a:xfrm>
          <a:prstGeom prst="rect">
            <a:avLst/>
          </a:prstGeom>
        </p:spPr>
        <p:txBody>
          <a:bodyPr vert="horz"/>
          <a:lstStyle>
            <a:lvl1pPr marL="385763" indent="-385763">
              <a:buClr>
                <a:srgbClr val="24634F"/>
              </a:buClr>
              <a:buFont typeface="+mj-lt"/>
              <a:buAutoNum type="arabicPeriod"/>
              <a:defRPr sz="2100">
                <a:latin typeface="Corbel"/>
                <a:cs typeface="Corbel"/>
              </a:defRPr>
            </a:lvl1pPr>
          </a:lstStyle>
          <a:p>
            <a:pPr lvl="0"/>
            <a:r>
              <a:rPr lang="en-US" dirty="0"/>
              <a:t>Numbered List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1783080" y="762238"/>
            <a:ext cx="6563995" cy="424974"/>
          </a:xfrm>
          <a:prstGeom prst="rect">
            <a:avLst/>
          </a:prstGeom>
        </p:spPr>
        <p:txBody>
          <a:bodyPr vert="horz"/>
          <a:lstStyle>
            <a:lvl1pPr algn="r">
              <a:defRPr sz="3000" b="1" i="0">
                <a:latin typeface="Corbel"/>
                <a:cs typeface="Corbel"/>
              </a:defRPr>
            </a:lvl1pPr>
          </a:lstStyle>
          <a:p>
            <a:r>
              <a:rPr lang="en-CA" dirty="0"/>
              <a:t>Title of Slide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30486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1595439"/>
            <a:ext cx="9144000" cy="3548062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>
                <a:latin typeface="Corbel"/>
                <a:cs typeface="Corbel"/>
              </a:defRPr>
            </a:lvl1pPr>
          </a:lstStyle>
          <a:p>
            <a:r>
              <a:rPr lang="en-US" dirty="0"/>
              <a:t>Image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1783080" y="762238"/>
            <a:ext cx="6563995" cy="424974"/>
          </a:xfrm>
          <a:prstGeom prst="rect">
            <a:avLst/>
          </a:prstGeom>
        </p:spPr>
        <p:txBody>
          <a:bodyPr vert="horz"/>
          <a:lstStyle>
            <a:lvl1pPr algn="r">
              <a:defRPr sz="3000" b="1" i="0">
                <a:latin typeface="Corbel"/>
                <a:cs typeface="Corbel"/>
              </a:defRPr>
            </a:lvl1pPr>
          </a:lstStyle>
          <a:p>
            <a:r>
              <a:rPr lang="en-CA" dirty="0"/>
              <a:t>Title of Slide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92655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ground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3967" y="-35712"/>
            <a:ext cx="9271936" cy="5214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97919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3967" y="-35712"/>
            <a:ext cx="9271936" cy="5214924"/>
          </a:xfrm>
          <a:prstGeom prst="rect">
            <a:avLst/>
          </a:prstGeom>
        </p:spPr>
      </p:pic>
      <p:pic>
        <p:nvPicPr>
          <p:cNvPr id="6" name="Picture 5" descr="GCFblgrnLogoRGB.eps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8406" y="1882855"/>
            <a:ext cx="2686050" cy="1900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512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1" y="1597821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1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7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8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3/6/2018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76317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5000" advTm="10000">
        <p159:morph option="byWord"/>
      </p:transition>
    </mc:Choice>
    <mc:Fallback xmlns="">
      <p:transition spd="slow" advTm="10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ogo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21696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image" Target="../media/image1.emf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rgbClr val="EEEEEE"/>
            </a:gs>
            <a:gs pos="0">
              <a:schemeClr val="bg1"/>
            </a:gs>
            <a:gs pos="0">
              <a:schemeClr val="bg1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GCFlogoCMYKbrochCover.eps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5016" y="402164"/>
            <a:ext cx="1210720" cy="832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5287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6" r:id="rId6"/>
    <p:sldLayoutId id="2147483687" r:id="rId7"/>
    <p:sldLayoutId id="2147483713" r:id="rId8"/>
    <p:sldLayoutId id="2147483714" r:id="rId9"/>
  </p:sldLayoutIdLst>
  <p:txStyles>
    <p:titleStyle>
      <a:lvl1pPr algn="ctr" defTabSz="3429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3429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ct val="20000"/>
        </a:spcBef>
        <a:buFont typeface="Arial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ct val="20000"/>
        </a:spcBef>
        <a:buFont typeface="Arial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ct val="20000"/>
        </a:spcBef>
        <a:buFont typeface="Arial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GCFlogoCMYKbrochCover.eps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5016" y="279613"/>
            <a:ext cx="1210720" cy="832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5979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1" r:id="rId9"/>
    <p:sldLayoutId id="2147483696" r:id="rId10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5000">
        <p159:morph option="byWord"/>
      </p:transition>
    </mc:Choice>
    <mc:Fallback xmlns="">
      <p:transition spd="slow" advTm="10000">
        <p:fade/>
      </p:transition>
    </mc:Fallback>
  </mc:AlternateContent>
  <p:txStyles>
    <p:titleStyle>
      <a:lvl1pPr algn="ctr" defTabSz="3429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3429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ct val="20000"/>
        </a:spcBef>
        <a:buFont typeface="Arial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ct val="20000"/>
        </a:spcBef>
        <a:buFont typeface="Arial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ct val="20000"/>
        </a:spcBef>
        <a:buFont typeface="Arial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005474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4.e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13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7.e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16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7" Type="http://schemas.openxmlformats.org/officeDocument/2006/relationships/image" Target="../media/image21.png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0.e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19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Relationship Id="rId4" Type="http://schemas.openxmlformats.org/officeDocument/2006/relationships/chart" Target="../charts/char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1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0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1496403" y="2073479"/>
            <a:ext cx="5870836" cy="994172"/>
          </a:xfrm>
        </p:spPr>
        <p:txBody>
          <a:bodyPr/>
          <a:lstStyle/>
          <a:p>
            <a:r>
              <a:rPr lang="es-ES" u="sng" dirty="0"/>
              <a:t>Solicitud de Propuesta: Movilización de Fondos a Escala </a:t>
            </a:r>
            <a:br>
              <a:rPr lang="en-US" dirty="0"/>
            </a:br>
            <a:br>
              <a:rPr lang="en-US" sz="1600" dirty="0"/>
            </a:br>
            <a:r>
              <a:rPr lang="en-US" dirty="0" err="1"/>
              <a:t>Diálogo</a:t>
            </a:r>
            <a:r>
              <a:rPr lang="en-US" dirty="0"/>
              <a:t> </a:t>
            </a:r>
            <a:r>
              <a:rPr lang="en-US" dirty="0" err="1"/>
              <a:t>Estructurado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Latinoamerica</a:t>
            </a:r>
            <a:endParaRPr lang="en-US" dirty="0"/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0"/>
          </p:nvPr>
        </p:nvSpPr>
        <p:spPr>
          <a:xfrm>
            <a:off x="1496404" y="3620069"/>
            <a:ext cx="4242758" cy="333611"/>
          </a:xfrm>
        </p:spPr>
        <p:txBody>
          <a:bodyPr/>
          <a:lstStyle/>
          <a:p>
            <a:r>
              <a:rPr lang="en-US" b="1" dirty="0"/>
              <a:t>Sergio Pombo</a:t>
            </a:r>
          </a:p>
          <a:p>
            <a:r>
              <a:rPr lang="en-US" sz="1400" b="1" dirty="0"/>
              <a:t>Jefe, </a:t>
            </a:r>
            <a:r>
              <a:rPr lang="en-US" sz="1400" b="1" dirty="0" err="1"/>
              <a:t>Fondos</a:t>
            </a:r>
            <a:r>
              <a:rPr lang="en-US" sz="1400" b="1" dirty="0"/>
              <a:t> de Capital </a:t>
            </a:r>
            <a:r>
              <a:rPr lang="en-US" sz="1400" b="1" dirty="0" err="1"/>
              <a:t>Privado</a:t>
            </a:r>
            <a:endParaRPr lang="en-US" sz="1400" b="1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1496403" y="4369444"/>
            <a:ext cx="3402699" cy="685800"/>
          </a:xfrm>
        </p:spPr>
        <p:txBody>
          <a:bodyPr/>
          <a:lstStyle/>
          <a:p>
            <a:r>
              <a:rPr lang="en-US" dirty="0"/>
              <a:t>Bogota, Colombia </a:t>
            </a:r>
          </a:p>
        </p:txBody>
      </p:sp>
    </p:spTree>
    <p:extLst>
      <p:ext uri="{BB962C8B-B14F-4D97-AF65-F5344CB8AC3E}">
        <p14:creationId xmlns:p14="http://schemas.microsoft.com/office/powerpoint/2010/main" val="154967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28A5560C-CB76-4858-8AC7-351354D2909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232142"/>
              </p:ext>
            </p:extLst>
          </p:nvPr>
        </p:nvGraphicFramePr>
        <p:xfrm>
          <a:off x="542925" y="1519556"/>
          <a:ext cx="8042275" cy="2829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9" name="Document" r:id="rId3" imgW="6822218" imgH="2403528" progId="Word.Document.12">
                  <p:embed/>
                </p:oleObj>
              </mc:Choice>
              <mc:Fallback>
                <p:oleObj name="Document" r:id="rId3" imgW="6822218" imgH="240352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42925" y="1519556"/>
                        <a:ext cx="8042275" cy="2829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7BDA03E5-B66F-4135-9253-34AA94E2669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5526701"/>
              </p:ext>
            </p:extLst>
          </p:nvPr>
        </p:nvGraphicFramePr>
        <p:xfrm>
          <a:off x="771525" y="4241800"/>
          <a:ext cx="7910513" cy="949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0" name="Document" r:id="rId5" imgW="7898437" imgH="953613" progId="Word.Document.12">
                  <p:embed/>
                </p:oleObj>
              </mc:Choice>
              <mc:Fallback>
                <p:oleObj name="Document" r:id="rId5" imgW="7898437" imgH="95361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71525" y="4241800"/>
                        <a:ext cx="7910513" cy="949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C6E7A804-B51F-4532-9734-2C9CFBF02052}"/>
              </a:ext>
            </a:extLst>
          </p:cNvPr>
          <p:cNvSpPr txBox="1"/>
          <p:nvPr/>
        </p:nvSpPr>
        <p:spPr>
          <a:xfrm>
            <a:off x="6492937" y="457526"/>
            <a:ext cx="2280224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en-US" sz="27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cs typeface="Arial" panose="020B0604020202020204" pitchFamily="34" charset="0"/>
              </a:rPr>
              <a:t>RFP MFS</a:t>
            </a:r>
          </a:p>
          <a:p>
            <a:pPr>
              <a:lnSpc>
                <a:spcPct val="80000"/>
              </a:lnSpc>
              <a:defRPr/>
            </a:pPr>
            <a:r>
              <a:rPr lang="en-US" sz="27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cs typeface="Arial" panose="020B0604020202020204" pitchFamily="34" charset="0"/>
              </a:rPr>
              <a:t>LAC SUMMARY</a:t>
            </a:r>
            <a:endParaRPr lang="en-US" sz="2100" kern="0" dirty="0">
              <a:solidFill>
                <a:srgbClr val="1B4A3B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F2D9055-8279-4A4A-B985-186F10D55B6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05863" y="386942"/>
            <a:ext cx="827714" cy="827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06829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5000" advTm="10000">
        <p159:morph option="byWord"/>
      </p:transition>
    </mc:Choice>
    <mc:Fallback xmlns="">
      <p:transition spd="slow" advTm="1000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D8D1DB4-CE08-413C-8DC3-9A0E2896D188}"/>
              </a:ext>
            </a:extLst>
          </p:cNvPr>
          <p:cNvSpPr txBox="1"/>
          <p:nvPr/>
        </p:nvSpPr>
        <p:spPr>
          <a:xfrm>
            <a:off x="6492937" y="457526"/>
            <a:ext cx="2280224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en-US" sz="27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cs typeface="Arial" panose="020B0604020202020204" pitchFamily="34" charset="0"/>
              </a:rPr>
              <a:t>RFP MFS</a:t>
            </a:r>
          </a:p>
          <a:p>
            <a:pPr>
              <a:lnSpc>
                <a:spcPct val="80000"/>
              </a:lnSpc>
              <a:defRPr/>
            </a:pPr>
            <a:r>
              <a:rPr lang="en-US" sz="27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cs typeface="Arial" panose="020B0604020202020204" pitchFamily="34" charset="0"/>
              </a:rPr>
              <a:t>LAC SUMMARY</a:t>
            </a:r>
            <a:endParaRPr lang="en-US" sz="2100" kern="0" dirty="0">
              <a:solidFill>
                <a:srgbClr val="1B4A3B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28A5560C-CB76-4858-8AC7-351354D2909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42925" y="1438275"/>
          <a:ext cx="8097838" cy="291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2" name="Document" r:id="rId3" imgW="6872135" imgH="2479357" progId="Word.Document.12">
                  <p:embed/>
                </p:oleObj>
              </mc:Choice>
              <mc:Fallback>
                <p:oleObj name="Document" r:id="rId3" imgW="6872135" imgH="2479357" progId="Word.Document.12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28A5560C-CB76-4858-8AC7-351354D2909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42925" y="1438275"/>
                        <a:ext cx="8097838" cy="2914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7BDA03E5-B66F-4135-9253-34AA94E2669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42925" y="4099878"/>
          <a:ext cx="8139113" cy="949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3" name="Document" r:id="rId5" imgW="7898437" imgH="952894" progId="Word.Document.12">
                  <p:embed/>
                </p:oleObj>
              </mc:Choice>
              <mc:Fallback>
                <p:oleObj name="Document" r:id="rId5" imgW="7898437" imgH="952894" progId="Word.Document.12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7BDA03E5-B66F-4135-9253-34AA94E2669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42925" y="4099878"/>
                        <a:ext cx="8139113" cy="949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 Box 2">
            <a:extLst>
              <a:ext uri="{FF2B5EF4-FFF2-40B4-BE49-F238E27FC236}">
                <a16:creationId xmlns:a16="http://schemas.microsoft.com/office/drawing/2014/main" id="{B1006586-A6F8-4E51-A533-DC5097EBA4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2925" y="4800163"/>
            <a:ext cx="8097838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marL="0" marR="0" algn="l">
              <a:spcBef>
                <a:spcPts val="400"/>
              </a:spcBef>
              <a:spcAft>
                <a:spcPts val="400"/>
              </a:spcAft>
            </a:pPr>
            <a:r>
              <a:rPr lang="en-US" sz="600" b="1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*Results areas</a:t>
            </a:r>
            <a:r>
              <a:rPr lang="en-US" sz="60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: </a:t>
            </a:r>
            <a:r>
              <a:rPr lang="en-US" sz="600" b="1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1.</a:t>
            </a:r>
            <a:r>
              <a:rPr lang="en-US" sz="60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 Energy access and power generation; </a:t>
            </a:r>
            <a:r>
              <a:rPr lang="en-US" sz="600" b="1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2.</a:t>
            </a:r>
            <a:r>
              <a:rPr lang="en-US" sz="60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 Low emission transport; </a:t>
            </a:r>
            <a:r>
              <a:rPr lang="en-US" sz="600" b="1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3.</a:t>
            </a:r>
            <a:r>
              <a:rPr lang="en-US" sz="60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 Buildings, cities, industries and appliances; </a:t>
            </a:r>
            <a:r>
              <a:rPr lang="en-US" sz="600" b="1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4.</a:t>
            </a:r>
            <a:r>
              <a:rPr lang="en-US" sz="60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 Forestry and land use; </a:t>
            </a:r>
            <a:r>
              <a:rPr lang="en-US" sz="600" b="1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5.</a:t>
            </a:r>
            <a:r>
              <a:rPr lang="en-US" sz="60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 Most vulnerable people and communities; </a:t>
            </a:r>
            <a:r>
              <a:rPr lang="en-US" sz="600" b="1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6.</a:t>
            </a:r>
            <a:r>
              <a:rPr lang="en-US" sz="60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 Health and </a:t>
            </a:r>
            <a:br>
              <a:rPr lang="en-US" sz="60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</a:br>
            <a:r>
              <a:rPr lang="en-US" sz="60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                                well-being, and food and water security; </a:t>
            </a:r>
            <a:r>
              <a:rPr lang="en-US" sz="600" b="1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7.</a:t>
            </a:r>
            <a:r>
              <a:rPr lang="en-US" sz="60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 Infrastructure and built environment; </a:t>
            </a:r>
            <a:r>
              <a:rPr lang="en-US" sz="600" b="1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8.</a:t>
            </a:r>
            <a:r>
              <a:rPr lang="en-US" sz="60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 Ecosystems and ecosystem services.</a:t>
            </a:r>
            <a:endParaRPr lang="en-US" sz="800" dirty="0">
              <a:solidFill>
                <a:srgbClr val="637052"/>
              </a:solidFill>
              <a:effectLst/>
              <a:latin typeface="Century Gothic" panose="020B0502020202020204" pitchFamily="34" charset="0"/>
              <a:ea typeface="MS Gothic" panose="020B0609070205080204" pitchFamily="49" charset="-128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D9E31BC-6488-4416-ABD8-EA1A9095787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61417" y="442286"/>
            <a:ext cx="731520" cy="731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26185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5000" advTm="10000">
        <p159:morph option="byWord"/>
      </p:transition>
    </mc:Choice>
    <mc:Fallback xmlns="">
      <p:transition spd="slow" advTm="1000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28A5560C-CB76-4858-8AC7-351354D2909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42925" y="1438275"/>
          <a:ext cx="8097838" cy="282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8" name="Document" r:id="rId3" imgW="6872135" imgH="2403528" progId="Word.Document.12">
                  <p:embed/>
                </p:oleObj>
              </mc:Choice>
              <mc:Fallback>
                <p:oleObj name="Document" r:id="rId3" imgW="6872135" imgH="2403528" progId="Word.Document.12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28A5560C-CB76-4858-8AC7-351354D2909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42925" y="1438275"/>
                        <a:ext cx="8097838" cy="282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7BDA03E5-B66F-4135-9253-34AA94E2669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71525" y="4099878"/>
          <a:ext cx="7910513" cy="949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9" name="Document" r:id="rId5" imgW="7898437" imgH="953613" progId="Word.Document.12">
                  <p:embed/>
                </p:oleObj>
              </mc:Choice>
              <mc:Fallback>
                <p:oleObj name="Document" r:id="rId5" imgW="7898437" imgH="953613" progId="Word.Document.12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7BDA03E5-B66F-4135-9253-34AA94E2669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71525" y="4099878"/>
                        <a:ext cx="7910513" cy="949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 Box 2">
            <a:extLst>
              <a:ext uri="{FF2B5EF4-FFF2-40B4-BE49-F238E27FC236}">
                <a16:creationId xmlns:a16="http://schemas.microsoft.com/office/drawing/2014/main" id="{B1006586-A6F8-4E51-A533-DC5097EBA4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2925" y="4800163"/>
            <a:ext cx="8097838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marL="0" marR="0" algn="l">
              <a:spcBef>
                <a:spcPts val="400"/>
              </a:spcBef>
              <a:spcAft>
                <a:spcPts val="400"/>
              </a:spcAft>
            </a:pPr>
            <a:r>
              <a:rPr lang="en-US" sz="600" b="1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*Results areas</a:t>
            </a:r>
            <a:r>
              <a:rPr lang="en-US" sz="60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: </a:t>
            </a:r>
            <a:r>
              <a:rPr lang="en-US" sz="600" b="1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1.</a:t>
            </a:r>
            <a:r>
              <a:rPr lang="en-US" sz="60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 Energy access and power generation; </a:t>
            </a:r>
            <a:r>
              <a:rPr lang="en-US" sz="600" b="1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2.</a:t>
            </a:r>
            <a:r>
              <a:rPr lang="en-US" sz="60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 Low emission transport; </a:t>
            </a:r>
            <a:r>
              <a:rPr lang="en-US" sz="600" b="1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3.</a:t>
            </a:r>
            <a:r>
              <a:rPr lang="en-US" sz="60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 Buildings, cities, industries and appliances; </a:t>
            </a:r>
            <a:r>
              <a:rPr lang="en-US" sz="600" b="1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4.</a:t>
            </a:r>
            <a:r>
              <a:rPr lang="en-US" sz="60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 Forestry and land use; </a:t>
            </a:r>
            <a:r>
              <a:rPr lang="en-US" sz="600" b="1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5.</a:t>
            </a:r>
            <a:r>
              <a:rPr lang="en-US" sz="60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 Most vulnerable people and communities; </a:t>
            </a:r>
            <a:r>
              <a:rPr lang="en-US" sz="600" b="1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6.</a:t>
            </a:r>
            <a:r>
              <a:rPr lang="en-US" sz="60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 Health and </a:t>
            </a:r>
            <a:br>
              <a:rPr lang="en-US" sz="60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</a:br>
            <a:r>
              <a:rPr lang="en-US" sz="60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                                well-being, and food and water security; </a:t>
            </a:r>
            <a:r>
              <a:rPr lang="en-US" sz="600" b="1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7.</a:t>
            </a:r>
            <a:r>
              <a:rPr lang="en-US" sz="60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 Infrastructure and built environment; </a:t>
            </a:r>
            <a:r>
              <a:rPr lang="en-US" sz="600" b="1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8.</a:t>
            </a:r>
            <a:r>
              <a:rPr lang="en-US" sz="60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 Ecosystems and ecosystem services.</a:t>
            </a:r>
            <a:endParaRPr lang="en-US" sz="800" dirty="0">
              <a:solidFill>
                <a:srgbClr val="637052"/>
              </a:solidFill>
              <a:effectLst/>
              <a:latin typeface="Century Gothic" panose="020B0502020202020204" pitchFamily="34" charset="0"/>
              <a:ea typeface="MS Gothic" panose="020B06090702050802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B11E21D-FC93-4E85-B40F-AAC5D02A730D}"/>
              </a:ext>
            </a:extLst>
          </p:cNvPr>
          <p:cNvSpPr txBox="1"/>
          <p:nvPr/>
        </p:nvSpPr>
        <p:spPr>
          <a:xfrm>
            <a:off x="6492937" y="457526"/>
            <a:ext cx="2280224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en-US" sz="27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cs typeface="Arial" panose="020B0604020202020204" pitchFamily="34" charset="0"/>
              </a:rPr>
              <a:t>RFP MFS</a:t>
            </a:r>
          </a:p>
          <a:p>
            <a:pPr>
              <a:lnSpc>
                <a:spcPct val="80000"/>
              </a:lnSpc>
              <a:defRPr/>
            </a:pPr>
            <a:r>
              <a:rPr lang="en-US" sz="27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cs typeface="Arial" panose="020B0604020202020204" pitchFamily="34" charset="0"/>
              </a:rPr>
              <a:t>LAC SUMMARY</a:t>
            </a:r>
            <a:endParaRPr lang="en-US" sz="2100" kern="0" dirty="0">
              <a:solidFill>
                <a:srgbClr val="1B4A3B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9F5A292-1BF4-47D3-8456-209F87DE1D3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47360" y="424487"/>
            <a:ext cx="1037017" cy="777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91335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5000" advTm="10000">
        <p159:morph option="byWord"/>
      </p:transition>
    </mc:Choice>
    <mc:Fallback xmlns="">
      <p:transition spd="slow" advTm="1000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9681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89BD7C3-CAF8-429F-9181-CBDA08A4AC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7360744"/>
              </p:ext>
            </p:extLst>
          </p:nvPr>
        </p:nvGraphicFramePr>
        <p:xfrm>
          <a:off x="991648" y="1570928"/>
          <a:ext cx="6806772" cy="29564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72089">
                  <a:extLst>
                    <a:ext uri="{9D8B030D-6E8A-4147-A177-3AD203B41FA5}">
                      <a16:colId xmlns:a16="http://schemas.microsoft.com/office/drawing/2014/main" val="3443710106"/>
                    </a:ext>
                  </a:extLst>
                </a:gridCol>
                <a:gridCol w="4034683">
                  <a:extLst>
                    <a:ext uri="{9D8B030D-6E8A-4147-A177-3AD203B41FA5}">
                      <a16:colId xmlns:a16="http://schemas.microsoft.com/office/drawing/2014/main" val="1505375923"/>
                    </a:ext>
                  </a:extLst>
                </a:gridCol>
              </a:tblGrid>
              <a:tr h="591293">
                <a:tc>
                  <a:txBody>
                    <a:bodyPr/>
                    <a:lstStyle/>
                    <a:p>
                      <a:r>
                        <a:rPr lang="en-US" sz="1100" dirty="0"/>
                        <a:t>TASK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TIMELINE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767034481"/>
                  </a:ext>
                </a:extLst>
              </a:tr>
              <a:tr h="591293">
                <a:tc>
                  <a:txBody>
                    <a:bodyPr/>
                    <a:lstStyle/>
                    <a:p>
                      <a:r>
                        <a:rPr lang="en-US" sz="1400" b="1" dirty="0"/>
                        <a:t>RFP MFS launched </a:t>
                      </a:r>
                      <a:endParaRPr lang="en-US" sz="1000" b="1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25 May 2017</a:t>
                      </a:r>
                      <a:endParaRPr lang="en-US" sz="10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092905347"/>
                  </a:ext>
                </a:extLst>
              </a:tr>
              <a:tr h="591293">
                <a:tc>
                  <a:txBody>
                    <a:bodyPr/>
                    <a:lstStyle/>
                    <a:p>
                      <a:r>
                        <a:rPr lang="en-US" sz="1400" b="1" dirty="0"/>
                        <a:t>350 proposals received </a:t>
                      </a:r>
                      <a:endParaRPr lang="en-US" sz="1000" b="1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30 August 2017</a:t>
                      </a:r>
                      <a:endParaRPr lang="en-US" sz="10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193976359"/>
                  </a:ext>
                </a:extLst>
              </a:tr>
              <a:tr h="591293">
                <a:tc>
                  <a:txBody>
                    <a:bodyPr/>
                    <a:lstStyle/>
                    <a:p>
                      <a:r>
                        <a:rPr lang="en-US" sz="1400" b="1" dirty="0"/>
                        <a:t>MFS review process </a:t>
                      </a:r>
                      <a:endParaRPr lang="en-US" sz="1000" b="1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September – November 2017</a:t>
                      </a:r>
                      <a:endParaRPr lang="en-US" sz="10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693470471"/>
                  </a:ext>
                </a:extLst>
              </a:tr>
              <a:tr h="591293">
                <a:tc>
                  <a:txBody>
                    <a:bodyPr/>
                    <a:lstStyle/>
                    <a:p>
                      <a:r>
                        <a:rPr lang="en-US" sz="1400" b="1" dirty="0"/>
                        <a:t>Short list of 30 announced </a:t>
                      </a:r>
                      <a:endParaRPr lang="en-US" sz="1000" b="1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22 December 2017</a:t>
                      </a:r>
                      <a:endParaRPr lang="en-US" sz="10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150806987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E898807C-A291-4E63-891E-EFECC97530B3}"/>
              </a:ext>
            </a:extLst>
          </p:cNvPr>
          <p:cNvSpPr txBox="1"/>
          <p:nvPr/>
        </p:nvSpPr>
        <p:spPr>
          <a:xfrm>
            <a:off x="5116256" y="456568"/>
            <a:ext cx="3536855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80000"/>
              </a:lnSpc>
              <a:defRPr/>
            </a:pPr>
            <a:r>
              <a:rPr lang="en-US" sz="27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cs typeface="Arial" panose="020B0604020202020204" pitchFamily="34" charset="0"/>
              </a:rPr>
              <a:t>TIMELINE</a:t>
            </a:r>
            <a:endParaRPr lang="en-US" sz="2100" kern="0" dirty="0">
              <a:solidFill>
                <a:srgbClr val="1B4A3B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3339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7039628" y="1269449"/>
            <a:ext cx="1550942" cy="2938953"/>
            <a:chOff x="9285336" y="1875324"/>
            <a:chExt cx="2288021" cy="4088215"/>
          </a:xfrm>
        </p:grpSpPr>
        <p:sp>
          <p:nvSpPr>
            <p:cNvPr id="95" name="Round Same Side Corner Rectangle 3"/>
            <p:cNvSpPr/>
            <p:nvPr/>
          </p:nvSpPr>
          <p:spPr>
            <a:xfrm flipV="1">
              <a:off x="9294788" y="5140068"/>
              <a:ext cx="2272993" cy="744816"/>
            </a:xfrm>
            <a:prstGeom prst="round2SameRect">
              <a:avLst>
                <a:gd name="adj1" fmla="val 5632"/>
                <a:gd name="adj2" fmla="val 0"/>
              </a:avLst>
            </a:prstGeom>
            <a:solidFill>
              <a:schemeClr val="tx2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96" name="Group 95"/>
            <p:cNvGrpSpPr/>
            <p:nvPr/>
          </p:nvGrpSpPr>
          <p:grpSpPr>
            <a:xfrm>
              <a:off x="9294788" y="2541867"/>
              <a:ext cx="2274830" cy="2623161"/>
              <a:chOff x="792999" y="2547437"/>
              <a:chExt cx="2463158" cy="2910445"/>
            </a:xfrm>
          </p:grpSpPr>
          <p:sp>
            <p:nvSpPr>
              <p:cNvPr id="97" name="Rectangle 96"/>
              <p:cNvSpPr/>
              <p:nvPr/>
            </p:nvSpPr>
            <p:spPr>
              <a:xfrm>
                <a:off x="792999" y="3362095"/>
                <a:ext cx="2461322" cy="2095787"/>
              </a:xfrm>
              <a:prstGeom prst="rect">
                <a:avLst/>
              </a:prstGeom>
              <a:solidFill>
                <a:srgbClr val="D9D9D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sz="4500" b="1" kern="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8" name="Rectangle 97"/>
              <p:cNvSpPr/>
              <p:nvPr/>
            </p:nvSpPr>
            <p:spPr>
              <a:xfrm>
                <a:off x="794835" y="2547437"/>
                <a:ext cx="2461322" cy="1142663"/>
              </a:xfrm>
              <a:prstGeom prst="rect">
                <a:avLst/>
              </a:prstGeom>
              <a:solidFill>
                <a:srgbClr val="D9D9D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en-US" sz="112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99" name="TextBox 98"/>
            <p:cNvSpPr txBox="1"/>
            <p:nvPr/>
          </p:nvSpPr>
          <p:spPr>
            <a:xfrm>
              <a:off x="9300364" y="5192903"/>
              <a:ext cx="2272993" cy="7706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en-US" sz="1500" b="1" kern="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Suggested Prioritization</a:t>
              </a:r>
            </a:p>
          </p:txBody>
        </p:sp>
        <p:sp>
          <p:nvSpPr>
            <p:cNvPr id="40" name="Round Same Side Corner Rectangle 1"/>
            <p:cNvSpPr/>
            <p:nvPr/>
          </p:nvSpPr>
          <p:spPr>
            <a:xfrm>
              <a:off x="9285336" y="1875324"/>
              <a:ext cx="2283748" cy="666543"/>
            </a:xfrm>
            <a:prstGeom prst="round2SameRect">
              <a:avLst/>
            </a:prstGeom>
            <a:solidFill>
              <a:srgbClr val="758AA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en-US" sz="12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Evaluation Committee Review</a:t>
              </a:r>
            </a:p>
          </p:txBody>
        </p:sp>
        <p:sp>
          <p:nvSpPr>
            <p:cNvPr id="6" name="Rectangle 5"/>
            <p:cNvSpPr/>
            <p:nvPr/>
          </p:nvSpPr>
          <p:spPr>
            <a:xfrm>
              <a:off x="9303099" y="4068919"/>
              <a:ext cx="2259105" cy="10917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125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Confirmation and prioritization of selected Concept Notes</a:t>
              </a:r>
            </a:p>
          </p:txBody>
        </p:sp>
        <p:sp>
          <p:nvSpPr>
            <p:cNvPr id="80" name="Rectangle 79"/>
            <p:cNvSpPr/>
            <p:nvPr/>
          </p:nvSpPr>
          <p:spPr>
            <a:xfrm>
              <a:off x="10153865" y="3012140"/>
              <a:ext cx="610598" cy="34527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sz="1013" b="1" dirty="0">
                  <a:solidFill>
                    <a:prstClr val="black">
                      <a:lumMod val="95000"/>
                      <a:lumOff val="5000"/>
                    </a:prst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anose="020B0604020202020204" pitchFamily="34" charset="0"/>
                </a:rPr>
                <a:t>GCF</a:t>
              </a:r>
            </a:p>
          </p:txBody>
        </p:sp>
      </p:grpSp>
      <p:sp>
        <p:nvSpPr>
          <p:cNvPr id="124" name="Arrow: Right 123">
            <a:extLst>
              <a:ext uri="{FF2B5EF4-FFF2-40B4-BE49-F238E27FC236}">
                <a16:creationId xmlns:a16="http://schemas.microsoft.com/office/drawing/2014/main" id="{4F86486E-4BE2-4C9B-A969-0884E178FA01}"/>
              </a:ext>
            </a:extLst>
          </p:cNvPr>
          <p:cNvSpPr/>
          <p:nvPr/>
        </p:nvSpPr>
        <p:spPr>
          <a:xfrm>
            <a:off x="1619081" y="4194240"/>
            <a:ext cx="6980771" cy="260585"/>
          </a:xfrm>
          <a:prstGeom prst="rightArrow">
            <a:avLst>
              <a:gd name="adj1" fmla="val 78316"/>
              <a:gd name="adj2" fmla="val 28580"/>
            </a:avLst>
          </a:prstGeom>
          <a:solidFill>
            <a:srgbClr val="44398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350" dirty="0"/>
          </a:p>
        </p:txBody>
      </p:sp>
      <p:grpSp>
        <p:nvGrpSpPr>
          <p:cNvPr id="22" name="Group 21"/>
          <p:cNvGrpSpPr/>
          <p:nvPr/>
        </p:nvGrpSpPr>
        <p:grpSpPr>
          <a:xfrm>
            <a:off x="5242354" y="1268618"/>
            <a:ext cx="1549908" cy="2894076"/>
            <a:chOff x="6887339" y="1892052"/>
            <a:chExt cx="2287435" cy="3992832"/>
          </a:xfrm>
        </p:grpSpPr>
        <p:sp>
          <p:nvSpPr>
            <p:cNvPr id="90" name="Round Same Side Corner Rectangle 3"/>
            <p:cNvSpPr/>
            <p:nvPr/>
          </p:nvSpPr>
          <p:spPr>
            <a:xfrm flipV="1">
              <a:off x="6887339" y="5156795"/>
              <a:ext cx="2285729" cy="728089"/>
            </a:xfrm>
            <a:prstGeom prst="round2SameRect">
              <a:avLst>
                <a:gd name="adj1" fmla="val 5632"/>
                <a:gd name="adj2" fmla="val 0"/>
              </a:avLst>
            </a:prstGeom>
            <a:solidFill>
              <a:schemeClr val="tx2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8" name="Group 17"/>
            <p:cNvGrpSpPr/>
            <p:nvPr/>
          </p:nvGrpSpPr>
          <p:grpSpPr>
            <a:xfrm>
              <a:off x="6887339" y="2558596"/>
              <a:ext cx="2287435" cy="2598198"/>
              <a:chOff x="6887339" y="2558596"/>
              <a:chExt cx="2287435" cy="2598198"/>
            </a:xfrm>
          </p:grpSpPr>
          <p:sp>
            <p:nvSpPr>
              <p:cNvPr id="92" name="Rectangle 91"/>
              <p:cNvSpPr/>
              <p:nvPr/>
            </p:nvSpPr>
            <p:spPr>
              <a:xfrm>
                <a:off x="6887339" y="3285853"/>
                <a:ext cx="2285729" cy="1870941"/>
              </a:xfrm>
              <a:prstGeom prst="rect">
                <a:avLst/>
              </a:prstGeom>
              <a:solidFill>
                <a:srgbClr val="D9D9D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sz="4500" b="1" kern="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3" name="Rectangle 92"/>
              <p:cNvSpPr/>
              <p:nvPr/>
            </p:nvSpPr>
            <p:spPr>
              <a:xfrm>
                <a:off x="6889045" y="2558596"/>
                <a:ext cx="2285729" cy="1020073"/>
              </a:xfrm>
              <a:prstGeom prst="rect">
                <a:avLst/>
              </a:prstGeom>
              <a:solidFill>
                <a:srgbClr val="D9D9D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en-US" sz="112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94" name="TextBox 93"/>
            <p:cNvSpPr txBox="1"/>
            <p:nvPr/>
          </p:nvSpPr>
          <p:spPr>
            <a:xfrm>
              <a:off x="6900697" y="5209632"/>
              <a:ext cx="2272371" cy="6687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en-US" sz="1500" b="1" kern="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20-30</a:t>
              </a:r>
              <a:br>
                <a:rPr lang="en-US" sz="225" b="1" kern="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US" sz="1050" b="1" kern="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Concept Notes</a:t>
              </a:r>
              <a:endParaRPr lang="en-US" sz="3300" b="1" kern="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" name="Round Same Side Corner Rectangle 1"/>
            <p:cNvSpPr/>
            <p:nvPr/>
          </p:nvSpPr>
          <p:spPr>
            <a:xfrm>
              <a:off x="6888774" y="1892052"/>
              <a:ext cx="2286000" cy="666543"/>
            </a:xfrm>
            <a:prstGeom prst="round2SameRect">
              <a:avLst/>
            </a:prstGeom>
            <a:solidFill>
              <a:srgbClr val="758AA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lvl="0" algn="ctr"/>
              <a:r>
                <a:rPr lang="en-US" sz="12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Second Level Review </a:t>
              </a:r>
            </a:p>
          </p:txBody>
        </p:sp>
      </p:grpSp>
      <p:sp>
        <p:nvSpPr>
          <p:cNvPr id="2" name="Rectangle 1"/>
          <p:cNvSpPr/>
          <p:nvPr/>
        </p:nvSpPr>
        <p:spPr>
          <a:xfrm>
            <a:off x="5217718" y="2740118"/>
            <a:ext cx="1559189" cy="8656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1125" dirty="0">
                <a:solidFill>
                  <a:schemeClr val="tx1">
                    <a:lumMod val="95000"/>
                    <a:lumOff val="5000"/>
                  </a:schemeClr>
                </a:solidFill>
                <a:cs typeface="Arial" panose="020B0604020202020204" pitchFamily="34" charset="0"/>
              </a:rPr>
              <a:t>Technical review based on the </a:t>
            </a:r>
            <a:r>
              <a:rPr lang="en-US" sz="1125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10</a:t>
            </a:r>
            <a:r>
              <a:rPr lang="en-US" sz="1125" dirty="0">
                <a:solidFill>
                  <a:schemeClr val="tx1">
                    <a:lumMod val="95000"/>
                    <a:lumOff val="5000"/>
                  </a:schemeClr>
                </a:solidFill>
                <a:cs typeface="Arial" panose="020B0604020202020204" pitchFamily="34" charset="0"/>
              </a:rPr>
              <a:t> remaining questions of the evaluation scorecard</a:t>
            </a:r>
            <a:br>
              <a:rPr lang="en-US" sz="1125" dirty="0">
                <a:solidFill>
                  <a:schemeClr val="tx1">
                    <a:lumMod val="95000"/>
                    <a:lumOff val="5000"/>
                  </a:schemeClr>
                </a:solidFill>
                <a:cs typeface="Arial" panose="020B0604020202020204" pitchFamily="34" charset="0"/>
              </a:rPr>
            </a:br>
            <a:endParaRPr lang="en-US" sz="525" dirty="0">
              <a:solidFill>
                <a:schemeClr val="tx1">
                  <a:lumMod val="95000"/>
                  <a:lumOff val="5000"/>
                </a:schemeClr>
              </a:solidFill>
              <a:cs typeface="Arial" panose="020B0604020202020204" pitchFamily="34" charset="0"/>
            </a:endParaRPr>
          </a:p>
        </p:txBody>
      </p:sp>
      <p:graphicFrame>
        <p:nvGraphicFramePr>
          <p:cNvPr id="19" name="Table 18"/>
          <p:cNvGraphicFramePr>
            <a:graphicFrameLocks noGrp="1"/>
          </p:cNvGraphicFramePr>
          <p:nvPr>
            <p:extLst/>
          </p:nvPr>
        </p:nvGraphicFramePr>
        <p:xfrm>
          <a:off x="5231059" y="1949257"/>
          <a:ext cx="1604181" cy="4800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61492">
                  <a:extLst>
                    <a:ext uri="{9D8B030D-6E8A-4147-A177-3AD203B41FA5}">
                      <a16:colId xmlns:a16="http://schemas.microsoft.com/office/drawing/2014/main" val="2880351456"/>
                    </a:ext>
                  </a:extLst>
                </a:gridCol>
                <a:gridCol w="483533">
                  <a:extLst>
                    <a:ext uri="{9D8B030D-6E8A-4147-A177-3AD203B41FA5}">
                      <a16:colId xmlns:a16="http://schemas.microsoft.com/office/drawing/2014/main" val="1624174752"/>
                    </a:ext>
                  </a:extLst>
                </a:gridCol>
                <a:gridCol w="659156">
                  <a:extLst>
                    <a:ext uri="{9D8B030D-6E8A-4147-A177-3AD203B41FA5}">
                      <a16:colId xmlns:a16="http://schemas.microsoft.com/office/drawing/2014/main" val="468793441"/>
                    </a:ext>
                  </a:extLst>
                </a:gridCol>
              </a:tblGrid>
              <a:tr h="480060"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GCF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i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GGGI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i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CLIMATE ANALYTICS</a:t>
                      </a:r>
                      <a:endParaRPr lang="en-US" sz="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3680582451"/>
                  </a:ext>
                </a:extLst>
              </a:tr>
            </a:tbl>
          </a:graphicData>
        </a:graphic>
      </p:graphicFrame>
      <p:sp>
        <p:nvSpPr>
          <p:cNvPr id="76" name="TextBox 75"/>
          <p:cNvSpPr txBox="1"/>
          <p:nvPr/>
        </p:nvSpPr>
        <p:spPr>
          <a:xfrm>
            <a:off x="5108621" y="446185"/>
            <a:ext cx="3682171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85783">
              <a:lnSpc>
                <a:spcPct val="80000"/>
              </a:lnSpc>
              <a:defRPr/>
            </a:pPr>
            <a:r>
              <a:rPr lang="en-US" sz="2100" kern="0" dirty="0">
                <a:solidFill>
                  <a:srgbClr val="595959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PROCESS OVERVIEW &amp; TIMELINE</a:t>
            </a:r>
            <a:endParaRPr lang="en-US" sz="12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3328426" y="1268618"/>
            <a:ext cx="1702447" cy="2897470"/>
            <a:chOff x="4389844" y="1892052"/>
            <a:chExt cx="2521843" cy="3997515"/>
          </a:xfrm>
        </p:grpSpPr>
        <p:sp>
          <p:nvSpPr>
            <p:cNvPr id="37" name="Round Same Side Corner Rectangle 3"/>
            <p:cNvSpPr/>
            <p:nvPr/>
          </p:nvSpPr>
          <p:spPr>
            <a:xfrm flipV="1">
              <a:off x="4504356" y="5156794"/>
              <a:ext cx="2283433" cy="728091"/>
            </a:xfrm>
            <a:prstGeom prst="round2SameRect">
              <a:avLst>
                <a:gd name="adj1" fmla="val 5632"/>
                <a:gd name="adj2" fmla="val 0"/>
              </a:avLst>
            </a:prstGeom>
            <a:solidFill>
              <a:schemeClr val="tx2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Round Same Side Corner Rectangle 1"/>
            <p:cNvSpPr/>
            <p:nvPr/>
          </p:nvSpPr>
          <p:spPr>
            <a:xfrm>
              <a:off x="4508095" y="1892052"/>
              <a:ext cx="2286000" cy="666543"/>
            </a:xfrm>
            <a:prstGeom prst="round2SameRect">
              <a:avLst/>
            </a:prstGeom>
            <a:solidFill>
              <a:srgbClr val="758AA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en-US" sz="12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First Level Review</a:t>
              </a:r>
            </a:p>
          </p:txBody>
        </p:sp>
        <p:grpSp>
          <p:nvGrpSpPr>
            <p:cNvPr id="30" name="Group 29"/>
            <p:cNvGrpSpPr/>
            <p:nvPr/>
          </p:nvGrpSpPr>
          <p:grpSpPr>
            <a:xfrm>
              <a:off x="4504356" y="2558594"/>
              <a:ext cx="2285137" cy="2598854"/>
              <a:chOff x="792998" y="2547437"/>
              <a:chExt cx="2463159" cy="2910447"/>
            </a:xfrm>
          </p:grpSpPr>
          <p:sp>
            <p:nvSpPr>
              <p:cNvPr id="32" name="Rectangle 31"/>
              <p:cNvSpPr/>
              <p:nvPr/>
            </p:nvSpPr>
            <p:spPr>
              <a:xfrm>
                <a:off x="792998" y="3362096"/>
                <a:ext cx="2461322" cy="2095788"/>
              </a:xfrm>
              <a:prstGeom prst="rect">
                <a:avLst/>
              </a:prstGeom>
              <a:solidFill>
                <a:srgbClr val="D9D9D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sz="4500" b="1" kern="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" name="Rectangle 30"/>
              <p:cNvSpPr/>
              <p:nvPr/>
            </p:nvSpPr>
            <p:spPr>
              <a:xfrm>
                <a:off x="794835" y="2547437"/>
                <a:ext cx="2461322" cy="1142664"/>
              </a:xfrm>
              <a:prstGeom prst="rect">
                <a:avLst/>
              </a:prstGeom>
              <a:solidFill>
                <a:srgbClr val="D9D9D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en-US" sz="112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33" name="TextBox 32"/>
            <p:cNvSpPr txBox="1"/>
            <p:nvPr/>
          </p:nvSpPr>
          <p:spPr>
            <a:xfrm>
              <a:off x="4548430" y="5220781"/>
              <a:ext cx="2192484" cy="6687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en-US" sz="1500" b="1" kern="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100-150</a:t>
              </a:r>
              <a:br>
                <a:rPr lang="en-US" sz="225" b="1" kern="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US" sz="1050" b="1" kern="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Concept Notes</a:t>
              </a:r>
              <a:endParaRPr lang="en-US" sz="3300" b="1" kern="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" name="Rectangle 2"/>
            <p:cNvSpPr/>
            <p:nvPr/>
          </p:nvSpPr>
          <p:spPr>
            <a:xfrm>
              <a:off x="4389844" y="4143517"/>
              <a:ext cx="2521843" cy="8439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en-US" sz="1125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Arial" panose="020B0604020202020204" pitchFamily="34" charset="0"/>
                </a:rPr>
                <a:t>Review based on pass/fail (First question of the </a:t>
              </a:r>
              <a:br>
                <a:rPr lang="en-US" sz="1125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Arial" panose="020B0604020202020204" pitchFamily="34" charset="0"/>
                </a:rPr>
              </a:br>
              <a:r>
                <a:rPr lang="en-US" sz="1125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Arial" panose="020B0604020202020204" pitchFamily="34" charset="0"/>
                </a:rPr>
                <a:t>evaluation scorecard)</a:t>
              </a: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5362547" y="3021969"/>
              <a:ext cx="613106" cy="34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sz="1013" b="1" dirty="0">
                  <a:solidFill>
                    <a:prstClr val="black">
                      <a:lumMod val="95000"/>
                      <a:lumOff val="5000"/>
                    </a:prst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anose="020B0604020202020204" pitchFamily="34" charset="0"/>
                </a:rPr>
                <a:t>GCF</a:t>
              </a: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1611907" y="1272673"/>
            <a:ext cx="6987945" cy="2894076"/>
            <a:chOff x="2136724" y="1892052"/>
            <a:chExt cx="10344084" cy="3992834"/>
          </a:xfrm>
        </p:grpSpPr>
        <p:sp>
          <p:nvSpPr>
            <p:cNvPr id="85" name="Round Same Side Corner Rectangle 3"/>
            <p:cNvSpPr/>
            <p:nvPr/>
          </p:nvSpPr>
          <p:spPr>
            <a:xfrm flipV="1">
              <a:off x="2136724" y="5156796"/>
              <a:ext cx="2287838" cy="728090"/>
            </a:xfrm>
            <a:prstGeom prst="round2SameRect">
              <a:avLst>
                <a:gd name="adj1" fmla="val 5632"/>
                <a:gd name="adj2" fmla="val 0"/>
              </a:avLst>
            </a:prstGeom>
            <a:solidFill>
              <a:schemeClr val="tx2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86" name="Group 85"/>
            <p:cNvGrpSpPr/>
            <p:nvPr/>
          </p:nvGrpSpPr>
          <p:grpSpPr>
            <a:xfrm>
              <a:off x="2136725" y="2558594"/>
              <a:ext cx="2294290" cy="2598854"/>
              <a:chOff x="792998" y="2547437"/>
              <a:chExt cx="2463159" cy="2910447"/>
            </a:xfrm>
          </p:grpSpPr>
          <p:sp>
            <p:nvSpPr>
              <p:cNvPr id="87" name="Rectangle 86"/>
              <p:cNvSpPr/>
              <p:nvPr/>
            </p:nvSpPr>
            <p:spPr>
              <a:xfrm>
                <a:off x="792998" y="3362096"/>
                <a:ext cx="2461322" cy="2095788"/>
              </a:xfrm>
              <a:prstGeom prst="rect">
                <a:avLst/>
              </a:prstGeom>
              <a:solidFill>
                <a:srgbClr val="D9D9D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sz="4500" b="1" kern="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8" name="Rectangle 87"/>
              <p:cNvSpPr/>
              <p:nvPr/>
            </p:nvSpPr>
            <p:spPr>
              <a:xfrm>
                <a:off x="794835" y="2547437"/>
                <a:ext cx="2461322" cy="1142664"/>
              </a:xfrm>
              <a:prstGeom prst="rect">
                <a:avLst/>
              </a:prstGeom>
              <a:solidFill>
                <a:srgbClr val="D9D9D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en-US" sz="112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9" name="TextBox 88"/>
            <p:cNvSpPr txBox="1"/>
            <p:nvPr/>
          </p:nvSpPr>
          <p:spPr>
            <a:xfrm>
              <a:off x="2147343" y="5204058"/>
              <a:ext cx="2268608" cy="6687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en-US" sz="1500" b="1" kern="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259</a:t>
              </a:r>
              <a:br>
                <a:rPr lang="en-US" sz="225" b="1" kern="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US" sz="1050" b="1" kern="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Concept Notes</a:t>
              </a:r>
              <a:endParaRPr lang="en-US" sz="3300" b="1" kern="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Round Same Side Corner Rectangle 1"/>
            <p:cNvSpPr/>
            <p:nvPr/>
          </p:nvSpPr>
          <p:spPr>
            <a:xfrm>
              <a:off x="2138562" y="1892052"/>
              <a:ext cx="2286000" cy="666543"/>
            </a:xfrm>
            <a:prstGeom prst="round2SameRect">
              <a:avLst/>
            </a:prstGeom>
            <a:solidFill>
              <a:srgbClr val="758AA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en-US" sz="12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Preliminary Review</a:t>
              </a:r>
            </a:p>
          </p:txBody>
        </p:sp>
        <p:sp>
          <p:nvSpPr>
            <p:cNvPr id="4" name="Rectangle 3"/>
            <p:cNvSpPr/>
            <p:nvPr/>
          </p:nvSpPr>
          <p:spPr>
            <a:xfrm>
              <a:off x="2261258" y="4232496"/>
              <a:ext cx="2026392" cy="8439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en-US" sz="1125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Arial" panose="020B0604020202020204" pitchFamily="34" charset="0"/>
                </a:rPr>
                <a:t>Completeness and repetitiveness check</a:t>
              </a: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3009882" y="3021970"/>
              <a:ext cx="612680" cy="34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sz="1013" b="1" dirty="0">
                  <a:solidFill>
                    <a:prstClr val="black">
                      <a:lumMod val="95000"/>
                      <a:lumOff val="5000"/>
                    </a:prst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anose="020B0604020202020204" pitchFamily="34" charset="0"/>
                </a:rPr>
                <a:t>GCF</a:t>
              </a:r>
            </a:p>
          </p:txBody>
        </p:sp>
        <p:cxnSp>
          <p:nvCxnSpPr>
            <p:cNvPr id="63" name="Straight Connector 62"/>
            <p:cNvCxnSpPr/>
            <p:nvPr/>
          </p:nvCxnSpPr>
          <p:spPr>
            <a:xfrm flipV="1">
              <a:off x="2147343" y="3684334"/>
              <a:ext cx="10333465" cy="0"/>
            </a:xfrm>
            <a:prstGeom prst="line">
              <a:avLst/>
            </a:prstGeom>
            <a:ln w="9525" cap="flat" cmpd="sng" algn="ctr">
              <a:solidFill>
                <a:schemeClr val="accent1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grpSp>
        <p:nvGrpSpPr>
          <p:cNvPr id="26" name="Group 25"/>
          <p:cNvGrpSpPr/>
          <p:nvPr/>
        </p:nvGrpSpPr>
        <p:grpSpPr>
          <a:xfrm>
            <a:off x="550126" y="1250324"/>
            <a:ext cx="869062" cy="2977364"/>
            <a:chOff x="627564" y="1867829"/>
            <a:chExt cx="1158750" cy="4124426"/>
          </a:xfrm>
        </p:grpSpPr>
        <p:grpSp>
          <p:nvGrpSpPr>
            <p:cNvPr id="25" name="Group 24"/>
            <p:cNvGrpSpPr/>
            <p:nvPr/>
          </p:nvGrpSpPr>
          <p:grpSpPr>
            <a:xfrm>
              <a:off x="627564" y="1867829"/>
              <a:ext cx="1158750" cy="4124426"/>
              <a:chOff x="617239" y="1915004"/>
              <a:chExt cx="1318388" cy="4076265"/>
            </a:xfrm>
          </p:grpSpPr>
          <p:sp>
            <p:nvSpPr>
              <p:cNvPr id="100" name="Round Same Side Corner Rectangle 3"/>
              <p:cNvSpPr/>
              <p:nvPr/>
            </p:nvSpPr>
            <p:spPr>
              <a:xfrm flipV="1">
                <a:off x="761406" y="5179748"/>
                <a:ext cx="1041157" cy="728090"/>
              </a:xfrm>
              <a:prstGeom prst="round2SameRect">
                <a:avLst>
                  <a:gd name="adj1" fmla="val 5632"/>
                  <a:gd name="adj2" fmla="val 0"/>
                </a:avLst>
              </a:prstGeom>
              <a:solidFill>
                <a:srgbClr val="8497B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grpSp>
            <p:nvGrpSpPr>
              <p:cNvPr id="101" name="Group 100"/>
              <p:cNvGrpSpPr/>
              <p:nvPr/>
            </p:nvGrpSpPr>
            <p:grpSpPr>
              <a:xfrm>
                <a:off x="761407" y="2541867"/>
                <a:ext cx="1041933" cy="2638531"/>
                <a:chOff x="792998" y="2547437"/>
                <a:chExt cx="2463159" cy="2910444"/>
              </a:xfrm>
            </p:grpSpPr>
            <p:sp>
              <p:nvSpPr>
                <p:cNvPr id="102" name="Rectangle 101"/>
                <p:cNvSpPr/>
                <p:nvPr/>
              </p:nvSpPr>
              <p:spPr>
                <a:xfrm>
                  <a:off x="792998" y="3362095"/>
                  <a:ext cx="2461322" cy="2095786"/>
                </a:xfrm>
                <a:prstGeom prst="rect">
                  <a:avLst/>
                </a:prstGeom>
                <a:solidFill>
                  <a:srgbClr val="D9D9D9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en-US" sz="4500" b="1" kern="0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3" name="Rectangle 102"/>
                <p:cNvSpPr/>
                <p:nvPr/>
              </p:nvSpPr>
              <p:spPr>
                <a:xfrm>
                  <a:off x="794835" y="2547437"/>
                  <a:ext cx="2461322" cy="1142663"/>
                </a:xfrm>
                <a:prstGeom prst="rect">
                  <a:avLst/>
                </a:prstGeom>
                <a:solidFill>
                  <a:srgbClr val="D9D9D9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lang="en-US" sz="1125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104" name="TextBox 103"/>
              <p:cNvSpPr txBox="1"/>
              <p:nvPr/>
            </p:nvSpPr>
            <p:spPr>
              <a:xfrm>
                <a:off x="702529" y="5106387"/>
                <a:ext cx="1133487" cy="884882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pPr lvl="0" algn="ctr">
                  <a:defRPr/>
                </a:pPr>
                <a:r>
                  <a:rPr lang="en-US" sz="900" b="1" kern="0" dirty="0">
                    <a:solidFill>
                      <a:prstClr val="white"/>
                    </a:solidFill>
                    <a:cs typeface="Arial" panose="020B0604020202020204" pitchFamily="34" charset="0"/>
                  </a:rPr>
                  <a:t>Remaining Concept notes </a:t>
                </a:r>
                <a:br>
                  <a:rPr lang="en-US" sz="900" b="1" kern="0" dirty="0">
                    <a:solidFill>
                      <a:prstClr val="white"/>
                    </a:solidFill>
                    <a:cs typeface="Arial" panose="020B0604020202020204" pitchFamily="34" charset="0"/>
                  </a:rPr>
                </a:br>
                <a:r>
                  <a:rPr lang="en-US" sz="900" b="1" kern="0" dirty="0">
                    <a:solidFill>
                      <a:prstClr val="white"/>
                    </a:solidFill>
                    <a:cs typeface="Arial" panose="020B0604020202020204" pitchFamily="34" charset="0"/>
                  </a:rPr>
                  <a:t>(From 350)</a:t>
                </a:r>
                <a:endParaRPr lang="en-US" sz="2100" b="1" kern="0" dirty="0">
                  <a:solidFill>
                    <a:prstClr val="white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" name="Round Same Side Corner Rectangle 1"/>
              <p:cNvSpPr/>
              <p:nvPr/>
            </p:nvSpPr>
            <p:spPr>
              <a:xfrm>
                <a:off x="763244" y="1915004"/>
                <a:ext cx="1039319" cy="643591"/>
              </a:xfrm>
              <a:prstGeom prst="round2SameRect">
                <a:avLst/>
              </a:prstGeom>
              <a:solidFill>
                <a:schemeClr val="bg1">
                  <a:lumMod val="6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vert="horz" rtlCol="0" anchor="ctr"/>
              <a:lstStyle/>
              <a:p>
                <a:pPr lvl="0" algn="ctr">
                  <a:defRPr/>
                </a:pPr>
                <a:r>
                  <a:rPr lang="en-US" sz="1050" b="1" kern="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Arial" panose="020B0604020202020204" pitchFamily="34" charset="0"/>
                  </a:rPr>
                  <a:t>Review level</a:t>
                </a:r>
              </a:p>
            </p:txBody>
          </p:sp>
          <p:cxnSp>
            <p:nvCxnSpPr>
              <p:cNvPr id="106" name="Straight Connector 105"/>
              <p:cNvCxnSpPr/>
              <p:nvPr/>
            </p:nvCxnSpPr>
            <p:spPr>
              <a:xfrm>
                <a:off x="763244" y="3747603"/>
                <a:ext cx="1039319" cy="2864"/>
              </a:xfrm>
              <a:prstGeom prst="line">
                <a:avLst/>
              </a:prstGeom>
              <a:ln w="9525" cap="flat" cmpd="sng" algn="ctr">
                <a:solidFill>
                  <a:schemeClr val="accent1"/>
                </a:solidFill>
                <a:prstDash val="dash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</p:cxnSp>
          <p:sp>
            <p:nvSpPr>
              <p:cNvPr id="110" name="Rectangle 109"/>
              <p:cNvSpPr/>
              <p:nvPr/>
            </p:nvSpPr>
            <p:spPr>
              <a:xfrm>
                <a:off x="650480" y="3105652"/>
                <a:ext cx="1199946" cy="347633"/>
              </a:xfrm>
              <a:prstGeom prst="rect">
                <a:avLst/>
              </a:prstGeom>
            </p:spPr>
            <p:txBody>
              <a:bodyPr vert="horz" wrap="square">
                <a:spAutoFit/>
              </a:bodyPr>
              <a:lstStyle/>
              <a:p>
                <a:pPr lvl="0" algn="ctr">
                  <a:defRPr/>
                </a:pPr>
                <a:r>
                  <a:rPr lang="en-US" sz="1050" kern="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Arial" panose="020B0604020202020204" pitchFamily="34" charset="0"/>
                  </a:rPr>
                  <a:t>Ownership</a:t>
                </a:r>
                <a:endParaRPr lang="en-US" sz="900" kern="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" name="Rectangle 110"/>
              <p:cNvSpPr/>
              <p:nvPr/>
            </p:nvSpPr>
            <p:spPr>
              <a:xfrm>
                <a:off x="617239" y="4232496"/>
                <a:ext cx="1318388" cy="568852"/>
              </a:xfrm>
              <a:prstGeom prst="rect">
                <a:avLst/>
              </a:prstGeom>
            </p:spPr>
            <p:txBody>
              <a:bodyPr vert="horz" wrap="square">
                <a:spAutoFit/>
              </a:bodyPr>
              <a:lstStyle/>
              <a:p>
                <a:pPr lvl="0" algn="ctr">
                  <a:defRPr/>
                </a:pPr>
                <a:r>
                  <a:rPr lang="en-US" sz="1050" kern="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Arial" panose="020B0604020202020204" pitchFamily="34" charset="0"/>
                  </a:rPr>
                  <a:t>Review description</a:t>
                </a:r>
                <a:endParaRPr lang="en-US" sz="900" kern="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Arial" panose="020B0604020202020204" pitchFamily="34" charset="0"/>
                </a:endParaRPr>
              </a:p>
            </p:txBody>
          </p:sp>
        </p:grpSp>
        <p:cxnSp>
          <p:nvCxnSpPr>
            <p:cNvPr id="108" name="Straight Connector 107"/>
            <p:cNvCxnSpPr/>
            <p:nvPr/>
          </p:nvCxnSpPr>
          <p:spPr>
            <a:xfrm>
              <a:off x="761406" y="2525139"/>
              <a:ext cx="914400" cy="0"/>
            </a:xfrm>
            <a:prstGeom prst="line">
              <a:avLst/>
            </a:prstGeom>
            <a:ln w="9525" cap="flat" cmpd="sng" algn="ctr">
              <a:solidFill>
                <a:schemeClr val="accent1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123" name="TextBox 122"/>
          <p:cNvSpPr txBox="1"/>
          <p:nvPr/>
        </p:nvSpPr>
        <p:spPr>
          <a:xfrm>
            <a:off x="1784853" y="4179000"/>
            <a:ext cx="1216139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1013" b="1" kern="0" dirty="0">
                <a:solidFill>
                  <a:schemeClr val="bg2">
                    <a:lumMod val="90000"/>
                  </a:schemeClr>
                </a:solidFill>
                <a:cs typeface="Arial" panose="020B0604020202020204" pitchFamily="34" charset="0"/>
              </a:rPr>
              <a:t>Complete</a:t>
            </a:r>
            <a:endParaRPr lang="en-US" sz="3300" b="1" kern="0" dirty="0">
              <a:solidFill>
                <a:schemeClr val="bg2">
                  <a:lumMod val="90000"/>
                </a:schemeClr>
              </a:solidFill>
              <a:cs typeface="Arial" panose="020B0604020202020204" pitchFamily="34" charset="0"/>
            </a:endParaRPr>
          </a:p>
        </p:txBody>
      </p:sp>
      <p:cxnSp>
        <p:nvCxnSpPr>
          <p:cNvPr id="126" name="Straight Arrow Connector 125"/>
          <p:cNvCxnSpPr/>
          <p:nvPr/>
        </p:nvCxnSpPr>
        <p:spPr>
          <a:xfrm>
            <a:off x="1339376" y="3982324"/>
            <a:ext cx="233496" cy="100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: Rounded Corners 4"/>
          <p:cNvSpPr/>
          <p:nvPr/>
        </p:nvSpPr>
        <p:spPr>
          <a:xfrm>
            <a:off x="2798696" y="958095"/>
            <a:ext cx="967170" cy="28754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25" dirty="0">
                <a:solidFill>
                  <a:sysClr val="windowText" lastClr="000000"/>
                </a:solidFill>
              </a:rPr>
              <a:t>SMT Discussion</a:t>
            </a:r>
            <a:br>
              <a:rPr lang="en-US" sz="825" dirty="0">
                <a:solidFill>
                  <a:sysClr val="windowText" lastClr="000000"/>
                </a:solidFill>
              </a:rPr>
            </a:br>
            <a:r>
              <a:rPr lang="en-US" sz="825" dirty="0">
                <a:solidFill>
                  <a:sysClr val="windowText" lastClr="000000"/>
                </a:solidFill>
              </a:rPr>
              <a:t>(22-23 Sep)</a:t>
            </a:r>
          </a:p>
        </p:txBody>
      </p:sp>
      <p:sp>
        <p:nvSpPr>
          <p:cNvPr id="61" name="Rectangle: Rounded Corners 60"/>
          <p:cNvSpPr/>
          <p:nvPr/>
        </p:nvSpPr>
        <p:spPr>
          <a:xfrm>
            <a:off x="6531827" y="1013597"/>
            <a:ext cx="823799" cy="238537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25" dirty="0">
                <a:solidFill>
                  <a:sysClr val="windowText" lastClr="000000"/>
                </a:solidFill>
              </a:rPr>
              <a:t>SMT Discussion</a:t>
            </a:r>
          </a:p>
        </p:txBody>
      </p:sp>
      <p:grpSp>
        <p:nvGrpSpPr>
          <p:cNvPr id="67" name="Group 66"/>
          <p:cNvGrpSpPr/>
          <p:nvPr/>
        </p:nvGrpSpPr>
        <p:grpSpPr>
          <a:xfrm>
            <a:off x="7705965" y="1013598"/>
            <a:ext cx="967170" cy="305717"/>
            <a:chOff x="3819972" y="1304694"/>
            <a:chExt cx="1289560" cy="490651"/>
          </a:xfrm>
        </p:grpSpPr>
        <p:sp>
          <p:nvSpPr>
            <p:cNvPr id="68" name="Rectangle: Rounded Corners 67"/>
            <p:cNvSpPr/>
            <p:nvPr/>
          </p:nvSpPr>
          <p:spPr>
            <a:xfrm>
              <a:off x="3819972" y="1304694"/>
              <a:ext cx="1289560" cy="383392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25" dirty="0">
                  <a:solidFill>
                    <a:sysClr val="windowText" lastClr="000000"/>
                  </a:solidFill>
                </a:rPr>
                <a:t>SMT Discussion</a:t>
              </a:r>
            </a:p>
          </p:txBody>
        </p:sp>
        <p:sp>
          <p:nvSpPr>
            <p:cNvPr id="69" name="Arrow: Down 68"/>
            <p:cNvSpPr/>
            <p:nvPr/>
          </p:nvSpPr>
          <p:spPr>
            <a:xfrm>
              <a:off x="4973513" y="1691322"/>
              <a:ext cx="104598" cy="104023"/>
            </a:xfrm>
            <a:prstGeom prst="downArrow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</p:grpSp>
      <p:sp>
        <p:nvSpPr>
          <p:cNvPr id="10" name="Rectangle: Rounded Corners 9"/>
          <p:cNvSpPr/>
          <p:nvPr/>
        </p:nvSpPr>
        <p:spPr>
          <a:xfrm>
            <a:off x="5747813" y="4478471"/>
            <a:ext cx="2835198" cy="65050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ysClr val="windowText" lastClr="000000"/>
                </a:solidFill>
              </a:rPr>
              <a:t>GCF Compliance and Audit are to be involved throughout the process to insure transparency and best practice </a:t>
            </a:r>
          </a:p>
        </p:txBody>
      </p:sp>
      <p:grpSp>
        <p:nvGrpSpPr>
          <p:cNvPr id="29" name="Group 28"/>
          <p:cNvGrpSpPr/>
          <p:nvPr/>
        </p:nvGrpSpPr>
        <p:grpSpPr>
          <a:xfrm>
            <a:off x="1619081" y="4475420"/>
            <a:ext cx="4075130" cy="641699"/>
            <a:chOff x="6010507" y="5957047"/>
            <a:chExt cx="5433507" cy="855598"/>
          </a:xfrm>
        </p:grpSpPr>
        <p:sp>
          <p:nvSpPr>
            <p:cNvPr id="70" name="Rectangle: Rounded Corners 69"/>
            <p:cNvSpPr/>
            <p:nvPr/>
          </p:nvSpPr>
          <p:spPr>
            <a:xfrm>
              <a:off x="6010507" y="5957047"/>
              <a:ext cx="5433507" cy="855598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815579" lvl="3"/>
              <a:r>
                <a:rPr lang="en-US" sz="825" b="1" dirty="0">
                  <a:solidFill>
                    <a:sysClr val="windowText" lastClr="000000"/>
                  </a:solidFill>
                </a:rPr>
                <a:t>1)</a:t>
              </a:r>
              <a:r>
                <a:rPr lang="en-US" sz="825" dirty="0">
                  <a:solidFill>
                    <a:sysClr val="windowText" lastClr="000000"/>
                  </a:solidFill>
                </a:rPr>
                <a:t> All CNs are uploaded on secure GCF SharePoint; </a:t>
              </a:r>
              <a:r>
                <a:rPr lang="en-US" sz="825" b="1" dirty="0">
                  <a:solidFill>
                    <a:sysClr val="windowText" lastClr="000000"/>
                  </a:solidFill>
                </a:rPr>
                <a:t>2) </a:t>
              </a:r>
              <a:r>
                <a:rPr lang="en-US" sz="825" dirty="0">
                  <a:solidFill>
                    <a:sysClr val="windowText" lastClr="000000"/>
                  </a:solidFill>
                </a:rPr>
                <a:t>Private folders were created for each evaluation member with designated CNs on review basis; </a:t>
              </a:r>
              <a:r>
                <a:rPr lang="en-US" sz="825" b="1" dirty="0">
                  <a:solidFill>
                    <a:sysClr val="windowText" lastClr="000000"/>
                  </a:solidFill>
                </a:rPr>
                <a:t>3) </a:t>
              </a:r>
              <a:r>
                <a:rPr lang="en-US" sz="825" dirty="0">
                  <a:solidFill>
                    <a:sysClr val="windowText" lastClr="000000"/>
                  </a:solidFill>
                </a:rPr>
                <a:t>After first review CNs are re-assigned as to minimize biases; </a:t>
              </a:r>
              <a:r>
                <a:rPr lang="en-US" sz="825" b="1" dirty="0">
                  <a:solidFill>
                    <a:sysClr val="windowText" lastClr="000000"/>
                  </a:solidFill>
                </a:rPr>
                <a:t>4)</a:t>
              </a:r>
              <a:r>
                <a:rPr lang="en-US" sz="825" dirty="0">
                  <a:solidFill>
                    <a:sysClr val="windowText" lastClr="000000"/>
                  </a:solidFill>
                </a:rPr>
                <a:t> Specialists were requested to disclose any conflict of interest.</a:t>
              </a:r>
            </a:p>
          </p:txBody>
        </p:sp>
        <p:sp>
          <p:nvSpPr>
            <p:cNvPr id="27" name="Rectangle: Rounded Corners 26"/>
            <p:cNvSpPr/>
            <p:nvPr/>
          </p:nvSpPr>
          <p:spPr>
            <a:xfrm>
              <a:off x="6073696" y="6106477"/>
              <a:ext cx="1089994" cy="553619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00" b="1" dirty="0">
                  <a:solidFill>
                    <a:sysClr val="windowText" lastClr="000000"/>
                  </a:solidFill>
                </a:rPr>
                <a:t>Transparency Best Practice</a:t>
              </a:r>
            </a:p>
          </p:txBody>
        </p:sp>
      </p:grpSp>
      <p:sp>
        <p:nvSpPr>
          <p:cNvPr id="109" name="Rectangle: Rounded Corners 108"/>
          <p:cNvSpPr/>
          <p:nvPr/>
        </p:nvSpPr>
        <p:spPr>
          <a:xfrm>
            <a:off x="4716965" y="1006677"/>
            <a:ext cx="823964" cy="238537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25" dirty="0">
                <a:solidFill>
                  <a:sysClr val="windowText" lastClr="000000"/>
                </a:solidFill>
              </a:rPr>
              <a:t>SMT Discussion</a:t>
            </a:r>
          </a:p>
        </p:txBody>
      </p:sp>
      <p:cxnSp>
        <p:nvCxnSpPr>
          <p:cNvPr id="39" name="Straight Connector 38"/>
          <p:cNvCxnSpPr>
            <a:stCxn id="5" idx="2"/>
          </p:cNvCxnSpPr>
          <p:nvPr/>
        </p:nvCxnSpPr>
        <p:spPr>
          <a:xfrm>
            <a:off x="3282281" y="1245639"/>
            <a:ext cx="360" cy="1343242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13" name="Straight Connector 112"/>
          <p:cNvCxnSpPr/>
          <p:nvPr/>
        </p:nvCxnSpPr>
        <p:spPr>
          <a:xfrm>
            <a:off x="5108261" y="1251763"/>
            <a:ext cx="360" cy="1343242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14" name="Straight Connector 113"/>
          <p:cNvCxnSpPr/>
          <p:nvPr/>
        </p:nvCxnSpPr>
        <p:spPr>
          <a:xfrm>
            <a:off x="6941032" y="1241960"/>
            <a:ext cx="360" cy="1343242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73" name="TextBox 72">
            <a:extLst>
              <a:ext uri="{FF2B5EF4-FFF2-40B4-BE49-F238E27FC236}">
                <a16:creationId xmlns:a16="http://schemas.microsoft.com/office/drawing/2014/main" id="{F9967B9D-1368-46CA-BE09-33EFB2E1861A}"/>
              </a:ext>
            </a:extLst>
          </p:cNvPr>
          <p:cNvSpPr txBox="1"/>
          <p:nvPr/>
        </p:nvSpPr>
        <p:spPr>
          <a:xfrm>
            <a:off x="3540545" y="4186032"/>
            <a:ext cx="1216139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1013" b="1" kern="0" dirty="0">
                <a:solidFill>
                  <a:schemeClr val="bg2">
                    <a:lumMod val="90000"/>
                  </a:schemeClr>
                </a:solidFill>
                <a:cs typeface="Arial" panose="020B0604020202020204" pitchFamily="34" charset="0"/>
              </a:rPr>
              <a:t>Complete</a:t>
            </a:r>
            <a:endParaRPr lang="en-US" sz="3300" b="1" kern="0" dirty="0">
              <a:solidFill>
                <a:schemeClr val="bg2">
                  <a:lumMod val="9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EC2A93DD-E4F9-4A3E-97E6-C2EC7C745AF3}"/>
              </a:ext>
            </a:extLst>
          </p:cNvPr>
          <p:cNvSpPr txBox="1"/>
          <p:nvPr/>
        </p:nvSpPr>
        <p:spPr>
          <a:xfrm>
            <a:off x="5387920" y="4170793"/>
            <a:ext cx="1216139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1013" b="1" kern="0" dirty="0">
                <a:solidFill>
                  <a:schemeClr val="bg2">
                    <a:lumMod val="90000"/>
                  </a:schemeClr>
                </a:solidFill>
                <a:cs typeface="Arial" panose="020B0604020202020204" pitchFamily="34" charset="0"/>
              </a:rPr>
              <a:t>Complete</a:t>
            </a:r>
            <a:endParaRPr lang="en-US" sz="3300" b="1" kern="0" dirty="0">
              <a:solidFill>
                <a:schemeClr val="bg2">
                  <a:lumMod val="9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5E00A61E-B22A-4759-B61D-540ECE1517B7}"/>
              </a:ext>
            </a:extLst>
          </p:cNvPr>
          <p:cNvSpPr txBox="1"/>
          <p:nvPr/>
        </p:nvSpPr>
        <p:spPr>
          <a:xfrm>
            <a:off x="7212123" y="4170792"/>
            <a:ext cx="1216139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1013" b="1" kern="0" dirty="0">
                <a:solidFill>
                  <a:schemeClr val="bg2">
                    <a:lumMod val="90000"/>
                  </a:schemeClr>
                </a:solidFill>
                <a:cs typeface="Arial" panose="020B0604020202020204" pitchFamily="34" charset="0"/>
              </a:rPr>
              <a:t>On-going</a:t>
            </a:r>
            <a:endParaRPr lang="en-US" sz="3300" b="1" kern="0" dirty="0">
              <a:solidFill>
                <a:schemeClr val="bg2">
                  <a:lumMod val="90000"/>
                </a:schemeClr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88451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5000" advTm="10000">
        <p159:morph option="byWord"/>
      </p:transition>
    </mc:Choice>
    <mc:Fallback xmlns="">
      <p:transition spd="slow" advTm="10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24301" y="512407"/>
            <a:ext cx="4828936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80000"/>
              </a:lnSpc>
              <a:defRPr/>
            </a:pPr>
            <a:r>
              <a:rPr lang="en-US" sz="21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cs typeface="Arial" panose="020B0604020202020204" pitchFamily="34" charset="0"/>
              </a:rPr>
              <a:t>RFP RESULTS SNAPSHOT</a:t>
            </a:r>
          </a:p>
        </p:txBody>
      </p:sp>
      <p:sp>
        <p:nvSpPr>
          <p:cNvPr id="19" name="Rectangle 18"/>
          <p:cNvSpPr/>
          <p:nvPr/>
        </p:nvSpPr>
        <p:spPr>
          <a:xfrm>
            <a:off x="773867" y="2927336"/>
            <a:ext cx="2208702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3A9489"/>
                </a:solidFill>
                <a:latin typeface="Impact" panose="020B0806030902050204" pitchFamily="34" charset="0"/>
              </a:rPr>
              <a:t>COUNTRIES RECEIVED: </a:t>
            </a:r>
          </a:p>
          <a:p>
            <a:pPr marL="257175" indent="-257175">
              <a:buClr>
                <a:srgbClr val="3A9489"/>
              </a:buClr>
              <a:buFont typeface="Wingdings" panose="05000000000000000000" pitchFamily="2" charset="2"/>
              <a:buChar char="ü"/>
            </a:pPr>
            <a:r>
              <a:rPr lang="en-US" sz="1600" dirty="0">
                <a:latin typeface="Corbel" panose="020B0503020204020204" pitchFamily="34" charset="0"/>
              </a:rPr>
              <a:t>70+ Developing countries 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777618" y="1783349"/>
            <a:ext cx="398023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3A9489"/>
                </a:solidFill>
                <a:latin typeface="Impact" panose="020B0806030902050204" pitchFamily="34" charset="0"/>
              </a:rPr>
              <a:t>GCF INVESTMENT: </a:t>
            </a:r>
          </a:p>
          <a:p>
            <a:pPr marL="257175" indent="-257175">
              <a:buClr>
                <a:srgbClr val="3A9489"/>
              </a:buClr>
              <a:buFont typeface="Wingdings" panose="05000000000000000000" pitchFamily="2" charset="2"/>
              <a:buChar char="ü"/>
            </a:pPr>
            <a:r>
              <a:rPr lang="en-US" sz="1600" dirty="0">
                <a:latin typeface="Corbel" panose="020B0503020204020204" pitchFamily="34" charset="0"/>
              </a:rPr>
              <a:t>Up to </a:t>
            </a:r>
            <a:r>
              <a:rPr lang="en-US" sz="1600" dirty="0">
                <a:latin typeface="Corbel" panose="020B0503020204020204" pitchFamily="34" charset="0"/>
                <a:cs typeface="Corbel"/>
              </a:rPr>
              <a:t>USD 500M in projects/programmes</a:t>
            </a:r>
          </a:p>
        </p:txBody>
      </p:sp>
      <p:grpSp>
        <p:nvGrpSpPr>
          <p:cNvPr id="23" name="Group 22"/>
          <p:cNvGrpSpPr/>
          <p:nvPr/>
        </p:nvGrpSpPr>
        <p:grpSpPr>
          <a:xfrm>
            <a:off x="412300" y="2948739"/>
            <a:ext cx="312860" cy="305038"/>
            <a:chOff x="6075363" y="3203575"/>
            <a:chExt cx="508000" cy="495300"/>
          </a:xfrm>
          <a:solidFill>
            <a:schemeClr val="tx1">
              <a:lumMod val="75000"/>
              <a:lumOff val="2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4" name="Freeform 28"/>
            <p:cNvSpPr>
              <a:spLocks noEditPoints="1"/>
            </p:cNvSpPr>
            <p:nvPr/>
          </p:nvSpPr>
          <p:spPr bwMode="auto">
            <a:xfrm>
              <a:off x="6202363" y="3340100"/>
              <a:ext cx="250825" cy="358775"/>
            </a:xfrm>
            <a:custGeom>
              <a:avLst/>
              <a:gdLst>
                <a:gd name="T0" fmla="*/ 702 w 1741"/>
                <a:gd name="T1" fmla="*/ 659 h 2484"/>
                <a:gd name="T2" fmla="*/ 560 w 1741"/>
                <a:gd name="T3" fmla="*/ 917 h 2484"/>
                <a:gd name="T4" fmla="*/ 511 w 1741"/>
                <a:gd name="T5" fmla="*/ 1162 h 2484"/>
                <a:gd name="T6" fmla="*/ 535 w 1741"/>
                <a:gd name="T7" fmla="*/ 1389 h 2484"/>
                <a:gd name="T8" fmla="*/ 610 w 1741"/>
                <a:gd name="T9" fmla="*/ 1598 h 2484"/>
                <a:gd name="T10" fmla="*/ 717 w 1741"/>
                <a:gd name="T11" fmla="*/ 1782 h 2484"/>
                <a:gd name="T12" fmla="*/ 777 w 1741"/>
                <a:gd name="T13" fmla="*/ 1857 h 2484"/>
                <a:gd name="T14" fmla="*/ 771 w 1741"/>
                <a:gd name="T15" fmla="*/ 1775 h 2484"/>
                <a:gd name="T16" fmla="*/ 761 w 1741"/>
                <a:gd name="T17" fmla="*/ 1625 h 2484"/>
                <a:gd name="T18" fmla="*/ 765 w 1741"/>
                <a:gd name="T19" fmla="*/ 1432 h 2484"/>
                <a:gd name="T20" fmla="*/ 800 w 1741"/>
                <a:gd name="T21" fmla="*/ 1223 h 2484"/>
                <a:gd name="T22" fmla="*/ 880 w 1741"/>
                <a:gd name="T23" fmla="*/ 1023 h 2484"/>
                <a:gd name="T24" fmla="*/ 842 w 1741"/>
                <a:gd name="T25" fmla="*/ 1261 h 2484"/>
                <a:gd name="T26" fmla="*/ 847 w 1741"/>
                <a:gd name="T27" fmla="*/ 1514 h 2484"/>
                <a:gd name="T28" fmla="*/ 871 w 1741"/>
                <a:gd name="T29" fmla="*/ 1753 h 2484"/>
                <a:gd name="T30" fmla="*/ 886 w 1741"/>
                <a:gd name="T31" fmla="*/ 1950 h 2484"/>
                <a:gd name="T32" fmla="*/ 1001 w 1741"/>
                <a:gd name="T33" fmla="*/ 1888 h 2484"/>
                <a:gd name="T34" fmla="*/ 1160 w 1741"/>
                <a:gd name="T35" fmla="*/ 1624 h 2484"/>
                <a:gd name="T36" fmla="*/ 1227 w 1741"/>
                <a:gd name="T37" fmla="*/ 1377 h 2484"/>
                <a:gd name="T38" fmla="*/ 1222 w 1741"/>
                <a:gd name="T39" fmla="*/ 1148 h 2484"/>
                <a:gd name="T40" fmla="*/ 1164 w 1741"/>
                <a:gd name="T41" fmla="*/ 939 h 2484"/>
                <a:gd name="T42" fmla="*/ 1073 w 1741"/>
                <a:gd name="T43" fmla="*/ 752 h 2484"/>
                <a:gd name="T44" fmla="*/ 972 w 1741"/>
                <a:gd name="T45" fmla="*/ 592 h 2484"/>
                <a:gd name="T46" fmla="*/ 880 w 1741"/>
                <a:gd name="T47" fmla="*/ 458 h 2484"/>
                <a:gd name="T48" fmla="*/ 1103 w 1741"/>
                <a:gd name="T49" fmla="*/ 28 h 2484"/>
                <a:gd name="T50" fmla="*/ 1365 w 1741"/>
                <a:gd name="T51" fmla="*/ 146 h 2484"/>
                <a:gd name="T52" fmla="*/ 1571 w 1741"/>
                <a:gd name="T53" fmla="*/ 338 h 2484"/>
                <a:gd name="T54" fmla="*/ 1702 w 1741"/>
                <a:gd name="T55" fmla="*/ 590 h 2484"/>
                <a:gd name="T56" fmla="*/ 1741 w 1741"/>
                <a:gd name="T57" fmla="*/ 884 h 2484"/>
                <a:gd name="T58" fmla="*/ 1713 w 1741"/>
                <a:gd name="T59" fmla="*/ 1138 h 2484"/>
                <a:gd name="T60" fmla="*/ 1643 w 1741"/>
                <a:gd name="T61" fmla="*/ 1335 h 2484"/>
                <a:gd name="T62" fmla="*/ 1547 w 1741"/>
                <a:gd name="T63" fmla="*/ 1490 h 2484"/>
                <a:gd name="T64" fmla="*/ 1442 w 1741"/>
                <a:gd name="T65" fmla="*/ 1618 h 2484"/>
                <a:gd name="T66" fmla="*/ 1347 w 1741"/>
                <a:gd name="T67" fmla="*/ 1737 h 2484"/>
                <a:gd name="T68" fmla="*/ 1277 w 1741"/>
                <a:gd name="T69" fmla="*/ 1863 h 2484"/>
                <a:gd name="T70" fmla="*/ 1231 w 1741"/>
                <a:gd name="T71" fmla="*/ 2174 h 2484"/>
                <a:gd name="T72" fmla="*/ 1154 w 1741"/>
                <a:gd name="T73" fmla="*/ 2347 h 2484"/>
                <a:gd name="T74" fmla="*/ 1009 w 1741"/>
                <a:gd name="T75" fmla="*/ 2456 h 2484"/>
                <a:gd name="T76" fmla="*/ 821 w 1741"/>
                <a:gd name="T77" fmla="*/ 2479 h 2484"/>
                <a:gd name="T78" fmla="*/ 652 w 1741"/>
                <a:gd name="T79" fmla="*/ 2407 h 2484"/>
                <a:gd name="T80" fmla="*/ 538 w 1741"/>
                <a:gd name="T81" fmla="*/ 2263 h 2484"/>
                <a:gd name="T82" fmla="*/ 484 w 1741"/>
                <a:gd name="T83" fmla="*/ 1934 h 2484"/>
                <a:gd name="T84" fmla="*/ 439 w 1741"/>
                <a:gd name="T85" fmla="*/ 1804 h 2484"/>
                <a:gd name="T86" fmla="*/ 359 w 1741"/>
                <a:gd name="T87" fmla="*/ 1690 h 2484"/>
                <a:gd name="T88" fmla="*/ 261 w 1741"/>
                <a:gd name="T89" fmla="*/ 1574 h 2484"/>
                <a:gd name="T90" fmla="*/ 160 w 1741"/>
                <a:gd name="T91" fmla="*/ 1444 h 2484"/>
                <a:gd name="T92" fmla="*/ 73 w 1741"/>
                <a:gd name="T93" fmla="*/ 1283 h 2484"/>
                <a:gd name="T94" fmla="*/ 15 w 1741"/>
                <a:gd name="T95" fmla="*/ 1078 h 2484"/>
                <a:gd name="T96" fmla="*/ 3 w 1741"/>
                <a:gd name="T97" fmla="*/ 807 h 2484"/>
                <a:gd name="T98" fmla="*/ 76 w 1741"/>
                <a:gd name="T99" fmla="*/ 523 h 2484"/>
                <a:gd name="T100" fmla="*/ 232 w 1741"/>
                <a:gd name="T101" fmla="*/ 284 h 2484"/>
                <a:gd name="T102" fmla="*/ 456 w 1741"/>
                <a:gd name="T103" fmla="*/ 108 h 2484"/>
                <a:gd name="T104" fmla="*/ 730 w 1741"/>
                <a:gd name="T105" fmla="*/ 13 h 2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41" h="2484">
                  <a:moveTo>
                    <a:pt x="880" y="458"/>
                  </a:moveTo>
                  <a:lnTo>
                    <a:pt x="813" y="525"/>
                  </a:lnTo>
                  <a:lnTo>
                    <a:pt x="753" y="592"/>
                  </a:lnTo>
                  <a:lnTo>
                    <a:pt x="702" y="659"/>
                  </a:lnTo>
                  <a:lnTo>
                    <a:pt x="656" y="724"/>
                  </a:lnTo>
                  <a:lnTo>
                    <a:pt x="618" y="789"/>
                  </a:lnTo>
                  <a:lnTo>
                    <a:pt x="585" y="854"/>
                  </a:lnTo>
                  <a:lnTo>
                    <a:pt x="560" y="917"/>
                  </a:lnTo>
                  <a:lnTo>
                    <a:pt x="540" y="979"/>
                  </a:lnTo>
                  <a:lnTo>
                    <a:pt x="525" y="1041"/>
                  </a:lnTo>
                  <a:lnTo>
                    <a:pt x="517" y="1102"/>
                  </a:lnTo>
                  <a:lnTo>
                    <a:pt x="511" y="1162"/>
                  </a:lnTo>
                  <a:lnTo>
                    <a:pt x="511" y="1221"/>
                  </a:lnTo>
                  <a:lnTo>
                    <a:pt x="515" y="1278"/>
                  </a:lnTo>
                  <a:lnTo>
                    <a:pt x="524" y="1334"/>
                  </a:lnTo>
                  <a:lnTo>
                    <a:pt x="535" y="1389"/>
                  </a:lnTo>
                  <a:lnTo>
                    <a:pt x="550" y="1443"/>
                  </a:lnTo>
                  <a:lnTo>
                    <a:pt x="568" y="1496"/>
                  </a:lnTo>
                  <a:lnTo>
                    <a:pt x="588" y="1547"/>
                  </a:lnTo>
                  <a:lnTo>
                    <a:pt x="610" y="1598"/>
                  </a:lnTo>
                  <a:lnTo>
                    <a:pt x="635" y="1645"/>
                  </a:lnTo>
                  <a:lnTo>
                    <a:pt x="661" y="1693"/>
                  </a:lnTo>
                  <a:lnTo>
                    <a:pt x="688" y="1738"/>
                  </a:lnTo>
                  <a:lnTo>
                    <a:pt x="717" y="1782"/>
                  </a:lnTo>
                  <a:lnTo>
                    <a:pt x="745" y="1824"/>
                  </a:lnTo>
                  <a:lnTo>
                    <a:pt x="775" y="1865"/>
                  </a:lnTo>
                  <a:lnTo>
                    <a:pt x="777" y="1864"/>
                  </a:lnTo>
                  <a:lnTo>
                    <a:pt x="777" y="1857"/>
                  </a:lnTo>
                  <a:lnTo>
                    <a:pt x="777" y="1846"/>
                  </a:lnTo>
                  <a:lnTo>
                    <a:pt x="775" y="1827"/>
                  </a:lnTo>
                  <a:lnTo>
                    <a:pt x="773" y="1803"/>
                  </a:lnTo>
                  <a:lnTo>
                    <a:pt x="771" y="1775"/>
                  </a:lnTo>
                  <a:lnTo>
                    <a:pt x="767" y="1744"/>
                  </a:lnTo>
                  <a:lnTo>
                    <a:pt x="765" y="1707"/>
                  </a:lnTo>
                  <a:lnTo>
                    <a:pt x="762" y="1668"/>
                  </a:lnTo>
                  <a:lnTo>
                    <a:pt x="761" y="1625"/>
                  </a:lnTo>
                  <a:lnTo>
                    <a:pt x="760" y="1580"/>
                  </a:lnTo>
                  <a:lnTo>
                    <a:pt x="760" y="1532"/>
                  </a:lnTo>
                  <a:lnTo>
                    <a:pt x="762" y="1483"/>
                  </a:lnTo>
                  <a:lnTo>
                    <a:pt x="765" y="1432"/>
                  </a:lnTo>
                  <a:lnTo>
                    <a:pt x="770" y="1381"/>
                  </a:lnTo>
                  <a:lnTo>
                    <a:pt x="777" y="1328"/>
                  </a:lnTo>
                  <a:lnTo>
                    <a:pt x="787" y="1275"/>
                  </a:lnTo>
                  <a:lnTo>
                    <a:pt x="800" y="1223"/>
                  </a:lnTo>
                  <a:lnTo>
                    <a:pt x="815" y="1171"/>
                  </a:lnTo>
                  <a:lnTo>
                    <a:pt x="833" y="1120"/>
                  </a:lnTo>
                  <a:lnTo>
                    <a:pt x="855" y="1070"/>
                  </a:lnTo>
                  <a:lnTo>
                    <a:pt x="880" y="1023"/>
                  </a:lnTo>
                  <a:lnTo>
                    <a:pt x="865" y="1079"/>
                  </a:lnTo>
                  <a:lnTo>
                    <a:pt x="854" y="1138"/>
                  </a:lnTo>
                  <a:lnTo>
                    <a:pt x="846" y="1199"/>
                  </a:lnTo>
                  <a:lnTo>
                    <a:pt x="842" y="1261"/>
                  </a:lnTo>
                  <a:lnTo>
                    <a:pt x="840" y="1323"/>
                  </a:lnTo>
                  <a:lnTo>
                    <a:pt x="841" y="1387"/>
                  </a:lnTo>
                  <a:lnTo>
                    <a:pt x="843" y="1450"/>
                  </a:lnTo>
                  <a:lnTo>
                    <a:pt x="847" y="1514"/>
                  </a:lnTo>
                  <a:lnTo>
                    <a:pt x="852" y="1575"/>
                  </a:lnTo>
                  <a:lnTo>
                    <a:pt x="859" y="1637"/>
                  </a:lnTo>
                  <a:lnTo>
                    <a:pt x="865" y="1696"/>
                  </a:lnTo>
                  <a:lnTo>
                    <a:pt x="871" y="1753"/>
                  </a:lnTo>
                  <a:lnTo>
                    <a:pt x="876" y="1808"/>
                  </a:lnTo>
                  <a:lnTo>
                    <a:pt x="882" y="1859"/>
                  </a:lnTo>
                  <a:lnTo>
                    <a:pt x="884" y="1907"/>
                  </a:lnTo>
                  <a:lnTo>
                    <a:pt x="886" y="1950"/>
                  </a:lnTo>
                  <a:lnTo>
                    <a:pt x="885" y="1990"/>
                  </a:lnTo>
                  <a:lnTo>
                    <a:pt x="880" y="2025"/>
                  </a:lnTo>
                  <a:lnTo>
                    <a:pt x="945" y="1956"/>
                  </a:lnTo>
                  <a:lnTo>
                    <a:pt x="1001" y="1888"/>
                  </a:lnTo>
                  <a:lnTo>
                    <a:pt x="1051" y="1821"/>
                  </a:lnTo>
                  <a:lnTo>
                    <a:pt x="1094" y="1754"/>
                  </a:lnTo>
                  <a:lnTo>
                    <a:pt x="1130" y="1689"/>
                  </a:lnTo>
                  <a:lnTo>
                    <a:pt x="1160" y="1624"/>
                  </a:lnTo>
                  <a:lnTo>
                    <a:pt x="1185" y="1561"/>
                  </a:lnTo>
                  <a:lnTo>
                    <a:pt x="1205" y="1498"/>
                  </a:lnTo>
                  <a:lnTo>
                    <a:pt x="1219" y="1437"/>
                  </a:lnTo>
                  <a:lnTo>
                    <a:pt x="1227" y="1377"/>
                  </a:lnTo>
                  <a:lnTo>
                    <a:pt x="1231" y="1318"/>
                  </a:lnTo>
                  <a:lnTo>
                    <a:pt x="1231" y="1259"/>
                  </a:lnTo>
                  <a:lnTo>
                    <a:pt x="1228" y="1203"/>
                  </a:lnTo>
                  <a:lnTo>
                    <a:pt x="1222" y="1148"/>
                  </a:lnTo>
                  <a:lnTo>
                    <a:pt x="1211" y="1093"/>
                  </a:lnTo>
                  <a:lnTo>
                    <a:pt x="1197" y="1041"/>
                  </a:lnTo>
                  <a:lnTo>
                    <a:pt x="1182" y="989"/>
                  </a:lnTo>
                  <a:lnTo>
                    <a:pt x="1164" y="939"/>
                  </a:lnTo>
                  <a:lnTo>
                    <a:pt x="1143" y="890"/>
                  </a:lnTo>
                  <a:lnTo>
                    <a:pt x="1121" y="843"/>
                  </a:lnTo>
                  <a:lnTo>
                    <a:pt x="1098" y="797"/>
                  </a:lnTo>
                  <a:lnTo>
                    <a:pt x="1073" y="752"/>
                  </a:lnTo>
                  <a:lnTo>
                    <a:pt x="1048" y="710"/>
                  </a:lnTo>
                  <a:lnTo>
                    <a:pt x="1024" y="669"/>
                  </a:lnTo>
                  <a:lnTo>
                    <a:pt x="998" y="630"/>
                  </a:lnTo>
                  <a:lnTo>
                    <a:pt x="972" y="592"/>
                  </a:lnTo>
                  <a:lnTo>
                    <a:pt x="948" y="555"/>
                  </a:lnTo>
                  <a:lnTo>
                    <a:pt x="925" y="521"/>
                  </a:lnTo>
                  <a:lnTo>
                    <a:pt x="902" y="488"/>
                  </a:lnTo>
                  <a:lnTo>
                    <a:pt x="880" y="458"/>
                  </a:lnTo>
                  <a:close/>
                  <a:moveTo>
                    <a:pt x="880" y="0"/>
                  </a:moveTo>
                  <a:lnTo>
                    <a:pt x="957" y="3"/>
                  </a:lnTo>
                  <a:lnTo>
                    <a:pt x="1031" y="13"/>
                  </a:lnTo>
                  <a:lnTo>
                    <a:pt x="1103" y="28"/>
                  </a:lnTo>
                  <a:lnTo>
                    <a:pt x="1173" y="49"/>
                  </a:lnTo>
                  <a:lnTo>
                    <a:pt x="1240" y="76"/>
                  </a:lnTo>
                  <a:lnTo>
                    <a:pt x="1305" y="108"/>
                  </a:lnTo>
                  <a:lnTo>
                    <a:pt x="1365" y="146"/>
                  </a:lnTo>
                  <a:lnTo>
                    <a:pt x="1423" y="187"/>
                  </a:lnTo>
                  <a:lnTo>
                    <a:pt x="1476" y="233"/>
                  </a:lnTo>
                  <a:lnTo>
                    <a:pt x="1525" y="284"/>
                  </a:lnTo>
                  <a:lnTo>
                    <a:pt x="1571" y="338"/>
                  </a:lnTo>
                  <a:lnTo>
                    <a:pt x="1611" y="397"/>
                  </a:lnTo>
                  <a:lnTo>
                    <a:pt x="1647" y="458"/>
                  </a:lnTo>
                  <a:lnTo>
                    <a:pt x="1677" y="523"/>
                  </a:lnTo>
                  <a:lnTo>
                    <a:pt x="1702" y="590"/>
                  </a:lnTo>
                  <a:lnTo>
                    <a:pt x="1720" y="660"/>
                  </a:lnTo>
                  <a:lnTo>
                    <a:pt x="1733" y="733"/>
                  </a:lnTo>
                  <a:lnTo>
                    <a:pt x="1741" y="807"/>
                  </a:lnTo>
                  <a:lnTo>
                    <a:pt x="1741" y="884"/>
                  </a:lnTo>
                  <a:lnTo>
                    <a:pt x="1739" y="954"/>
                  </a:lnTo>
                  <a:lnTo>
                    <a:pt x="1733" y="1019"/>
                  </a:lnTo>
                  <a:lnTo>
                    <a:pt x="1725" y="1081"/>
                  </a:lnTo>
                  <a:lnTo>
                    <a:pt x="1713" y="1138"/>
                  </a:lnTo>
                  <a:lnTo>
                    <a:pt x="1699" y="1192"/>
                  </a:lnTo>
                  <a:lnTo>
                    <a:pt x="1683" y="1243"/>
                  </a:lnTo>
                  <a:lnTo>
                    <a:pt x="1663" y="1291"/>
                  </a:lnTo>
                  <a:lnTo>
                    <a:pt x="1643" y="1335"/>
                  </a:lnTo>
                  <a:lnTo>
                    <a:pt x="1621" y="1377"/>
                  </a:lnTo>
                  <a:lnTo>
                    <a:pt x="1597" y="1416"/>
                  </a:lnTo>
                  <a:lnTo>
                    <a:pt x="1573" y="1454"/>
                  </a:lnTo>
                  <a:lnTo>
                    <a:pt x="1547" y="1490"/>
                  </a:lnTo>
                  <a:lnTo>
                    <a:pt x="1521" y="1523"/>
                  </a:lnTo>
                  <a:lnTo>
                    <a:pt x="1495" y="1556"/>
                  </a:lnTo>
                  <a:lnTo>
                    <a:pt x="1468" y="1587"/>
                  </a:lnTo>
                  <a:lnTo>
                    <a:pt x="1442" y="1618"/>
                  </a:lnTo>
                  <a:lnTo>
                    <a:pt x="1418" y="1648"/>
                  </a:lnTo>
                  <a:lnTo>
                    <a:pt x="1393" y="1678"/>
                  </a:lnTo>
                  <a:lnTo>
                    <a:pt x="1369" y="1707"/>
                  </a:lnTo>
                  <a:lnTo>
                    <a:pt x="1347" y="1737"/>
                  </a:lnTo>
                  <a:lnTo>
                    <a:pt x="1326" y="1768"/>
                  </a:lnTo>
                  <a:lnTo>
                    <a:pt x="1308" y="1798"/>
                  </a:lnTo>
                  <a:lnTo>
                    <a:pt x="1292" y="1830"/>
                  </a:lnTo>
                  <a:lnTo>
                    <a:pt x="1277" y="1863"/>
                  </a:lnTo>
                  <a:lnTo>
                    <a:pt x="1266" y="1897"/>
                  </a:lnTo>
                  <a:lnTo>
                    <a:pt x="1257" y="1933"/>
                  </a:lnTo>
                  <a:lnTo>
                    <a:pt x="1252" y="1971"/>
                  </a:lnTo>
                  <a:lnTo>
                    <a:pt x="1231" y="2174"/>
                  </a:lnTo>
                  <a:lnTo>
                    <a:pt x="1220" y="2222"/>
                  </a:lnTo>
                  <a:lnTo>
                    <a:pt x="1202" y="2267"/>
                  </a:lnTo>
                  <a:lnTo>
                    <a:pt x="1181" y="2308"/>
                  </a:lnTo>
                  <a:lnTo>
                    <a:pt x="1154" y="2347"/>
                  </a:lnTo>
                  <a:lnTo>
                    <a:pt x="1123" y="2381"/>
                  </a:lnTo>
                  <a:lnTo>
                    <a:pt x="1088" y="2411"/>
                  </a:lnTo>
                  <a:lnTo>
                    <a:pt x="1051" y="2436"/>
                  </a:lnTo>
                  <a:lnTo>
                    <a:pt x="1009" y="2456"/>
                  </a:lnTo>
                  <a:lnTo>
                    <a:pt x="964" y="2471"/>
                  </a:lnTo>
                  <a:lnTo>
                    <a:pt x="918" y="2480"/>
                  </a:lnTo>
                  <a:lnTo>
                    <a:pt x="870" y="2484"/>
                  </a:lnTo>
                  <a:lnTo>
                    <a:pt x="821" y="2479"/>
                  </a:lnTo>
                  <a:lnTo>
                    <a:pt x="775" y="2469"/>
                  </a:lnTo>
                  <a:lnTo>
                    <a:pt x="731" y="2454"/>
                  </a:lnTo>
                  <a:lnTo>
                    <a:pt x="690" y="2433"/>
                  </a:lnTo>
                  <a:lnTo>
                    <a:pt x="652" y="2407"/>
                  </a:lnTo>
                  <a:lnTo>
                    <a:pt x="617" y="2376"/>
                  </a:lnTo>
                  <a:lnTo>
                    <a:pt x="586" y="2342"/>
                  </a:lnTo>
                  <a:lnTo>
                    <a:pt x="560" y="2304"/>
                  </a:lnTo>
                  <a:lnTo>
                    <a:pt x="538" y="2263"/>
                  </a:lnTo>
                  <a:lnTo>
                    <a:pt x="521" y="2220"/>
                  </a:lnTo>
                  <a:lnTo>
                    <a:pt x="509" y="2174"/>
                  </a:lnTo>
                  <a:lnTo>
                    <a:pt x="487" y="1971"/>
                  </a:lnTo>
                  <a:lnTo>
                    <a:pt x="484" y="1934"/>
                  </a:lnTo>
                  <a:lnTo>
                    <a:pt x="477" y="1900"/>
                  </a:lnTo>
                  <a:lnTo>
                    <a:pt x="467" y="1867"/>
                  </a:lnTo>
                  <a:lnTo>
                    <a:pt x="454" y="1835"/>
                  </a:lnTo>
                  <a:lnTo>
                    <a:pt x="439" y="1804"/>
                  </a:lnTo>
                  <a:lnTo>
                    <a:pt x="422" y="1775"/>
                  </a:lnTo>
                  <a:lnTo>
                    <a:pt x="402" y="1746"/>
                  </a:lnTo>
                  <a:lnTo>
                    <a:pt x="382" y="1718"/>
                  </a:lnTo>
                  <a:lnTo>
                    <a:pt x="359" y="1690"/>
                  </a:lnTo>
                  <a:lnTo>
                    <a:pt x="337" y="1662"/>
                  </a:lnTo>
                  <a:lnTo>
                    <a:pt x="312" y="1632"/>
                  </a:lnTo>
                  <a:lnTo>
                    <a:pt x="287" y="1604"/>
                  </a:lnTo>
                  <a:lnTo>
                    <a:pt x="261" y="1574"/>
                  </a:lnTo>
                  <a:lnTo>
                    <a:pt x="236" y="1544"/>
                  </a:lnTo>
                  <a:lnTo>
                    <a:pt x="211" y="1512"/>
                  </a:lnTo>
                  <a:lnTo>
                    <a:pt x="185" y="1479"/>
                  </a:lnTo>
                  <a:lnTo>
                    <a:pt x="160" y="1444"/>
                  </a:lnTo>
                  <a:lnTo>
                    <a:pt x="136" y="1408"/>
                  </a:lnTo>
                  <a:lnTo>
                    <a:pt x="114" y="1369"/>
                  </a:lnTo>
                  <a:lnTo>
                    <a:pt x="93" y="1328"/>
                  </a:lnTo>
                  <a:lnTo>
                    <a:pt x="73" y="1283"/>
                  </a:lnTo>
                  <a:lnTo>
                    <a:pt x="56" y="1237"/>
                  </a:lnTo>
                  <a:lnTo>
                    <a:pt x="40" y="1187"/>
                  </a:lnTo>
                  <a:lnTo>
                    <a:pt x="26" y="1134"/>
                  </a:lnTo>
                  <a:lnTo>
                    <a:pt x="15" y="1078"/>
                  </a:lnTo>
                  <a:lnTo>
                    <a:pt x="6" y="1017"/>
                  </a:lnTo>
                  <a:lnTo>
                    <a:pt x="2" y="953"/>
                  </a:lnTo>
                  <a:lnTo>
                    <a:pt x="0" y="884"/>
                  </a:lnTo>
                  <a:lnTo>
                    <a:pt x="3" y="807"/>
                  </a:lnTo>
                  <a:lnTo>
                    <a:pt x="13" y="733"/>
                  </a:lnTo>
                  <a:lnTo>
                    <a:pt x="28" y="660"/>
                  </a:lnTo>
                  <a:lnTo>
                    <a:pt x="49" y="590"/>
                  </a:lnTo>
                  <a:lnTo>
                    <a:pt x="76" y="523"/>
                  </a:lnTo>
                  <a:lnTo>
                    <a:pt x="108" y="458"/>
                  </a:lnTo>
                  <a:lnTo>
                    <a:pt x="145" y="397"/>
                  </a:lnTo>
                  <a:lnTo>
                    <a:pt x="186" y="338"/>
                  </a:lnTo>
                  <a:lnTo>
                    <a:pt x="232" y="284"/>
                  </a:lnTo>
                  <a:lnTo>
                    <a:pt x="283" y="233"/>
                  </a:lnTo>
                  <a:lnTo>
                    <a:pt x="337" y="187"/>
                  </a:lnTo>
                  <a:lnTo>
                    <a:pt x="395" y="146"/>
                  </a:lnTo>
                  <a:lnTo>
                    <a:pt x="456" y="108"/>
                  </a:lnTo>
                  <a:lnTo>
                    <a:pt x="521" y="76"/>
                  </a:lnTo>
                  <a:lnTo>
                    <a:pt x="588" y="49"/>
                  </a:lnTo>
                  <a:lnTo>
                    <a:pt x="658" y="28"/>
                  </a:lnTo>
                  <a:lnTo>
                    <a:pt x="730" y="13"/>
                  </a:lnTo>
                  <a:lnTo>
                    <a:pt x="804" y="3"/>
                  </a:lnTo>
                  <a:lnTo>
                    <a:pt x="8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51449" tIns="25724" rIns="51449" bIns="25724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Freeform 29"/>
            <p:cNvSpPr>
              <a:spLocks/>
            </p:cNvSpPr>
            <p:nvPr/>
          </p:nvSpPr>
          <p:spPr bwMode="auto">
            <a:xfrm>
              <a:off x="6075363" y="3446463"/>
              <a:ext cx="98425" cy="20638"/>
            </a:xfrm>
            <a:custGeom>
              <a:avLst/>
              <a:gdLst>
                <a:gd name="T0" fmla="*/ 74 w 679"/>
                <a:gd name="T1" fmla="*/ 0 h 150"/>
                <a:gd name="T2" fmla="*/ 605 w 679"/>
                <a:gd name="T3" fmla="*/ 0 h 150"/>
                <a:gd name="T4" fmla="*/ 626 w 679"/>
                <a:gd name="T5" fmla="*/ 2 h 150"/>
                <a:gd name="T6" fmla="*/ 643 w 679"/>
                <a:gd name="T7" fmla="*/ 10 h 150"/>
                <a:gd name="T8" fmla="*/ 658 w 679"/>
                <a:gd name="T9" fmla="*/ 22 h 150"/>
                <a:gd name="T10" fmla="*/ 670 w 679"/>
                <a:gd name="T11" fmla="*/ 37 h 150"/>
                <a:gd name="T12" fmla="*/ 676 w 679"/>
                <a:gd name="T13" fmla="*/ 54 h 150"/>
                <a:gd name="T14" fmla="*/ 679 w 679"/>
                <a:gd name="T15" fmla="*/ 75 h 150"/>
                <a:gd name="T16" fmla="*/ 677 w 679"/>
                <a:gd name="T17" fmla="*/ 93 h 150"/>
                <a:gd name="T18" fmla="*/ 672 w 679"/>
                <a:gd name="T19" fmla="*/ 110 h 150"/>
                <a:gd name="T20" fmla="*/ 663 w 679"/>
                <a:gd name="T21" fmla="*/ 125 h 150"/>
                <a:gd name="T22" fmla="*/ 651 w 679"/>
                <a:gd name="T23" fmla="*/ 137 h 150"/>
                <a:gd name="T24" fmla="*/ 638 w 679"/>
                <a:gd name="T25" fmla="*/ 147 h 150"/>
                <a:gd name="T26" fmla="*/ 622 w 679"/>
                <a:gd name="T27" fmla="*/ 150 h 150"/>
                <a:gd name="T28" fmla="*/ 605 w 679"/>
                <a:gd name="T29" fmla="*/ 149 h 150"/>
                <a:gd name="T30" fmla="*/ 74 w 679"/>
                <a:gd name="T31" fmla="*/ 149 h 150"/>
                <a:gd name="T32" fmla="*/ 54 w 679"/>
                <a:gd name="T33" fmla="*/ 147 h 150"/>
                <a:gd name="T34" fmla="*/ 37 w 679"/>
                <a:gd name="T35" fmla="*/ 139 h 150"/>
                <a:gd name="T36" fmla="*/ 22 w 679"/>
                <a:gd name="T37" fmla="*/ 128 h 150"/>
                <a:gd name="T38" fmla="*/ 10 w 679"/>
                <a:gd name="T39" fmla="*/ 112 h 150"/>
                <a:gd name="T40" fmla="*/ 2 w 679"/>
                <a:gd name="T41" fmla="*/ 95 h 150"/>
                <a:gd name="T42" fmla="*/ 0 w 679"/>
                <a:gd name="T43" fmla="*/ 75 h 150"/>
                <a:gd name="T44" fmla="*/ 2 w 679"/>
                <a:gd name="T45" fmla="*/ 54 h 150"/>
                <a:gd name="T46" fmla="*/ 10 w 679"/>
                <a:gd name="T47" fmla="*/ 37 h 150"/>
                <a:gd name="T48" fmla="*/ 22 w 679"/>
                <a:gd name="T49" fmla="*/ 22 h 150"/>
                <a:gd name="T50" fmla="*/ 37 w 679"/>
                <a:gd name="T51" fmla="*/ 10 h 150"/>
                <a:gd name="T52" fmla="*/ 54 w 679"/>
                <a:gd name="T53" fmla="*/ 2 h 150"/>
                <a:gd name="T54" fmla="*/ 74 w 679"/>
                <a:gd name="T55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79" h="150">
                  <a:moveTo>
                    <a:pt x="74" y="0"/>
                  </a:moveTo>
                  <a:lnTo>
                    <a:pt x="605" y="0"/>
                  </a:lnTo>
                  <a:lnTo>
                    <a:pt x="626" y="2"/>
                  </a:lnTo>
                  <a:lnTo>
                    <a:pt x="643" y="10"/>
                  </a:lnTo>
                  <a:lnTo>
                    <a:pt x="658" y="22"/>
                  </a:lnTo>
                  <a:lnTo>
                    <a:pt x="670" y="37"/>
                  </a:lnTo>
                  <a:lnTo>
                    <a:pt x="676" y="54"/>
                  </a:lnTo>
                  <a:lnTo>
                    <a:pt x="679" y="75"/>
                  </a:lnTo>
                  <a:lnTo>
                    <a:pt x="677" y="93"/>
                  </a:lnTo>
                  <a:lnTo>
                    <a:pt x="672" y="110"/>
                  </a:lnTo>
                  <a:lnTo>
                    <a:pt x="663" y="125"/>
                  </a:lnTo>
                  <a:lnTo>
                    <a:pt x="651" y="137"/>
                  </a:lnTo>
                  <a:lnTo>
                    <a:pt x="638" y="147"/>
                  </a:lnTo>
                  <a:lnTo>
                    <a:pt x="622" y="150"/>
                  </a:lnTo>
                  <a:lnTo>
                    <a:pt x="605" y="149"/>
                  </a:lnTo>
                  <a:lnTo>
                    <a:pt x="74" y="149"/>
                  </a:lnTo>
                  <a:lnTo>
                    <a:pt x="54" y="147"/>
                  </a:lnTo>
                  <a:lnTo>
                    <a:pt x="37" y="139"/>
                  </a:lnTo>
                  <a:lnTo>
                    <a:pt x="22" y="128"/>
                  </a:lnTo>
                  <a:lnTo>
                    <a:pt x="10" y="112"/>
                  </a:lnTo>
                  <a:lnTo>
                    <a:pt x="2" y="95"/>
                  </a:lnTo>
                  <a:lnTo>
                    <a:pt x="0" y="75"/>
                  </a:lnTo>
                  <a:lnTo>
                    <a:pt x="2" y="54"/>
                  </a:lnTo>
                  <a:lnTo>
                    <a:pt x="10" y="37"/>
                  </a:lnTo>
                  <a:lnTo>
                    <a:pt x="22" y="22"/>
                  </a:lnTo>
                  <a:lnTo>
                    <a:pt x="37" y="10"/>
                  </a:lnTo>
                  <a:lnTo>
                    <a:pt x="54" y="2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51449" tIns="25724" rIns="51449" bIns="25724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Freeform 30"/>
            <p:cNvSpPr>
              <a:spLocks/>
            </p:cNvSpPr>
            <p:nvPr/>
          </p:nvSpPr>
          <p:spPr bwMode="auto">
            <a:xfrm>
              <a:off x="6484938" y="3446463"/>
              <a:ext cx="98425" cy="20638"/>
            </a:xfrm>
            <a:custGeom>
              <a:avLst/>
              <a:gdLst>
                <a:gd name="T0" fmla="*/ 75 w 682"/>
                <a:gd name="T1" fmla="*/ 0 h 149"/>
                <a:gd name="T2" fmla="*/ 606 w 682"/>
                <a:gd name="T3" fmla="*/ 0 h 149"/>
                <a:gd name="T4" fmla="*/ 627 w 682"/>
                <a:gd name="T5" fmla="*/ 2 h 149"/>
                <a:gd name="T6" fmla="*/ 645 w 682"/>
                <a:gd name="T7" fmla="*/ 8 h 149"/>
                <a:gd name="T8" fmla="*/ 660 w 682"/>
                <a:gd name="T9" fmla="*/ 16 h 149"/>
                <a:gd name="T10" fmla="*/ 672 w 682"/>
                <a:gd name="T11" fmla="*/ 27 h 149"/>
                <a:gd name="T12" fmla="*/ 679 w 682"/>
                <a:gd name="T13" fmla="*/ 41 h 149"/>
                <a:gd name="T14" fmla="*/ 682 w 682"/>
                <a:gd name="T15" fmla="*/ 57 h 149"/>
                <a:gd name="T16" fmla="*/ 680 w 682"/>
                <a:gd name="T17" fmla="*/ 75 h 149"/>
                <a:gd name="T18" fmla="*/ 678 w 682"/>
                <a:gd name="T19" fmla="*/ 95 h 149"/>
                <a:gd name="T20" fmla="*/ 670 w 682"/>
                <a:gd name="T21" fmla="*/ 112 h 149"/>
                <a:gd name="T22" fmla="*/ 658 w 682"/>
                <a:gd name="T23" fmla="*/ 128 h 149"/>
                <a:gd name="T24" fmla="*/ 644 w 682"/>
                <a:gd name="T25" fmla="*/ 139 h 149"/>
                <a:gd name="T26" fmla="*/ 626 w 682"/>
                <a:gd name="T27" fmla="*/ 147 h 149"/>
                <a:gd name="T28" fmla="*/ 606 w 682"/>
                <a:gd name="T29" fmla="*/ 149 h 149"/>
                <a:gd name="T30" fmla="*/ 75 w 682"/>
                <a:gd name="T31" fmla="*/ 149 h 149"/>
                <a:gd name="T32" fmla="*/ 55 w 682"/>
                <a:gd name="T33" fmla="*/ 147 h 149"/>
                <a:gd name="T34" fmla="*/ 37 w 682"/>
                <a:gd name="T35" fmla="*/ 139 h 149"/>
                <a:gd name="T36" fmla="*/ 22 w 682"/>
                <a:gd name="T37" fmla="*/ 128 h 149"/>
                <a:gd name="T38" fmla="*/ 11 w 682"/>
                <a:gd name="T39" fmla="*/ 112 h 149"/>
                <a:gd name="T40" fmla="*/ 4 w 682"/>
                <a:gd name="T41" fmla="*/ 95 h 149"/>
                <a:gd name="T42" fmla="*/ 0 w 682"/>
                <a:gd name="T43" fmla="*/ 75 h 149"/>
                <a:gd name="T44" fmla="*/ 4 w 682"/>
                <a:gd name="T45" fmla="*/ 54 h 149"/>
                <a:gd name="T46" fmla="*/ 11 w 682"/>
                <a:gd name="T47" fmla="*/ 37 h 149"/>
                <a:gd name="T48" fmla="*/ 22 w 682"/>
                <a:gd name="T49" fmla="*/ 22 h 149"/>
                <a:gd name="T50" fmla="*/ 37 w 682"/>
                <a:gd name="T51" fmla="*/ 10 h 149"/>
                <a:gd name="T52" fmla="*/ 55 w 682"/>
                <a:gd name="T53" fmla="*/ 2 h 149"/>
                <a:gd name="T54" fmla="*/ 75 w 682"/>
                <a:gd name="T55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82" h="149">
                  <a:moveTo>
                    <a:pt x="75" y="0"/>
                  </a:moveTo>
                  <a:lnTo>
                    <a:pt x="606" y="0"/>
                  </a:lnTo>
                  <a:lnTo>
                    <a:pt x="627" y="2"/>
                  </a:lnTo>
                  <a:lnTo>
                    <a:pt x="645" y="8"/>
                  </a:lnTo>
                  <a:lnTo>
                    <a:pt x="660" y="16"/>
                  </a:lnTo>
                  <a:lnTo>
                    <a:pt x="672" y="27"/>
                  </a:lnTo>
                  <a:lnTo>
                    <a:pt x="679" y="41"/>
                  </a:lnTo>
                  <a:lnTo>
                    <a:pt x="682" y="57"/>
                  </a:lnTo>
                  <a:lnTo>
                    <a:pt x="680" y="75"/>
                  </a:lnTo>
                  <a:lnTo>
                    <a:pt x="678" y="95"/>
                  </a:lnTo>
                  <a:lnTo>
                    <a:pt x="670" y="112"/>
                  </a:lnTo>
                  <a:lnTo>
                    <a:pt x="658" y="128"/>
                  </a:lnTo>
                  <a:lnTo>
                    <a:pt x="644" y="139"/>
                  </a:lnTo>
                  <a:lnTo>
                    <a:pt x="626" y="147"/>
                  </a:lnTo>
                  <a:lnTo>
                    <a:pt x="606" y="149"/>
                  </a:lnTo>
                  <a:lnTo>
                    <a:pt x="75" y="149"/>
                  </a:lnTo>
                  <a:lnTo>
                    <a:pt x="55" y="147"/>
                  </a:lnTo>
                  <a:lnTo>
                    <a:pt x="37" y="139"/>
                  </a:lnTo>
                  <a:lnTo>
                    <a:pt x="22" y="128"/>
                  </a:lnTo>
                  <a:lnTo>
                    <a:pt x="11" y="112"/>
                  </a:lnTo>
                  <a:lnTo>
                    <a:pt x="4" y="95"/>
                  </a:lnTo>
                  <a:lnTo>
                    <a:pt x="0" y="75"/>
                  </a:lnTo>
                  <a:lnTo>
                    <a:pt x="4" y="54"/>
                  </a:lnTo>
                  <a:lnTo>
                    <a:pt x="11" y="37"/>
                  </a:lnTo>
                  <a:lnTo>
                    <a:pt x="22" y="22"/>
                  </a:lnTo>
                  <a:lnTo>
                    <a:pt x="37" y="10"/>
                  </a:lnTo>
                  <a:lnTo>
                    <a:pt x="55" y="2"/>
                  </a:lnTo>
                  <a:lnTo>
                    <a:pt x="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51449" tIns="25724" rIns="51449" bIns="25724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Freeform 31"/>
            <p:cNvSpPr>
              <a:spLocks/>
            </p:cNvSpPr>
            <p:nvPr/>
          </p:nvSpPr>
          <p:spPr bwMode="auto">
            <a:xfrm>
              <a:off x="6105525" y="3529013"/>
              <a:ext cx="90487" cy="61913"/>
            </a:xfrm>
            <a:custGeom>
              <a:avLst/>
              <a:gdLst>
                <a:gd name="T0" fmla="*/ 541 w 626"/>
                <a:gd name="T1" fmla="*/ 0 h 424"/>
                <a:gd name="T2" fmla="*/ 558 w 626"/>
                <a:gd name="T3" fmla="*/ 3 h 424"/>
                <a:gd name="T4" fmla="*/ 575 w 626"/>
                <a:gd name="T5" fmla="*/ 8 h 424"/>
                <a:gd name="T6" fmla="*/ 591 w 626"/>
                <a:gd name="T7" fmla="*/ 17 h 424"/>
                <a:gd name="T8" fmla="*/ 605 w 626"/>
                <a:gd name="T9" fmla="*/ 29 h 424"/>
                <a:gd name="T10" fmla="*/ 616 w 626"/>
                <a:gd name="T11" fmla="*/ 42 h 424"/>
                <a:gd name="T12" fmla="*/ 622 w 626"/>
                <a:gd name="T13" fmla="*/ 56 h 424"/>
                <a:gd name="T14" fmla="*/ 626 w 626"/>
                <a:gd name="T15" fmla="*/ 73 h 424"/>
                <a:gd name="T16" fmla="*/ 626 w 626"/>
                <a:gd name="T17" fmla="*/ 90 h 424"/>
                <a:gd name="T18" fmla="*/ 621 w 626"/>
                <a:gd name="T19" fmla="*/ 106 h 424"/>
                <a:gd name="T20" fmla="*/ 613 w 626"/>
                <a:gd name="T21" fmla="*/ 123 h 424"/>
                <a:gd name="T22" fmla="*/ 600 w 626"/>
                <a:gd name="T23" fmla="*/ 137 h 424"/>
                <a:gd name="T24" fmla="*/ 584 w 626"/>
                <a:gd name="T25" fmla="*/ 147 h 424"/>
                <a:gd name="T26" fmla="*/ 117 w 626"/>
                <a:gd name="T27" fmla="*/ 415 h 424"/>
                <a:gd name="T28" fmla="*/ 108 w 626"/>
                <a:gd name="T29" fmla="*/ 420 h 424"/>
                <a:gd name="T30" fmla="*/ 96 w 626"/>
                <a:gd name="T31" fmla="*/ 423 h 424"/>
                <a:gd name="T32" fmla="*/ 84 w 626"/>
                <a:gd name="T33" fmla="*/ 424 h 424"/>
                <a:gd name="T34" fmla="*/ 74 w 626"/>
                <a:gd name="T35" fmla="*/ 424 h 424"/>
                <a:gd name="T36" fmla="*/ 60 w 626"/>
                <a:gd name="T37" fmla="*/ 422 h 424"/>
                <a:gd name="T38" fmla="*/ 46 w 626"/>
                <a:gd name="T39" fmla="*/ 416 h 424"/>
                <a:gd name="T40" fmla="*/ 31 w 626"/>
                <a:gd name="T41" fmla="*/ 406 h 424"/>
                <a:gd name="T42" fmla="*/ 19 w 626"/>
                <a:gd name="T43" fmla="*/ 395 h 424"/>
                <a:gd name="T44" fmla="*/ 11 w 626"/>
                <a:gd name="T45" fmla="*/ 382 h 424"/>
                <a:gd name="T46" fmla="*/ 3 w 626"/>
                <a:gd name="T47" fmla="*/ 367 h 424"/>
                <a:gd name="T48" fmla="*/ 0 w 626"/>
                <a:gd name="T49" fmla="*/ 351 h 424"/>
                <a:gd name="T50" fmla="*/ 1 w 626"/>
                <a:gd name="T51" fmla="*/ 333 h 424"/>
                <a:gd name="T52" fmla="*/ 5 w 626"/>
                <a:gd name="T53" fmla="*/ 316 h 424"/>
                <a:gd name="T54" fmla="*/ 14 w 626"/>
                <a:gd name="T55" fmla="*/ 301 h 424"/>
                <a:gd name="T56" fmla="*/ 26 w 626"/>
                <a:gd name="T57" fmla="*/ 287 h 424"/>
                <a:gd name="T58" fmla="*/ 43 w 626"/>
                <a:gd name="T59" fmla="*/ 276 h 424"/>
                <a:gd name="T60" fmla="*/ 509 w 626"/>
                <a:gd name="T61" fmla="*/ 9 h 424"/>
                <a:gd name="T62" fmla="*/ 524 w 626"/>
                <a:gd name="T63" fmla="*/ 3 h 424"/>
                <a:gd name="T64" fmla="*/ 541 w 626"/>
                <a:gd name="T65" fmla="*/ 0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26" h="424">
                  <a:moveTo>
                    <a:pt x="541" y="0"/>
                  </a:moveTo>
                  <a:lnTo>
                    <a:pt x="558" y="3"/>
                  </a:lnTo>
                  <a:lnTo>
                    <a:pt x="575" y="8"/>
                  </a:lnTo>
                  <a:lnTo>
                    <a:pt x="591" y="17"/>
                  </a:lnTo>
                  <a:lnTo>
                    <a:pt x="605" y="29"/>
                  </a:lnTo>
                  <a:lnTo>
                    <a:pt x="616" y="42"/>
                  </a:lnTo>
                  <a:lnTo>
                    <a:pt x="622" y="56"/>
                  </a:lnTo>
                  <a:lnTo>
                    <a:pt x="626" y="73"/>
                  </a:lnTo>
                  <a:lnTo>
                    <a:pt x="626" y="90"/>
                  </a:lnTo>
                  <a:lnTo>
                    <a:pt x="621" y="106"/>
                  </a:lnTo>
                  <a:lnTo>
                    <a:pt x="613" y="123"/>
                  </a:lnTo>
                  <a:lnTo>
                    <a:pt x="600" y="137"/>
                  </a:lnTo>
                  <a:lnTo>
                    <a:pt x="584" y="147"/>
                  </a:lnTo>
                  <a:lnTo>
                    <a:pt x="117" y="415"/>
                  </a:lnTo>
                  <a:lnTo>
                    <a:pt x="108" y="420"/>
                  </a:lnTo>
                  <a:lnTo>
                    <a:pt x="96" y="423"/>
                  </a:lnTo>
                  <a:lnTo>
                    <a:pt x="84" y="424"/>
                  </a:lnTo>
                  <a:lnTo>
                    <a:pt x="74" y="424"/>
                  </a:lnTo>
                  <a:lnTo>
                    <a:pt x="60" y="422"/>
                  </a:lnTo>
                  <a:lnTo>
                    <a:pt x="46" y="416"/>
                  </a:lnTo>
                  <a:lnTo>
                    <a:pt x="31" y="406"/>
                  </a:lnTo>
                  <a:lnTo>
                    <a:pt x="19" y="395"/>
                  </a:lnTo>
                  <a:lnTo>
                    <a:pt x="11" y="382"/>
                  </a:lnTo>
                  <a:lnTo>
                    <a:pt x="3" y="367"/>
                  </a:lnTo>
                  <a:lnTo>
                    <a:pt x="0" y="351"/>
                  </a:lnTo>
                  <a:lnTo>
                    <a:pt x="1" y="333"/>
                  </a:lnTo>
                  <a:lnTo>
                    <a:pt x="5" y="316"/>
                  </a:lnTo>
                  <a:lnTo>
                    <a:pt x="14" y="301"/>
                  </a:lnTo>
                  <a:lnTo>
                    <a:pt x="26" y="287"/>
                  </a:lnTo>
                  <a:lnTo>
                    <a:pt x="43" y="276"/>
                  </a:lnTo>
                  <a:lnTo>
                    <a:pt x="509" y="9"/>
                  </a:lnTo>
                  <a:lnTo>
                    <a:pt x="524" y="3"/>
                  </a:lnTo>
                  <a:lnTo>
                    <a:pt x="5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51449" tIns="25724" rIns="51449" bIns="25724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Freeform 32"/>
            <p:cNvSpPr>
              <a:spLocks/>
            </p:cNvSpPr>
            <p:nvPr/>
          </p:nvSpPr>
          <p:spPr bwMode="auto">
            <a:xfrm>
              <a:off x="6462713" y="3322638"/>
              <a:ext cx="90487" cy="61913"/>
            </a:xfrm>
            <a:custGeom>
              <a:avLst/>
              <a:gdLst>
                <a:gd name="T0" fmla="*/ 541 w 626"/>
                <a:gd name="T1" fmla="*/ 0 h 426"/>
                <a:gd name="T2" fmla="*/ 558 w 626"/>
                <a:gd name="T3" fmla="*/ 0 h 426"/>
                <a:gd name="T4" fmla="*/ 574 w 626"/>
                <a:gd name="T5" fmla="*/ 5 h 426"/>
                <a:gd name="T6" fmla="*/ 590 w 626"/>
                <a:gd name="T7" fmla="*/ 13 h 426"/>
                <a:gd name="T8" fmla="*/ 604 w 626"/>
                <a:gd name="T9" fmla="*/ 26 h 426"/>
                <a:gd name="T10" fmla="*/ 615 w 626"/>
                <a:gd name="T11" fmla="*/ 42 h 426"/>
                <a:gd name="T12" fmla="*/ 623 w 626"/>
                <a:gd name="T13" fmla="*/ 57 h 426"/>
                <a:gd name="T14" fmla="*/ 626 w 626"/>
                <a:gd name="T15" fmla="*/ 73 h 426"/>
                <a:gd name="T16" fmla="*/ 625 w 626"/>
                <a:gd name="T17" fmla="*/ 91 h 426"/>
                <a:gd name="T18" fmla="*/ 620 w 626"/>
                <a:gd name="T19" fmla="*/ 108 h 426"/>
                <a:gd name="T20" fmla="*/ 612 w 626"/>
                <a:gd name="T21" fmla="*/ 124 h 426"/>
                <a:gd name="T22" fmla="*/ 600 w 626"/>
                <a:gd name="T23" fmla="*/ 137 h 426"/>
                <a:gd name="T24" fmla="*/ 584 w 626"/>
                <a:gd name="T25" fmla="*/ 148 h 426"/>
                <a:gd name="T26" fmla="*/ 116 w 626"/>
                <a:gd name="T27" fmla="*/ 415 h 426"/>
                <a:gd name="T28" fmla="*/ 107 w 626"/>
                <a:gd name="T29" fmla="*/ 422 h 426"/>
                <a:gd name="T30" fmla="*/ 95 w 626"/>
                <a:gd name="T31" fmla="*/ 425 h 426"/>
                <a:gd name="T32" fmla="*/ 84 w 626"/>
                <a:gd name="T33" fmla="*/ 426 h 426"/>
                <a:gd name="T34" fmla="*/ 74 w 626"/>
                <a:gd name="T35" fmla="*/ 426 h 426"/>
                <a:gd name="T36" fmla="*/ 63 w 626"/>
                <a:gd name="T37" fmla="*/ 425 h 426"/>
                <a:gd name="T38" fmla="*/ 51 w 626"/>
                <a:gd name="T39" fmla="*/ 422 h 426"/>
                <a:gd name="T40" fmla="*/ 38 w 626"/>
                <a:gd name="T41" fmla="*/ 416 h 426"/>
                <a:gd name="T42" fmla="*/ 27 w 626"/>
                <a:gd name="T43" fmla="*/ 409 h 426"/>
                <a:gd name="T44" fmla="*/ 17 w 626"/>
                <a:gd name="T45" fmla="*/ 398 h 426"/>
                <a:gd name="T46" fmla="*/ 10 w 626"/>
                <a:gd name="T47" fmla="*/ 383 h 426"/>
                <a:gd name="T48" fmla="*/ 3 w 626"/>
                <a:gd name="T49" fmla="*/ 369 h 426"/>
                <a:gd name="T50" fmla="*/ 0 w 626"/>
                <a:gd name="T51" fmla="*/ 351 h 426"/>
                <a:gd name="T52" fmla="*/ 0 w 626"/>
                <a:gd name="T53" fmla="*/ 334 h 426"/>
                <a:gd name="T54" fmla="*/ 6 w 626"/>
                <a:gd name="T55" fmla="*/ 318 h 426"/>
                <a:gd name="T56" fmla="*/ 13 w 626"/>
                <a:gd name="T57" fmla="*/ 302 h 426"/>
                <a:gd name="T58" fmla="*/ 26 w 626"/>
                <a:gd name="T59" fmla="*/ 288 h 426"/>
                <a:gd name="T60" fmla="*/ 42 w 626"/>
                <a:gd name="T61" fmla="*/ 277 h 426"/>
                <a:gd name="T62" fmla="*/ 509 w 626"/>
                <a:gd name="T63" fmla="*/ 10 h 426"/>
                <a:gd name="T64" fmla="*/ 523 w 626"/>
                <a:gd name="T65" fmla="*/ 3 h 426"/>
                <a:gd name="T66" fmla="*/ 541 w 626"/>
                <a:gd name="T67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26" h="426">
                  <a:moveTo>
                    <a:pt x="541" y="0"/>
                  </a:moveTo>
                  <a:lnTo>
                    <a:pt x="558" y="0"/>
                  </a:lnTo>
                  <a:lnTo>
                    <a:pt x="574" y="5"/>
                  </a:lnTo>
                  <a:lnTo>
                    <a:pt x="590" y="13"/>
                  </a:lnTo>
                  <a:lnTo>
                    <a:pt x="604" y="26"/>
                  </a:lnTo>
                  <a:lnTo>
                    <a:pt x="615" y="42"/>
                  </a:lnTo>
                  <a:lnTo>
                    <a:pt x="623" y="57"/>
                  </a:lnTo>
                  <a:lnTo>
                    <a:pt x="626" y="73"/>
                  </a:lnTo>
                  <a:lnTo>
                    <a:pt x="625" y="91"/>
                  </a:lnTo>
                  <a:lnTo>
                    <a:pt x="620" y="108"/>
                  </a:lnTo>
                  <a:lnTo>
                    <a:pt x="612" y="124"/>
                  </a:lnTo>
                  <a:lnTo>
                    <a:pt x="600" y="137"/>
                  </a:lnTo>
                  <a:lnTo>
                    <a:pt x="584" y="148"/>
                  </a:lnTo>
                  <a:lnTo>
                    <a:pt x="116" y="415"/>
                  </a:lnTo>
                  <a:lnTo>
                    <a:pt x="107" y="422"/>
                  </a:lnTo>
                  <a:lnTo>
                    <a:pt x="95" y="425"/>
                  </a:lnTo>
                  <a:lnTo>
                    <a:pt x="84" y="426"/>
                  </a:lnTo>
                  <a:lnTo>
                    <a:pt x="74" y="426"/>
                  </a:lnTo>
                  <a:lnTo>
                    <a:pt x="63" y="425"/>
                  </a:lnTo>
                  <a:lnTo>
                    <a:pt x="51" y="422"/>
                  </a:lnTo>
                  <a:lnTo>
                    <a:pt x="38" y="416"/>
                  </a:lnTo>
                  <a:lnTo>
                    <a:pt x="27" y="409"/>
                  </a:lnTo>
                  <a:lnTo>
                    <a:pt x="17" y="398"/>
                  </a:lnTo>
                  <a:lnTo>
                    <a:pt x="10" y="383"/>
                  </a:lnTo>
                  <a:lnTo>
                    <a:pt x="3" y="369"/>
                  </a:lnTo>
                  <a:lnTo>
                    <a:pt x="0" y="351"/>
                  </a:lnTo>
                  <a:lnTo>
                    <a:pt x="0" y="334"/>
                  </a:lnTo>
                  <a:lnTo>
                    <a:pt x="6" y="318"/>
                  </a:lnTo>
                  <a:lnTo>
                    <a:pt x="13" y="302"/>
                  </a:lnTo>
                  <a:lnTo>
                    <a:pt x="26" y="288"/>
                  </a:lnTo>
                  <a:lnTo>
                    <a:pt x="42" y="277"/>
                  </a:lnTo>
                  <a:lnTo>
                    <a:pt x="509" y="10"/>
                  </a:lnTo>
                  <a:lnTo>
                    <a:pt x="523" y="3"/>
                  </a:lnTo>
                  <a:lnTo>
                    <a:pt x="5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51449" tIns="25724" rIns="51449" bIns="25724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Freeform 33"/>
            <p:cNvSpPr>
              <a:spLocks/>
            </p:cNvSpPr>
            <p:nvPr/>
          </p:nvSpPr>
          <p:spPr bwMode="auto">
            <a:xfrm>
              <a:off x="6402388" y="3233738"/>
              <a:ext cx="60325" cy="90488"/>
            </a:xfrm>
            <a:custGeom>
              <a:avLst/>
              <a:gdLst>
                <a:gd name="T0" fmla="*/ 346 w 423"/>
                <a:gd name="T1" fmla="*/ 0 h 629"/>
                <a:gd name="T2" fmla="*/ 363 w 423"/>
                <a:gd name="T3" fmla="*/ 4 h 629"/>
                <a:gd name="T4" fmla="*/ 381 w 423"/>
                <a:gd name="T5" fmla="*/ 11 h 629"/>
                <a:gd name="T6" fmla="*/ 397 w 423"/>
                <a:gd name="T7" fmla="*/ 22 h 629"/>
                <a:gd name="T8" fmla="*/ 410 w 423"/>
                <a:gd name="T9" fmla="*/ 36 h 629"/>
                <a:gd name="T10" fmla="*/ 418 w 423"/>
                <a:gd name="T11" fmla="*/ 52 h 629"/>
                <a:gd name="T12" fmla="*/ 423 w 423"/>
                <a:gd name="T13" fmla="*/ 68 h 629"/>
                <a:gd name="T14" fmla="*/ 423 w 423"/>
                <a:gd name="T15" fmla="*/ 86 h 629"/>
                <a:gd name="T16" fmla="*/ 420 w 423"/>
                <a:gd name="T17" fmla="*/ 103 h 629"/>
                <a:gd name="T18" fmla="*/ 413 w 423"/>
                <a:gd name="T19" fmla="*/ 117 h 629"/>
                <a:gd name="T20" fmla="*/ 148 w 423"/>
                <a:gd name="T21" fmla="*/ 586 h 629"/>
                <a:gd name="T22" fmla="*/ 140 w 423"/>
                <a:gd name="T23" fmla="*/ 603 h 629"/>
                <a:gd name="T24" fmla="*/ 130 w 423"/>
                <a:gd name="T25" fmla="*/ 616 h 629"/>
                <a:gd name="T26" fmla="*/ 117 w 423"/>
                <a:gd name="T27" fmla="*/ 623 h 629"/>
                <a:gd name="T28" fmla="*/ 102 w 423"/>
                <a:gd name="T29" fmla="*/ 628 h 629"/>
                <a:gd name="T30" fmla="*/ 84 w 423"/>
                <a:gd name="T31" fmla="*/ 629 h 629"/>
                <a:gd name="T32" fmla="*/ 66 w 423"/>
                <a:gd name="T33" fmla="*/ 629 h 629"/>
                <a:gd name="T34" fmla="*/ 53 w 423"/>
                <a:gd name="T35" fmla="*/ 625 h 629"/>
                <a:gd name="T36" fmla="*/ 42 w 423"/>
                <a:gd name="T37" fmla="*/ 619 h 629"/>
                <a:gd name="T38" fmla="*/ 26 w 423"/>
                <a:gd name="T39" fmla="*/ 608 h 629"/>
                <a:gd name="T40" fmla="*/ 13 w 423"/>
                <a:gd name="T41" fmla="*/ 595 h 629"/>
                <a:gd name="T42" fmla="*/ 4 w 423"/>
                <a:gd name="T43" fmla="*/ 581 h 629"/>
                <a:gd name="T44" fmla="*/ 0 w 423"/>
                <a:gd name="T45" fmla="*/ 565 h 629"/>
                <a:gd name="T46" fmla="*/ 0 w 423"/>
                <a:gd name="T47" fmla="*/ 547 h 629"/>
                <a:gd name="T48" fmla="*/ 3 w 423"/>
                <a:gd name="T49" fmla="*/ 530 h 629"/>
                <a:gd name="T50" fmla="*/ 10 w 423"/>
                <a:gd name="T51" fmla="*/ 512 h 629"/>
                <a:gd name="T52" fmla="*/ 276 w 423"/>
                <a:gd name="T53" fmla="*/ 43 h 629"/>
                <a:gd name="T54" fmla="*/ 285 w 423"/>
                <a:gd name="T55" fmla="*/ 26 h 629"/>
                <a:gd name="T56" fmla="*/ 298 w 423"/>
                <a:gd name="T57" fmla="*/ 14 h 629"/>
                <a:gd name="T58" fmla="*/ 312 w 423"/>
                <a:gd name="T59" fmla="*/ 6 h 629"/>
                <a:gd name="T60" fmla="*/ 328 w 423"/>
                <a:gd name="T61" fmla="*/ 1 h 629"/>
                <a:gd name="T62" fmla="*/ 346 w 423"/>
                <a:gd name="T63" fmla="*/ 0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23" h="629">
                  <a:moveTo>
                    <a:pt x="346" y="0"/>
                  </a:moveTo>
                  <a:lnTo>
                    <a:pt x="363" y="4"/>
                  </a:lnTo>
                  <a:lnTo>
                    <a:pt x="381" y="11"/>
                  </a:lnTo>
                  <a:lnTo>
                    <a:pt x="397" y="22"/>
                  </a:lnTo>
                  <a:lnTo>
                    <a:pt x="410" y="36"/>
                  </a:lnTo>
                  <a:lnTo>
                    <a:pt x="418" y="52"/>
                  </a:lnTo>
                  <a:lnTo>
                    <a:pt x="423" y="68"/>
                  </a:lnTo>
                  <a:lnTo>
                    <a:pt x="423" y="86"/>
                  </a:lnTo>
                  <a:lnTo>
                    <a:pt x="420" y="103"/>
                  </a:lnTo>
                  <a:lnTo>
                    <a:pt x="413" y="117"/>
                  </a:lnTo>
                  <a:lnTo>
                    <a:pt x="148" y="586"/>
                  </a:lnTo>
                  <a:lnTo>
                    <a:pt x="140" y="603"/>
                  </a:lnTo>
                  <a:lnTo>
                    <a:pt x="130" y="616"/>
                  </a:lnTo>
                  <a:lnTo>
                    <a:pt x="117" y="623"/>
                  </a:lnTo>
                  <a:lnTo>
                    <a:pt x="102" y="628"/>
                  </a:lnTo>
                  <a:lnTo>
                    <a:pt x="84" y="629"/>
                  </a:lnTo>
                  <a:lnTo>
                    <a:pt x="66" y="629"/>
                  </a:lnTo>
                  <a:lnTo>
                    <a:pt x="53" y="625"/>
                  </a:lnTo>
                  <a:lnTo>
                    <a:pt x="42" y="619"/>
                  </a:lnTo>
                  <a:lnTo>
                    <a:pt x="26" y="608"/>
                  </a:lnTo>
                  <a:lnTo>
                    <a:pt x="13" y="595"/>
                  </a:lnTo>
                  <a:lnTo>
                    <a:pt x="4" y="581"/>
                  </a:lnTo>
                  <a:lnTo>
                    <a:pt x="0" y="565"/>
                  </a:lnTo>
                  <a:lnTo>
                    <a:pt x="0" y="547"/>
                  </a:lnTo>
                  <a:lnTo>
                    <a:pt x="3" y="530"/>
                  </a:lnTo>
                  <a:lnTo>
                    <a:pt x="10" y="512"/>
                  </a:lnTo>
                  <a:lnTo>
                    <a:pt x="276" y="43"/>
                  </a:lnTo>
                  <a:lnTo>
                    <a:pt x="285" y="26"/>
                  </a:lnTo>
                  <a:lnTo>
                    <a:pt x="298" y="14"/>
                  </a:lnTo>
                  <a:lnTo>
                    <a:pt x="312" y="6"/>
                  </a:lnTo>
                  <a:lnTo>
                    <a:pt x="328" y="1"/>
                  </a:lnTo>
                  <a:lnTo>
                    <a:pt x="3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51449" tIns="25724" rIns="51449" bIns="25724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Freeform 34"/>
            <p:cNvSpPr>
              <a:spLocks/>
            </p:cNvSpPr>
            <p:nvPr/>
          </p:nvSpPr>
          <p:spPr bwMode="auto">
            <a:xfrm>
              <a:off x="6318250" y="3203575"/>
              <a:ext cx="22225" cy="98425"/>
            </a:xfrm>
            <a:custGeom>
              <a:avLst/>
              <a:gdLst>
                <a:gd name="T0" fmla="*/ 74 w 149"/>
                <a:gd name="T1" fmla="*/ 0 h 683"/>
                <a:gd name="T2" fmla="*/ 95 w 149"/>
                <a:gd name="T3" fmla="*/ 2 h 683"/>
                <a:gd name="T4" fmla="*/ 112 w 149"/>
                <a:gd name="T5" fmla="*/ 10 h 683"/>
                <a:gd name="T6" fmla="*/ 127 w 149"/>
                <a:gd name="T7" fmla="*/ 22 h 683"/>
                <a:gd name="T8" fmla="*/ 139 w 149"/>
                <a:gd name="T9" fmla="*/ 36 h 683"/>
                <a:gd name="T10" fmla="*/ 147 w 149"/>
                <a:gd name="T11" fmla="*/ 54 h 683"/>
                <a:gd name="T12" fmla="*/ 149 w 149"/>
                <a:gd name="T13" fmla="*/ 75 h 683"/>
                <a:gd name="T14" fmla="*/ 149 w 149"/>
                <a:gd name="T15" fmla="*/ 608 h 683"/>
                <a:gd name="T16" fmla="*/ 147 w 149"/>
                <a:gd name="T17" fmla="*/ 627 h 683"/>
                <a:gd name="T18" fmla="*/ 139 w 149"/>
                <a:gd name="T19" fmla="*/ 646 h 683"/>
                <a:gd name="T20" fmla="*/ 127 w 149"/>
                <a:gd name="T21" fmla="*/ 661 h 683"/>
                <a:gd name="T22" fmla="*/ 112 w 149"/>
                <a:gd name="T23" fmla="*/ 672 h 683"/>
                <a:gd name="T24" fmla="*/ 95 w 149"/>
                <a:gd name="T25" fmla="*/ 679 h 683"/>
                <a:gd name="T26" fmla="*/ 74 w 149"/>
                <a:gd name="T27" fmla="*/ 683 h 683"/>
                <a:gd name="T28" fmla="*/ 57 w 149"/>
                <a:gd name="T29" fmla="*/ 679 h 683"/>
                <a:gd name="T30" fmla="*/ 41 w 149"/>
                <a:gd name="T31" fmla="*/ 673 h 683"/>
                <a:gd name="T32" fmla="*/ 27 w 149"/>
                <a:gd name="T33" fmla="*/ 663 h 683"/>
                <a:gd name="T34" fmla="*/ 16 w 149"/>
                <a:gd name="T35" fmla="*/ 650 h 683"/>
                <a:gd name="T36" fmla="*/ 8 w 149"/>
                <a:gd name="T37" fmla="*/ 636 h 683"/>
                <a:gd name="T38" fmla="*/ 2 w 149"/>
                <a:gd name="T39" fmla="*/ 622 h 683"/>
                <a:gd name="T40" fmla="*/ 0 w 149"/>
                <a:gd name="T41" fmla="*/ 608 h 683"/>
                <a:gd name="T42" fmla="*/ 0 w 149"/>
                <a:gd name="T43" fmla="*/ 75 h 683"/>
                <a:gd name="T44" fmla="*/ 2 w 149"/>
                <a:gd name="T45" fmla="*/ 54 h 683"/>
                <a:gd name="T46" fmla="*/ 10 w 149"/>
                <a:gd name="T47" fmla="*/ 36 h 683"/>
                <a:gd name="T48" fmla="*/ 22 w 149"/>
                <a:gd name="T49" fmla="*/ 22 h 683"/>
                <a:gd name="T50" fmla="*/ 37 w 149"/>
                <a:gd name="T51" fmla="*/ 10 h 683"/>
                <a:gd name="T52" fmla="*/ 54 w 149"/>
                <a:gd name="T53" fmla="*/ 2 h 683"/>
                <a:gd name="T54" fmla="*/ 74 w 149"/>
                <a:gd name="T55" fmla="*/ 0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9" h="683">
                  <a:moveTo>
                    <a:pt x="74" y="0"/>
                  </a:moveTo>
                  <a:lnTo>
                    <a:pt x="95" y="2"/>
                  </a:lnTo>
                  <a:lnTo>
                    <a:pt x="112" y="10"/>
                  </a:lnTo>
                  <a:lnTo>
                    <a:pt x="127" y="22"/>
                  </a:lnTo>
                  <a:lnTo>
                    <a:pt x="139" y="36"/>
                  </a:lnTo>
                  <a:lnTo>
                    <a:pt x="147" y="54"/>
                  </a:lnTo>
                  <a:lnTo>
                    <a:pt x="149" y="75"/>
                  </a:lnTo>
                  <a:lnTo>
                    <a:pt x="149" y="608"/>
                  </a:lnTo>
                  <a:lnTo>
                    <a:pt x="147" y="627"/>
                  </a:lnTo>
                  <a:lnTo>
                    <a:pt x="139" y="646"/>
                  </a:lnTo>
                  <a:lnTo>
                    <a:pt x="127" y="661"/>
                  </a:lnTo>
                  <a:lnTo>
                    <a:pt x="112" y="672"/>
                  </a:lnTo>
                  <a:lnTo>
                    <a:pt x="95" y="679"/>
                  </a:lnTo>
                  <a:lnTo>
                    <a:pt x="74" y="683"/>
                  </a:lnTo>
                  <a:lnTo>
                    <a:pt x="57" y="679"/>
                  </a:lnTo>
                  <a:lnTo>
                    <a:pt x="41" y="673"/>
                  </a:lnTo>
                  <a:lnTo>
                    <a:pt x="27" y="663"/>
                  </a:lnTo>
                  <a:lnTo>
                    <a:pt x="16" y="650"/>
                  </a:lnTo>
                  <a:lnTo>
                    <a:pt x="8" y="636"/>
                  </a:lnTo>
                  <a:lnTo>
                    <a:pt x="2" y="622"/>
                  </a:lnTo>
                  <a:lnTo>
                    <a:pt x="0" y="608"/>
                  </a:lnTo>
                  <a:lnTo>
                    <a:pt x="0" y="75"/>
                  </a:lnTo>
                  <a:lnTo>
                    <a:pt x="2" y="54"/>
                  </a:lnTo>
                  <a:lnTo>
                    <a:pt x="10" y="36"/>
                  </a:lnTo>
                  <a:lnTo>
                    <a:pt x="22" y="22"/>
                  </a:lnTo>
                  <a:lnTo>
                    <a:pt x="37" y="10"/>
                  </a:lnTo>
                  <a:lnTo>
                    <a:pt x="54" y="2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51449" tIns="25724" rIns="51449" bIns="25724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Freeform 35"/>
            <p:cNvSpPr>
              <a:spLocks/>
            </p:cNvSpPr>
            <p:nvPr/>
          </p:nvSpPr>
          <p:spPr bwMode="auto">
            <a:xfrm>
              <a:off x="6196013" y="3232150"/>
              <a:ext cx="61912" cy="90488"/>
            </a:xfrm>
            <a:custGeom>
              <a:avLst/>
              <a:gdLst>
                <a:gd name="T0" fmla="*/ 73 w 424"/>
                <a:gd name="T1" fmla="*/ 0 h 629"/>
                <a:gd name="T2" fmla="*/ 90 w 424"/>
                <a:gd name="T3" fmla="*/ 1 h 629"/>
                <a:gd name="T4" fmla="*/ 107 w 424"/>
                <a:gd name="T5" fmla="*/ 5 h 629"/>
                <a:gd name="T6" fmla="*/ 124 w 424"/>
                <a:gd name="T7" fmla="*/ 14 h 629"/>
                <a:gd name="T8" fmla="*/ 138 w 424"/>
                <a:gd name="T9" fmla="*/ 25 h 629"/>
                <a:gd name="T10" fmla="*/ 148 w 424"/>
                <a:gd name="T11" fmla="*/ 42 h 629"/>
                <a:gd name="T12" fmla="*/ 413 w 424"/>
                <a:gd name="T13" fmla="*/ 511 h 629"/>
                <a:gd name="T14" fmla="*/ 421 w 424"/>
                <a:gd name="T15" fmla="*/ 526 h 629"/>
                <a:gd name="T16" fmla="*/ 424 w 424"/>
                <a:gd name="T17" fmla="*/ 542 h 629"/>
                <a:gd name="T18" fmla="*/ 423 w 424"/>
                <a:gd name="T19" fmla="*/ 560 h 629"/>
                <a:gd name="T20" fmla="*/ 419 w 424"/>
                <a:gd name="T21" fmla="*/ 577 h 629"/>
                <a:gd name="T22" fmla="*/ 410 w 424"/>
                <a:gd name="T23" fmla="*/ 593 h 629"/>
                <a:gd name="T24" fmla="*/ 398 w 424"/>
                <a:gd name="T25" fmla="*/ 607 h 629"/>
                <a:gd name="T26" fmla="*/ 381 w 424"/>
                <a:gd name="T27" fmla="*/ 618 h 629"/>
                <a:gd name="T28" fmla="*/ 372 w 424"/>
                <a:gd name="T29" fmla="*/ 623 h 629"/>
                <a:gd name="T30" fmla="*/ 360 w 424"/>
                <a:gd name="T31" fmla="*/ 627 h 629"/>
                <a:gd name="T32" fmla="*/ 349 w 424"/>
                <a:gd name="T33" fmla="*/ 628 h 629"/>
                <a:gd name="T34" fmla="*/ 339 w 424"/>
                <a:gd name="T35" fmla="*/ 629 h 629"/>
                <a:gd name="T36" fmla="*/ 327 w 424"/>
                <a:gd name="T37" fmla="*/ 628 h 629"/>
                <a:gd name="T38" fmla="*/ 315 w 424"/>
                <a:gd name="T39" fmla="*/ 625 h 629"/>
                <a:gd name="T40" fmla="*/ 303 w 424"/>
                <a:gd name="T41" fmla="*/ 619 h 629"/>
                <a:gd name="T42" fmla="*/ 292 w 424"/>
                <a:gd name="T43" fmla="*/ 612 h 629"/>
                <a:gd name="T44" fmla="*/ 282 w 424"/>
                <a:gd name="T45" fmla="*/ 600 h 629"/>
                <a:gd name="T46" fmla="*/ 275 w 424"/>
                <a:gd name="T47" fmla="*/ 586 h 629"/>
                <a:gd name="T48" fmla="*/ 9 w 424"/>
                <a:gd name="T49" fmla="*/ 116 h 629"/>
                <a:gd name="T50" fmla="*/ 3 w 424"/>
                <a:gd name="T51" fmla="*/ 102 h 629"/>
                <a:gd name="T52" fmla="*/ 0 w 424"/>
                <a:gd name="T53" fmla="*/ 85 h 629"/>
                <a:gd name="T54" fmla="*/ 0 w 424"/>
                <a:gd name="T55" fmla="*/ 68 h 629"/>
                <a:gd name="T56" fmla="*/ 5 w 424"/>
                <a:gd name="T57" fmla="*/ 51 h 629"/>
                <a:gd name="T58" fmla="*/ 14 w 424"/>
                <a:gd name="T59" fmla="*/ 35 h 629"/>
                <a:gd name="T60" fmla="*/ 26 w 424"/>
                <a:gd name="T61" fmla="*/ 21 h 629"/>
                <a:gd name="T62" fmla="*/ 42 w 424"/>
                <a:gd name="T63" fmla="*/ 10 h 629"/>
                <a:gd name="T64" fmla="*/ 57 w 424"/>
                <a:gd name="T65" fmla="*/ 3 h 629"/>
                <a:gd name="T66" fmla="*/ 73 w 424"/>
                <a:gd name="T67" fmla="*/ 0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24" h="629">
                  <a:moveTo>
                    <a:pt x="73" y="0"/>
                  </a:moveTo>
                  <a:lnTo>
                    <a:pt x="90" y="1"/>
                  </a:lnTo>
                  <a:lnTo>
                    <a:pt x="107" y="5"/>
                  </a:lnTo>
                  <a:lnTo>
                    <a:pt x="124" y="14"/>
                  </a:lnTo>
                  <a:lnTo>
                    <a:pt x="138" y="25"/>
                  </a:lnTo>
                  <a:lnTo>
                    <a:pt x="148" y="42"/>
                  </a:lnTo>
                  <a:lnTo>
                    <a:pt x="413" y="511"/>
                  </a:lnTo>
                  <a:lnTo>
                    <a:pt x="421" y="526"/>
                  </a:lnTo>
                  <a:lnTo>
                    <a:pt x="424" y="542"/>
                  </a:lnTo>
                  <a:lnTo>
                    <a:pt x="423" y="560"/>
                  </a:lnTo>
                  <a:lnTo>
                    <a:pt x="419" y="577"/>
                  </a:lnTo>
                  <a:lnTo>
                    <a:pt x="410" y="593"/>
                  </a:lnTo>
                  <a:lnTo>
                    <a:pt x="398" y="607"/>
                  </a:lnTo>
                  <a:lnTo>
                    <a:pt x="381" y="618"/>
                  </a:lnTo>
                  <a:lnTo>
                    <a:pt x="372" y="623"/>
                  </a:lnTo>
                  <a:lnTo>
                    <a:pt x="360" y="627"/>
                  </a:lnTo>
                  <a:lnTo>
                    <a:pt x="349" y="628"/>
                  </a:lnTo>
                  <a:lnTo>
                    <a:pt x="339" y="629"/>
                  </a:lnTo>
                  <a:lnTo>
                    <a:pt x="327" y="628"/>
                  </a:lnTo>
                  <a:lnTo>
                    <a:pt x="315" y="625"/>
                  </a:lnTo>
                  <a:lnTo>
                    <a:pt x="303" y="619"/>
                  </a:lnTo>
                  <a:lnTo>
                    <a:pt x="292" y="612"/>
                  </a:lnTo>
                  <a:lnTo>
                    <a:pt x="282" y="600"/>
                  </a:lnTo>
                  <a:lnTo>
                    <a:pt x="275" y="586"/>
                  </a:lnTo>
                  <a:lnTo>
                    <a:pt x="9" y="116"/>
                  </a:lnTo>
                  <a:lnTo>
                    <a:pt x="3" y="102"/>
                  </a:lnTo>
                  <a:lnTo>
                    <a:pt x="0" y="85"/>
                  </a:lnTo>
                  <a:lnTo>
                    <a:pt x="0" y="68"/>
                  </a:lnTo>
                  <a:lnTo>
                    <a:pt x="5" y="51"/>
                  </a:lnTo>
                  <a:lnTo>
                    <a:pt x="14" y="35"/>
                  </a:lnTo>
                  <a:lnTo>
                    <a:pt x="26" y="21"/>
                  </a:lnTo>
                  <a:lnTo>
                    <a:pt x="42" y="10"/>
                  </a:lnTo>
                  <a:lnTo>
                    <a:pt x="57" y="3"/>
                  </a:lnTo>
                  <a:lnTo>
                    <a:pt x="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51449" tIns="25724" rIns="51449" bIns="25724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" name="Freeform 36"/>
            <p:cNvSpPr>
              <a:spLocks/>
            </p:cNvSpPr>
            <p:nvPr/>
          </p:nvSpPr>
          <p:spPr bwMode="auto">
            <a:xfrm>
              <a:off x="6462713" y="3530600"/>
              <a:ext cx="90487" cy="61913"/>
            </a:xfrm>
            <a:custGeom>
              <a:avLst/>
              <a:gdLst>
                <a:gd name="T0" fmla="*/ 81 w 624"/>
                <a:gd name="T1" fmla="*/ 0 h 426"/>
                <a:gd name="T2" fmla="*/ 98 w 624"/>
                <a:gd name="T3" fmla="*/ 3 h 426"/>
                <a:gd name="T4" fmla="*/ 116 w 624"/>
                <a:gd name="T5" fmla="*/ 11 h 426"/>
                <a:gd name="T6" fmla="*/ 584 w 624"/>
                <a:gd name="T7" fmla="*/ 277 h 426"/>
                <a:gd name="T8" fmla="*/ 598 w 624"/>
                <a:gd name="T9" fmla="*/ 290 h 426"/>
                <a:gd name="T10" fmla="*/ 611 w 624"/>
                <a:gd name="T11" fmla="*/ 305 h 426"/>
                <a:gd name="T12" fmla="*/ 619 w 624"/>
                <a:gd name="T13" fmla="*/ 322 h 426"/>
                <a:gd name="T14" fmla="*/ 624 w 624"/>
                <a:gd name="T15" fmla="*/ 342 h 426"/>
                <a:gd name="T16" fmla="*/ 623 w 624"/>
                <a:gd name="T17" fmla="*/ 362 h 426"/>
                <a:gd name="T18" fmla="*/ 615 w 624"/>
                <a:gd name="T19" fmla="*/ 384 h 426"/>
                <a:gd name="T20" fmla="*/ 607 w 624"/>
                <a:gd name="T21" fmla="*/ 400 h 426"/>
                <a:gd name="T22" fmla="*/ 598 w 624"/>
                <a:gd name="T23" fmla="*/ 413 h 426"/>
                <a:gd name="T24" fmla="*/ 585 w 624"/>
                <a:gd name="T25" fmla="*/ 421 h 426"/>
                <a:gd name="T26" fmla="*/ 570 w 624"/>
                <a:gd name="T27" fmla="*/ 425 h 426"/>
                <a:gd name="T28" fmla="*/ 551 w 624"/>
                <a:gd name="T29" fmla="*/ 426 h 426"/>
                <a:gd name="T30" fmla="*/ 533 w 624"/>
                <a:gd name="T31" fmla="*/ 426 h 426"/>
                <a:gd name="T32" fmla="*/ 520 w 624"/>
                <a:gd name="T33" fmla="*/ 423 h 426"/>
                <a:gd name="T34" fmla="*/ 509 w 624"/>
                <a:gd name="T35" fmla="*/ 415 h 426"/>
                <a:gd name="T36" fmla="*/ 42 w 624"/>
                <a:gd name="T37" fmla="*/ 149 h 426"/>
                <a:gd name="T38" fmla="*/ 26 w 624"/>
                <a:gd name="T39" fmla="*/ 138 h 426"/>
                <a:gd name="T40" fmla="*/ 13 w 624"/>
                <a:gd name="T41" fmla="*/ 127 h 426"/>
                <a:gd name="T42" fmla="*/ 6 w 624"/>
                <a:gd name="T43" fmla="*/ 111 h 426"/>
                <a:gd name="T44" fmla="*/ 0 w 624"/>
                <a:gd name="T45" fmla="*/ 96 h 426"/>
                <a:gd name="T46" fmla="*/ 0 w 624"/>
                <a:gd name="T47" fmla="*/ 79 h 426"/>
                <a:gd name="T48" fmla="*/ 3 w 624"/>
                <a:gd name="T49" fmla="*/ 61 h 426"/>
                <a:gd name="T50" fmla="*/ 11 w 624"/>
                <a:gd name="T51" fmla="*/ 43 h 426"/>
                <a:gd name="T52" fmla="*/ 21 w 624"/>
                <a:gd name="T53" fmla="*/ 26 h 426"/>
                <a:gd name="T54" fmla="*/ 34 w 624"/>
                <a:gd name="T55" fmla="*/ 14 h 426"/>
                <a:gd name="T56" fmla="*/ 48 w 624"/>
                <a:gd name="T57" fmla="*/ 5 h 426"/>
                <a:gd name="T58" fmla="*/ 64 w 624"/>
                <a:gd name="T59" fmla="*/ 1 h 426"/>
                <a:gd name="T60" fmla="*/ 81 w 624"/>
                <a:gd name="T61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24" h="426">
                  <a:moveTo>
                    <a:pt x="81" y="0"/>
                  </a:moveTo>
                  <a:lnTo>
                    <a:pt x="98" y="3"/>
                  </a:lnTo>
                  <a:lnTo>
                    <a:pt x="116" y="11"/>
                  </a:lnTo>
                  <a:lnTo>
                    <a:pt x="584" y="277"/>
                  </a:lnTo>
                  <a:lnTo>
                    <a:pt x="598" y="290"/>
                  </a:lnTo>
                  <a:lnTo>
                    <a:pt x="611" y="305"/>
                  </a:lnTo>
                  <a:lnTo>
                    <a:pt x="619" y="322"/>
                  </a:lnTo>
                  <a:lnTo>
                    <a:pt x="624" y="342"/>
                  </a:lnTo>
                  <a:lnTo>
                    <a:pt x="623" y="362"/>
                  </a:lnTo>
                  <a:lnTo>
                    <a:pt x="615" y="384"/>
                  </a:lnTo>
                  <a:lnTo>
                    <a:pt x="607" y="400"/>
                  </a:lnTo>
                  <a:lnTo>
                    <a:pt x="598" y="413"/>
                  </a:lnTo>
                  <a:lnTo>
                    <a:pt x="585" y="421"/>
                  </a:lnTo>
                  <a:lnTo>
                    <a:pt x="570" y="425"/>
                  </a:lnTo>
                  <a:lnTo>
                    <a:pt x="551" y="426"/>
                  </a:lnTo>
                  <a:lnTo>
                    <a:pt x="533" y="426"/>
                  </a:lnTo>
                  <a:lnTo>
                    <a:pt x="520" y="423"/>
                  </a:lnTo>
                  <a:lnTo>
                    <a:pt x="509" y="415"/>
                  </a:lnTo>
                  <a:lnTo>
                    <a:pt x="42" y="149"/>
                  </a:lnTo>
                  <a:lnTo>
                    <a:pt x="26" y="138"/>
                  </a:lnTo>
                  <a:lnTo>
                    <a:pt x="13" y="127"/>
                  </a:lnTo>
                  <a:lnTo>
                    <a:pt x="6" y="111"/>
                  </a:lnTo>
                  <a:lnTo>
                    <a:pt x="0" y="96"/>
                  </a:lnTo>
                  <a:lnTo>
                    <a:pt x="0" y="79"/>
                  </a:lnTo>
                  <a:lnTo>
                    <a:pt x="3" y="61"/>
                  </a:lnTo>
                  <a:lnTo>
                    <a:pt x="11" y="43"/>
                  </a:lnTo>
                  <a:lnTo>
                    <a:pt x="21" y="26"/>
                  </a:lnTo>
                  <a:lnTo>
                    <a:pt x="34" y="14"/>
                  </a:lnTo>
                  <a:lnTo>
                    <a:pt x="48" y="5"/>
                  </a:lnTo>
                  <a:lnTo>
                    <a:pt x="64" y="1"/>
                  </a:lnTo>
                  <a:lnTo>
                    <a:pt x="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51449" tIns="25724" rIns="51449" bIns="25724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Freeform 37"/>
            <p:cNvSpPr>
              <a:spLocks/>
            </p:cNvSpPr>
            <p:nvPr/>
          </p:nvSpPr>
          <p:spPr bwMode="auto">
            <a:xfrm>
              <a:off x="6105525" y="3322638"/>
              <a:ext cx="90487" cy="61913"/>
            </a:xfrm>
            <a:custGeom>
              <a:avLst/>
              <a:gdLst>
                <a:gd name="T0" fmla="*/ 81 w 626"/>
                <a:gd name="T1" fmla="*/ 0 h 426"/>
                <a:gd name="T2" fmla="*/ 99 w 626"/>
                <a:gd name="T3" fmla="*/ 3 h 426"/>
                <a:gd name="T4" fmla="*/ 117 w 626"/>
                <a:gd name="T5" fmla="*/ 10 h 426"/>
                <a:gd name="T6" fmla="*/ 584 w 626"/>
                <a:gd name="T7" fmla="*/ 277 h 426"/>
                <a:gd name="T8" fmla="*/ 600 w 626"/>
                <a:gd name="T9" fmla="*/ 288 h 426"/>
                <a:gd name="T10" fmla="*/ 613 w 626"/>
                <a:gd name="T11" fmla="*/ 302 h 426"/>
                <a:gd name="T12" fmla="*/ 621 w 626"/>
                <a:gd name="T13" fmla="*/ 318 h 426"/>
                <a:gd name="T14" fmla="*/ 626 w 626"/>
                <a:gd name="T15" fmla="*/ 334 h 426"/>
                <a:gd name="T16" fmla="*/ 626 w 626"/>
                <a:gd name="T17" fmla="*/ 351 h 426"/>
                <a:gd name="T18" fmla="*/ 622 w 626"/>
                <a:gd name="T19" fmla="*/ 369 h 426"/>
                <a:gd name="T20" fmla="*/ 616 w 626"/>
                <a:gd name="T21" fmla="*/ 383 h 426"/>
                <a:gd name="T22" fmla="*/ 608 w 626"/>
                <a:gd name="T23" fmla="*/ 400 h 426"/>
                <a:gd name="T24" fmla="*/ 598 w 626"/>
                <a:gd name="T25" fmla="*/ 412 h 426"/>
                <a:gd name="T26" fmla="*/ 585 w 626"/>
                <a:gd name="T27" fmla="*/ 419 h 426"/>
                <a:gd name="T28" fmla="*/ 570 w 626"/>
                <a:gd name="T29" fmla="*/ 424 h 426"/>
                <a:gd name="T30" fmla="*/ 552 w 626"/>
                <a:gd name="T31" fmla="*/ 426 h 426"/>
                <a:gd name="T32" fmla="*/ 534 w 626"/>
                <a:gd name="T33" fmla="*/ 425 h 426"/>
                <a:gd name="T34" fmla="*/ 521 w 626"/>
                <a:gd name="T35" fmla="*/ 423 h 426"/>
                <a:gd name="T36" fmla="*/ 509 w 626"/>
                <a:gd name="T37" fmla="*/ 415 h 426"/>
                <a:gd name="T38" fmla="*/ 43 w 626"/>
                <a:gd name="T39" fmla="*/ 148 h 426"/>
                <a:gd name="T40" fmla="*/ 27 w 626"/>
                <a:gd name="T41" fmla="*/ 138 h 426"/>
                <a:gd name="T42" fmla="*/ 14 w 626"/>
                <a:gd name="T43" fmla="*/ 125 h 426"/>
                <a:gd name="T44" fmla="*/ 5 w 626"/>
                <a:gd name="T45" fmla="*/ 111 h 426"/>
                <a:gd name="T46" fmla="*/ 1 w 626"/>
                <a:gd name="T47" fmla="*/ 95 h 426"/>
                <a:gd name="T48" fmla="*/ 0 w 626"/>
                <a:gd name="T49" fmla="*/ 78 h 426"/>
                <a:gd name="T50" fmla="*/ 3 w 626"/>
                <a:gd name="T51" fmla="*/ 60 h 426"/>
                <a:gd name="T52" fmla="*/ 11 w 626"/>
                <a:gd name="T53" fmla="*/ 42 h 426"/>
                <a:gd name="T54" fmla="*/ 22 w 626"/>
                <a:gd name="T55" fmla="*/ 26 h 426"/>
                <a:gd name="T56" fmla="*/ 33 w 626"/>
                <a:gd name="T57" fmla="*/ 13 h 426"/>
                <a:gd name="T58" fmla="*/ 49 w 626"/>
                <a:gd name="T59" fmla="*/ 5 h 426"/>
                <a:gd name="T60" fmla="*/ 64 w 626"/>
                <a:gd name="T61" fmla="*/ 0 h 426"/>
                <a:gd name="T62" fmla="*/ 81 w 626"/>
                <a:gd name="T63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26" h="426">
                  <a:moveTo>
                    <a:pt x="81" y="0"/>
                  </a:moveTo>
                  <a:lnTo>
                    <a:pt x="99" y="3"/>
                  </a:lnTo>
                  <a:lnTo>
                    <a:pt x="117" y="10"/>
                  </a:lnTo>
                  <a:lnTo>
                    <a:pt x="584" y="277"/>
                  </a:lnTo>
                  <a:lnTo>
                    <a:pt x="600" y="288"/>
                  </a:lnTo>
                  <a:lnTo>
                    <a:pt x="613" y="302"/>
                  </a:lnTo>
                  <a:lnTo>
                    <a:pt x="621" y="318"/>
                  </a:lnTo>
                  <a:lnTo>
                    <a:pt x="626" y="334"/>
                  </a:lnTo>
                  <a:lnTo>
                    <a:pt x="626" y="351"/>
                  </a:lnTo>
                  <a:lnTo>
                    <a:pt x="622" y="369"/>
                  </a:lnTo>
                  <a:lnTo>
                    <a:pt x="616" y="383"/>
                  </a:lnTo>
                  <a:lnTo>
                    <a:pt x="608" y="400"/>
                  </a:lnTo>
                  <a:lnTo>
                    <a:pt x="598" y="412"/>
                  </a:lnTo>
                  <a:lnTo>
                    <a:pt x="585" y="419"/>
                  </a:lnTo>
                  <a:lnTo>
                    <a:pt x="570" y="424"/>
                  </a:lnTo>
                  <a:lnTo>
                    <a:pt x="552" y="426"/>
                  </a:lnTo>
                  <a:lnTo>
                    <a:pt x="534" y="425"/>
                  </a:lnTo>
                  <a:lnTo>
                    <a:pt x="521" y="423"/>
                  </a:lnTo>
                  <a:lnTo>
                    <a:pt x="509" y="415"/>
                  </a:lnTo>
                  <a:lnTo>
                    <a:pt x="43" y="148"/>
                  </a:lnTo>
                  <a:lnTo>
                    <a:pt x="27" y="138"/>
                  </a:lnTo>
                  <a:lnTo>
                    <a:pt x="14" y="125"/>
                  </a:lnTo>
                  <a:lnTo>
                    <a:pt x="5" y="111"/>
                  </a:lnTo>
                  <a:lnTo>
                    <a:pt x="1" y="95"/>
                  </a:lnTo>
                  <a:lnTo>
                    <a:pt x="0" y="78"/>
                  </a:lnTo>
                  <a:lnTo>
                    <a:pt x="3" y="60"/>
                  </a:lnTo>
                  <a:lnTo>
                    <a:pt x="11" y="42"/>
                  </a:lnTo>
                  <a:lnTo>
                    <a:pt x="22" y="26"/>
                  </a:lnTo>
                  <a:lnTo>
                    <a:pt x="33" y="13"/>
                  </a:lnTo>
                  <a:lnTo>
                    <a:pt x="49" y="5"/>
                  </a:lnTo>
                  <a:lnTo>
                    <a:pt x="64" y="0"/>
                  </a:lnTo>
                  <a:lnTo>
                    <a:pt x="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51449" tIns="25724" rIns="51449" bIns="25724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4" name="Freeform 23"/>
          <p:cNvSpPr>
            <a:spLocks noEditPoints="1"/>
          </p:cNvSpPr>
          <p:nvPr/>
        </p:nvSpPr>
        <p:spPr bwMode="auto">
          <a:xfrm>
            <a:off x="489617" y="1850856"/>
            <a:ext cx="249872" cy="258933"/>
          </a:xfrm>
          <a:custGeom>
            <a:avLst/>
            <a:gdLst>
              <a:gd name="T0" fmla="*/ 3027 w 3291"/>
              <a:gd name="T1" fmla="*/ 2671 h 3494"/>
              <a:gd name="T2" fmla="*/ 2314 w 3291"/>
              <a:gd name="T3" fmla="*/ 3303 h 3494"/>
              <a:gd name="T4" fmla="*/ 1533 w 3291"/>
              <a:gd name="T5" fmla="*/ 3460 h 3494"/>
              <a:gd name="T6" fmla="*/ 1699 w 3291"/>
              <a:gd name="T7" fmla="*/ 3272 h 3494"/>
              <a:gd name="T8" fmla="*/ 2306 w 3291"/>
              <a:gd name="T9" fmla="*/ 2613 h 3494"/>
              <a:gd name="T10" fmla="*/ 2164 w 3291"/>
              <a:gd name="T11" fmla="*/ 2609 h 3494"/>
              <a:gd name="T12" fmla="*/ 1812 w 3291"/>
              <a:gd name="T13" fmla="*/ 3076 h 3494"/>
              <a:gd name="T14" fmla="*/ 1510 w 3291"/>
              <a:gd name="T15" fmla="*/ 3183 h 3494"/>
              <a:gd name="T16" fmla="*/ 1939 w 3291"/>
              <a:gd name="T17" fmla="*/ 2801 h 3494"/>
              <a:gd name="T18" fmla="*/ 3285 w 3291"/>
              <a:gd name="T19" fmla="*/ 1833 h 3494"/>
              <a:gd name="T20" fmla="*/ 3130 w 3291"/>
              <a:gd name="T21" fmla="*/ 2463 h 3494"/>
              <a:gd name="T22" fmla="*/ 2401 w 3291"/>
              <a:gd name="T23" fmla="*/ 2394 h 3494"/>
              <a:gd name="T24" fmla="*/ 2548 w 3291"/>
              <a:gd name="T25" fmla="*/ 1803 h 3494"/>
              <a:gd name="T26" fmla="*/ 2401 w 3291"/>
              <a:gd name="T27" fmla="*/ 1963 h 3494"/>
              <a:gd name="T28" fmla="*/ 2086 w 3291"/>
              <a:gd name="T29" fmla="*/ 2472 h 3494"/>
              <a:gd name="T30" fmla="*/ 2039 w 3291"/>
              <a:gd name="T31" fmla="*/ 1930 h 3494"/>
              <a:gd name="T32" fmla="*/ 3189 w 3291"/>
              <a:gd name="T33" fmla="*/ 1148 h 3494"/>
              <a:gd name="T34" fmla="*/ 3248 w 3291"/>
              <a:gd name="T35" fmla="*/ 1692 h 3494"/>
              <a:gd name="T36" fmla="*/ 2472 w 3291"/>
              <a:gd name="T37" fmla="*/ 1362 h 3494"/>
              <a:gd name="T38" fmla="*/ 2456 w 3291"/>
              <a:gd name="T39" fmla="*/ 1022 h 3494"/>
              <a:gd name="T40" fmla="*/ 2387 w 3291"/>
              <a:gd name="T41" fmla="*/ 1434 h 3494"/>
              <a:gd name="T42" fmla="*/ 1803 w 3291"/>
              <a:gd name="T43" fmla="*/ 1656 h 3494"/>
              <a:gd name="T44" fmla="*/ 1675 w 3291"/>
              <a:gd name="T45" fmla="*/ 1209 h 3494"/>
              <a:gd name="T46" fmla="*/ 1566 w 3291"/>
              <a:gd name="T47" fmla="*/ 268 h 3494"/>
              <a:gd name="T48" fmla="*/ 2114 w 3291"/>
              <a:gd name="T49" fmla="*/ 748 h 3494"/>
              <a:gd name="T50" fmla="*/ 2013 w 3291"/>
              <a:gd name="T51" fmla="*/ 914 h 3494"/>
              <a:gd name="T52" fmla="*/ 1902 w 3291"/>
              <a:gd name="T53" fmla="*/ 616 h 3494"/>
              <a:gd name="T54" fmla="*/ 1516 w 3291"/>
              <a:gd name="T55" fmla="*/ 298 h 3494"/>
              <a:gd name="T56" fmla="*/ 2047 w 3291"/>
              <a:gd name="T57" fmla="*/ 90 h 3494"/>
              <a:gd name="T58" fmla="*/ 2849 w 3291"/>
              <a:gd name="T59" fmla="*/ 590 h 3494"/>
              <a:gd name="T60" fmla="*/ 2993 w 3291"/>
              <a:gd name="T61" fmla="*/ 912 h 3494"/>
              <a:gd name="T62" fmla="*/ 2102 w 3291"/>
              <a:gd name="T63" fmla="*/ 571 h 3494"/>
              <a:gd name="T64" fmla="*/ 1518 w 3291"/>
              <a:gd name="T65" fmla="*/ 122 h 3494"/>
              <a:gd name="T66" fmla="*/ 1057 w 3291"/>
              <a:gd name="T67" fmla="*/ 3 h 3494"/>
              <a:gd name="T68" fmla="*/ 1263 w 3291"/>
              <a:gd name="T69" fmla="*/ 440 h 3494"/>
              <a:gd name="T70" fmla="*/ 1876 w 3291"/>
              <a:gd name="T71" fmla="*/ 696 h 3494"/>
              <a:gd name="T72" fmla="*/ 1899 w 3291"/>
              <a:gd name="T73" fmla="*/ 1015 h 3494"/>
              <a:gd name="T74" fmla="*/ 1584 w 3291"/>
              <a:gd name="T75" fmla="*/ 1119 h 3494"/>
              <a:gd name="T76" fmla="*/ 932 w 3291"/>
              <a:gd name="T77" fmla="*/ 922 h 3494"/>
              <a:gd name="T78" fmla="*/ 654 w 3291"/>
              <a:gd name="T79" fmla="*/ 1114 h 3494"/>
              <a:gd name="T80" fmla="*/ 749 w 3291"/>
              <a:gd name="T81" fmla="*/ 1334 h 3494"/>
              <a:gd name="T82" fmla="*/ 1288 w 3291"/>
              <a:gd name="T83" fmla="*/ 1513 h 3494"/>
              <a:gd name="T84" fmla="*/ 1860 w 3291"/>
              <a:gd name="T85" fmla="*/ 1800 h 3494"/>
              <a:gd name="T86" fmla="*/ 2034 w 3291"/>
              <a:gd name="T87" fmla="*/ 2276 h 3494"/>
              <a:gd name="T88" fmla="*/ 1799 w 3291"/>
              <a:gd name="T89" fmla="*/ 2840 h 3494"/>
              <a:gd name="T90" fmla="*/ 1263 w 3291"/>
              <a:gd name="T91" fmla="*/ 3248 h 3494"/>
              <a:gd name="T92" fmla="*/ 1016 w 3291"/>
              <a:gd name="T93" fmla="*/ 3494 h 3494"/>
              <a:gd name="T94" fmla="*/ 770 w 3291"/>
              <a:gd name="T95" fmla="*/ 3248 h 3494"/>
              <a:gd name="T96" fmla="*/ 81 w 3291"/>
              <a:gd name="T97" fmla="*/ 2746 h 3494"/>
              <a:gd name="T98" fmla="*/ 43 w 3291"/>
              <a:gd name="T99" fmla="*/ 2408 h 3494"/>
              <a:gd name="T100" fmla="*/ 362 w 3291"/>
              <a:gd name="T101" fmla="*/ 2306 h 3494"/>
              <a:gd name="T102" fmla="*/ 876 w 3291"/>
              <a:gd name="T103" fmla="*/ 2552 h 3494"/>
              <a:gd name="T104" fmla="*/ 1397 w 3291"/>
              <a:gd name="T105" fmla="*/ 2487 h 3494"/>
              <a:gd name="T106" fmla="*/ 1448 w 3291"/>
              <a:gd name="T107" fmla="*/ 2232 h 3494"/>
              <a:gd name="T108" fmla="*/ 1143 w 3291"/>
              <a:gd name="T109" fmla="*/ 2051 h 3494"/>
              <a:gd name="T110" fmla="*/ 524 w 3291"/>
              <a:gd name="T111" fmla="*/ 1860 h 3494"/>
              <a:gd name="T112" fmla="*/ 151 w 3291"/>
              <a:gd name="T113" fmla="*/ 1537 h 3494"/>
              <a:gd name="T114" fmla="*/ 110 w 3291"/>
              <a:gd name="T115" fmla="*/ 996 h 3494"/>
              <a:gd name="T116" fmla="*/ 506 w 3291"/>
              <a:gd name="T117" fmla="*/ 525 h 3494"/>
              <a:gd name="T118" fmla="*/ 842 w 3291"/>
              <a:gd name="T119" fmla="*/ 72 h 3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291" h="3494">
                <a:moveTo>
                  <a:pt x="2358" y="2580"/>
                </a:moveTo>
                <a:lnTo>
                  <a:pt x="2977" y="2580"/>
                </a:lnTo>
                <a:lnTo>
                  <a:pt x="2993" y="2582"/>
                </a:lnTo>
                <a:lnTo>
                  <a:pt x="3007" y="2588"/>
                </a:lnTo>
                <a:lnTo>
                  <a:pt x="3019" y="2598"/>
                </a:lnTo>
                <a:lnTo>
                  <a:pt x="3028" y="2610"/>
                </a:lnTo>
                <a:lnTo>
                  <a:pt x="3034" y="2625"/>
                </a:lnTo>
                <a:lnTo>
                  <a:pt x="3035" y="2641"/>
                </a:lnTo>
                <a:lnTo>
                  <a:pt x="3033" y="2656"/>
                </a:lnTo>
                <a:lnTo>
                  <a:pt x="3027" y="2671"/>
                </a:lnTo>
                <a:lnTo>
                  <a:pt x="2971" y="2752"/>
                </a:lnTo>
                <a:lnTo>
                  <a:pt x="2912" y="2831"/>
                </a:lnTo>
                <a:lnTo>
                  <a:pt x="2849" y="2904"/>
                </a:lnTo>
                <a:lnTo>
                  <a:pt x="2782" y="2974"/>
                </a:lnTo>
                <a:lnTo>
                  <a:pt x="2711" y="3040"/>
                </a:lnTo>
                <a:lnTo>
                  <a:pt x="2638" y="3102"/>
                </a:lnTo>
                <a:lnTo>
                  <a:pt x="2561" y="3158"/>
                </a:lnTo>
                <a:lnTo>
                  <a:pt x="2482" y="3211"/>
                </a:lnTo>
                <a:lnTo>
                  <a:pt x="2400" y="3259"/>
                </a:lnTo>
                <a:lnTo>
                  <a:pt x="2314" y="3303"/>
                </a:lnTo>
                <a:lnTo>
                  <a:pt x="2228" y="3341"/>
                </a:lnTo>
                <a:lnTo>
                  <a:pt x="2138" y="3375"/>
                </a:lnTo>
                <a:lnTo>
                  <a:pt x="2047" y="3405"/>
                </a:lnTo>
                <a:lnTo>
                  <a:pt x="1954" y="3428"/>
                </a:lnTo>
                <a:lnTo>
                  <a:pt x="1859" y="3447"/>
                </a:lnTo>
                <a:lnTo>
                  <a:pt x="1763" y="3461"/>
                </a:lnTo>
                <a:lnTo>
                  <a:pt x="1666" y="3469"/>
                </a:lnTo>
                <a:lnTo>
                  <a:pt x="1567" y="3472"/>
                </a:lnTo>
                <a:lnTo>
                  <a:pt x="1549" y="3469"/>
                </a:lnTo>
                <a:lnTo>
                  <a:pt x="1533" y="3460"/>
                </a:lnTo>
                <a:lnTo>
                  <a:pt x="1520" y="3447"/>
                </a:lnTo>
                <a:lnTo>
                  <a:pt x="1511" y="3431"/>
                </a:lnTo>
                <a:lnTo>
                  <a:pt x="1508" y="3413"/>
                </a:lnTo>
                <a:lnTo>
                  <a:pt x="1508" y="3405"/>
                </a:lnTo>
                <a:lnTo>
                  <a:pt x="1510" y="3388"/>
                </a:lnTo>
                <a:lnTo>
                  <a:pt x="1518" y="3372"/>
                </a:lnTo>
                <a:lnTo>
                  <a:pt x="1529" y="3359"/>
                </a:lnTo>
                <a:lnTo>
                  <a:pt x="1543" y="3351"/>
                </a:lnTo>
                <a:lnTo>
                  <a:pt x="1622" y="3313"/>
                </a:lnTo>
                <a:lnTo>
                  <a:pt x="1699" y="3272"/>
                </a:lnTo>
                <a:lnTo>
                  <a:pt x="1773" y="3224"/>
                </a:lnTo>
                <a:lnTo>
                  <a:pt x="1844" y="3173"/>
                </a:lnTo>
                <a:lnTo>
                  <a:pt x="1913" y="3117"/>
                </a:lnTo>
                <a:lnTo>
                  <a:pt x="1980" y="3056"/>
                </a:lnTo>
                <a:lnTo>
                  <a:pt x="2043" y="2992"/>
                </a:lnTo>
                <a:lnTo>
                  <a:pt x="2102" y="2923"/>
                </a:lnTo>
                <a:lnTo>
                  <a:pt x="2159" y="2851"/>
                </a:lnTo>
                <a:lnTo>
                  <a:pt x="2211" y="2774"/>
                </a:lnTo>
                <a:lnTo>
                  <a:pt x="2260" y="2696"/>
                </a:lnTo>
                <a:lnTo>
                  <a:pt x="2306" y="2613"/>
                </a:lnTo>
                <a:lnTo>
                  <a:pt x="2316" y="2599"/>
                </a:lnTo>
                <a:lnTo>
                  <a:pt x="2327" y="2588"/>
                </a:lnTo>
                <a:lnTo>
                  <a:pt x="2342" y="2582"/>
                </a:lnTo>
                <a:lnTo>
                  <a:pt x="2358" y="2580"/>
                </a:lnTo>
                <a:close/>
                <a:moveTo>
                  <a:pt x="2059" y="2580"/>
                </a:moveTo>
                <a:lnTo>
                  <a:pt x="2113" y="2580"/>
                </a:lnTo>
                <a:lnTo>
                  <a:pt x="2129" y="2582"/>
                </a:lnTo>
                <a:lnTo>
                  <a:pt x="2143" y="2588"/>
                </a:lnTo>
                <a:lnTo>
                  <a:pt x="2154" y="2598"/>
                </a:lnTo>
                <a:lnTo>
                  <a:pt x="2164" y="2609"/>
                </a:lnTo>
                <a:lnTo>
                  <a:pt x="2170" y="2624"/>
                </a:lnTo>
                <a:lnTo>
                  <a:pt x="2172" y="2639"/>
                </a:lnTo>
                <a:lnTo>
                  <a:pt x="2169" y="2655"/>
                </a:lnTo>
                <a:lnTo>
                  <a:pt x="2164" y="2669"/>
                </a:lnTo>
                <a:lnTo>
                  <a:pt x="2114" y="2748"/>
                </a:lnTo>
                <a:lnTo>
                  <a:pt x="2060" y="2821"/>
                </a:lnTo>
                <a:lnTo>
                  <a:pt x="2003" y="2892"/>
                </a:lnTo>
                <a:lnTo>
                  <a:pt x="1942" y="2958"/>
                </a:lnTo>
                <a:lnTo>
                  <a:pt x="1878" y="3020"/>
                </a:lnTo>
                <a:lnTo>
                  <a:pt x="1812" y="3076"/>
                </a:lnTo>
                <a:lnTo>
                  <a:pt x="1742" y="3129"/>
                </a:lnTo>
                <a:lnTo>
                  <a:pt x="1669" y="3177"/>
                </a:lnTo>
                <a:lnTo>
                  <a:pt x="1595" y="3220"/>
                </a:lnTo>
                <a:lnTo>
                  <a:pt x="1581" y="3224"/>
                </a:lnTo>
                <a:lnTo>
                  <a:pt x="1567" y="3226"/>
                </a:lnTo>
                <a:lnTo>
                  <a:pt x="1552" y="3224"/>
                </a:lnTo>
                <a:lnTo>
                  <a:pt x="1537" y="3218"/>
                </a:lnTo>
                <a:lnTo>
                  <a:pt x="1524" y="3208"/>
                </a:lnTo>
                <a:lnTo>
                  <a:pt x="1516" y="3196"/>
                </a:lnTo>
                <a:lnTo>
                  <a:pt x="1510" y="3183"/>
                </a:lnTo>
                <a:lnTo>
                  <a:pt x="1508" y="3168"/>
                </a:lnTo>
                <a:lnTo>
                  <a:pt x="1508" y="3089"/>
                </a:lnTo>
                <a:lnTo>
                  <a:pt x="1575" y="3066"/>
                </a:lnTo>
                <a:lnTo>
                  <a:pt x="1638" y="3038"/>
                </a:lnTo>
                <a:lnTo>
                  <a:pt x="1698" y="3007"/>
                </a:lnTo>
                <a:lnTo>
                  <a:pt x="1753" y="2972"/>
                </a:lnTo>
                <a:lnTo>
                  <a:pt x="1806" y="2935"/>
                </a:lnTo>
                <a:lnTo>
                  <a:pt x="1855" y="2893"/>
                </a:lnTo>
                <a:lnTo>
                  <a:pt x="1899" y="2849"/>
                </a:lnTo>
                <a:lnTo>
                  <a:pt x="1939" y="2801"/>
                </a:lnTo>
                <a:lnTo>
                  <a:pt x="1975" y="2750"/>
                </a:lnTo>
                <a:lnTo>
                  <a:pt x="2007" y="2697"/>
                </a:lnTo>
                <a:lnTo>
                  <a:pt x="2035" y="2639"/>
                </a:lnTo>
                <a:lnTo>
                  <a:pt x="2059" y="2580"/>
                </a:lnTo>
                <a:close/>
                <a:moveTo>
                  <a:pt x="2566" y="1801"/>
                </a:moveTo>
                <a:lnTo>
                  <a:pt x="3232" y="1801"/>
                </a:lnTo>
                <a:lnTo>
                  <a:pt x="3248" y="1803"/>
                </a:lnTo>
                <a:lnTo>
                  <a:pt x="3263" y="1810"/>
                </a:lnTo>
                <a:lnTo>
                  <a:pt x="3275" y="1819"/>
                </a:lnTo>
                <a:lnTo>
                  <a:pt x="3285" y="1833"/>
                </a:lnTo>
                <a:lnTo>
                  <a:pt x="3290" y="1848"/>
                </a:lnTo>
                <a:lnTo>
                  <a:pt x="3291" y="1864"/>
                </a:lnTo>
                <a:lnTo>
                  <a:pt x="3282" y="1964"/>
                </a:lnTo>
                <a:lnTo>
                  <a:pt x="3267" y="2062"/>
                </a:lnTo>
                <a:lnTo>
                  <a:pt x="3246" y="2159"/>
                </a:lnTo>
                <a:lnTo>
                  <a:pt x="3220" y="2253"/>
                </a:lnTo>
                <a:lnTo>
                  <a:pt x="3189" y="2347"/>
                </a:lnTo>
                <a:lnTo>
                  <a:pt x="3152" y="2437"/>
                </a:lnTo>
                <a:lnTo>
                  <a:pt x="3143" y="2452"/>
                </a:lnTo>
                <a:lnTo>
                  <a:pt x="3130" y="2463"/>
                </a:lnTo>
                <a:lnTo>
                  <a:pt x="3114" y="2470"/>
                </a:lnTo>
                <a:lnTo>
                  <a:pt x="3097" y="2472"/>
                </a:lnTo>
                <a:lnTo>
                  <a:pt x="2456" y="2472"/>
                </a:lnTo>
                <a:lnTo>
                  <a:pt x="2442" y="2471"/>
                </a:lnTo>
                <a:lnTo>
                  <a:pt x="2429" y="2466"/>
                </a:lnTo>
                <a:lnTo>
                  <a:pt x="2417" y="2458"/>
                </a:lnTo>
                <a:lnTo>
                  <a:pt x="2408" y="2448"/>
                </a:lnTo>
                <a:lnTo>
                  <a:pt x="2400" y="2431"/>
                </a:lnTo>
                <a:lnTo>
                  <a:pt x="2397" y="2413"/>
                </a:lnTo>
                <a:lnTo>
                  <a:pt x="2401" y="2394"/>
                </a:lnTo>
                <a:lnTo>
                  <a:pt x="2429" y="2308"/>
                </a:lnTo>
                <a:lnTo>
                  <a:pt x="2452" y="2221"/>
                </a:lnTo>
                <a:lnTo>
                  <a:pt x="2472" y="2132"/>
                </a:lnTo>
                <a:lnTo>
                  <a:pt x="2488" y="2042"/>
                </a:lnTo>
                <a:lnTo>
                  <a:pt x="2500" y="1950"/>
                </a:lnTo>
                <a:lnTo>
                  <a:pt x="2506" y="1857"/>
                </a:lnTo>
                <a:lnTo>
                  <a:pt x="2511" y="1839"/>
                </a:lnTo>
                <a:lnTo>
                  <a:pt x="2519" y="1824"/>
                </a:lnTo>
                <a:lnTo>
                  <a:pt x="2532" y="1812"/>
                </a:lnTo>
                <a:lnTo>
                  <a:pt x="2548" y="1803"/>
                </a:lnTo>
                <a:lnTo>
                  <a:pt x="2566" y="1801"/>
                </a:lnTo>
                <a:close/>
                <a:moveTo>
                  <a:pt x="1959" y="1801"/>
                </a:moveTo>
                <a:lnTo>
                  <a:pt x="2351" y="1801"/>
                </a:lnTo>
                <a:lnTo>
                  <a:pt x="2367" y="1803"/>
                </a:lnTo>
                <a:lnTo>
                  <a:pt x="2382" y="1810"/>
                </a:lnTo>
                <a:lnTo>
                  <a:pt x="2393" y="1819"/>
                </a:lnTo>
                <a:lnTo>
                  <a:pt x="2403" y="1832"/>
                </a:lnTo>
                <a:lnTo>
                  <a:pt x="2408" y="1847"/>
                </a:lnTo>
                <a:lnTo>
                  <a:pt x="2409" y="1863"/>
                </a:lnTo>
                <a:lnTo>
                  <a:pt x="2401" y="1963"/>
                </a:lnTo>
                <a:lnTo>
                  <a:pt x="2387" y="2061"/>
                </a:lnTo>
                <a:lnTo>
                  <a:pt x="2368" y="2156"/>
                </a:lnTo>
                <a:lnTo>
                  <a:pt x="2343" y="2252"/>
                </a:lnTo>
                <a:lnTo>
                  <a:pt x="2314" y="2345"/>
                </a:lnTo>
                <a:lnTo>
                  <a:pt x="2280" y="2436"/>
                </a:lnTo>
                <a:lnTo>
                  <a:pt x="2272" y="2451"/>
                </a:lnTo>
                <a:lnTo>
                  <a:pt x="2259" y="2463"/>
                </a:lnTo>
                <a:lnTo>
                  <a:pt x="2243" y="2470"/>
                </a:lnTo>
                <a:lnTo>
                  <a:pt x="2226" y="2472"/>
                </a:lnTo>
                <a:lnTo>
                  <a:pt x="2086" y="2472"/>
                </a:lnTo>
                <a:lnTo>
                  <a:pt x="2096" y="2423"/>
                </a:lnTo>
                <a:lnTo>
                  <a:pt x="2103" y="2373"/>
                </a:lnTo>
                <a:lnTo>
                  <a:pt x="2108" y="2321"/>
                </a:lnTo>
                <a:lnTo>
                  <a:pt x="2110" y="2268"/>
                </a:lnTo>
                <a:lnTo>
                  <a:pt x="2108" y="2203"/>
                </a:lnTo>
                <a:lnTo>
                  <a:pt x="2101" y="2143"/>
                </a:lnTo>
                <a:lnTo>
                  <a:pt x="2092" y="2084"/>
                </a:lnTo>
                <a:lnTo>
                  <a:pt x="2078" y="2030"/>
                </a:lnTo>
                <a:lnTo>
                  <a:pt x="2061" y="1979"/>
                </a:lnTo>
                <a:lnTo>
                  <a:pt x="2039" y="1930"/>
                </a:lnTo>
                <a:lnTo>
                  <a:pt x="2016" y="1884"/>
                </a:lnTo>
                <a:lnTo>
                  <a:pt x="1989" y="1842"/>
                </a:lnTo>
                <a:lnTo>
                  <a:pt x="1959" y="1801"/>
                </a:lnTo>
                <a:close/>
                <a:moveTo>
                  <a:pt x="2456" y="1022"/>
                </a:moveTo>
                <a:lnTo>
                  <a:pt x="3097" y="1022"/>
                </a:lnTo>
                <a:lnTo>
                  <a:pt x="3114" y="1024"/>
                </a:lnTo>
                <a:lnTo>
                  <a:pt x="3130" y="1031"/>
                </a:lnTo>
                <a:lnTo>
                  <a:pt x="3143" y="1042"/>
                </a:lnTo>
                <a:lnTo>
                  <a:pt x="3152" y="1057"/>
                </a:lnTo>
                <a:lnTo>
                  <a:pt x="3189" y="1148"/>
                </a:lnTo>
                <a:lnTo>
                  <a:pt x="3220" y="1241"/>
                </a:lnTo>
                <a:lnTo>
                  <a:pt x="3246" y="1336"/>
                </a:lnTo>
                <a:lnTo>
                  <a:pt x="3267" y="1432"/>
                </a:lnTo>
                <a:lnTo>
                  <a:pt x="3282" y="1531"/>
                </a:lnTo>
                <a:lnTo>
                  <a:pt x="3291" y="1631"/>
                </a:lnTo>
                <a:lnTo>
                  <a:pt x="3290" y="1647"/>
                </a:lnTo>
                <a:lnTo>
                  <a:pt x="3285" y="1662"/>
                </a:lnTo>
                <a:lnTo>
                  <a:pt x="3275" y="1675"/>
                </a:lnTo>
                <a:lnTo>
                  <a:pt x="3263" y="1685"/>
                </a:lnTo>
                <a:lnTo>
                  <a:pt x="3248" y="1692"/>
                </a:lnTo>
                <a:lnTo>
                  <a:pt x="3232" y="1694"/>
                </a:lnTo>
                <a:lnTo>
                  <a:pt x="2566" y="1694"/>
                </a:lnTo>
                <a:lnTo>
                  <a:pt x="2548" y="1691"/>
                </a:lnTo>
                <a:lnTo>
                  <a:pt x="2532" y="1683"/>
                </a:lnTo>
                <a:lnTo>
                  <a:pt x="2519" y="1670"/>
                </a:lnTo>
                <a:lnTo>
                  <a:pt x="2511" y="1656"/>
                </a:lnTo>
                <a:lnTo>
                  <a:pt x="2506" y="1638"/>
                </a:lnTo>
                <a:lnTo>
                  <a:pt x="2499" y="1545"/>
                </a:lnTo>
                <a:lnTo>
                  <a:pt x="2488" y="1453"/>
                </a:lnTo>
                <a:lnTo>
                  <a:pt x="2472" y="1362"/>
                </a:lnTo>
                <a:lnTo>
                  <a:pt x="2452" y="1273"/>
                </a:lnTo>
                <a:lnTo>
                  <a:pt x="2429" y="1186"/>
                </a:lnTo>
                <a:lnTo>
                  <a:pt x="2401" y="1101"/>
                </a:lnTo>
                <a:lnTo>
                  <a:pt x="2398" y="1081"/>
                </a:lnTo>
                <a:lnTo>
                  <a:pt x="2400" y="1063"/>
                </a:lnTo>
                <a:lnTo>
                  <a:pt x="2408" y="1046"/>
                </a:lnTo>
                <a:lnTo>
                  <a:pt x="2418" y="1036"/>
                </a:lnTo>
                <a:lnTo>
                  <a:pt x="2429" y="1028"/>
                </a:lnTo>
                <a:lnTo>
                  <a:pt x="2442" y="1024"/>
                </a:lnTo>
                <a:lnTo>
                  <a:pt x="2456" y="1022"/>
                </a:lnTo>
                <a:close/>
                <a:moveTo>
                  <a:pt x="1982" y="1022"/>
                </a:moveTo>
                <a:lnTo>
                  <a:pt x="2226" y="1022"/>
                </a:lnTo>
                <a:lnTo>
                  <a:pt x="2243" y="1024"/>
                </a:lnTo>
                <a:lnTo>
                  <a:pt x="2259" y="1031"/>
                </a:lnTo>
                <a:lnTo>
                  <a:pt x="2272" y="1043"/>
                </a:lnTo>
                <a:lnTo>
                  <a:pt x="2280" y="1058"/>
                </a:lnTo>
                <a:lnTo>
                  <a:pt x="2314" y="1149"/>
                </a:lnTo>
                <a:lnTo>
                  <a:pt x="2344" y="1243"/>
                </a:lnTo>
                <a:lnTo>
                  <a:pt x="2368" y="1338"/>
                </a:lnTo>
                <a:lnTo>
                  <a:pt x="2387" y="1434"/>
                </a:lnTo>
                <a:lnTo>
                  <a:pt x="2401" y="1532"/>
                </a:lnTo>
                <a:lnTo>
                  <a:pt x="2409" y="1631"/>
                </a:lnTo>
                <a:lnTo>
                  <a:pt x="2408" y="1647"/>
                </a:lnTo>
                <a:lnTo>
                  <a:pt x="2403" y="1662"/>
                </a:lnTo>
                <a:lnTo>
                  <a:pt x="2393" y="1675"/>
                </a:lnTo>
                <a:lnTo>
                  <a:pt x="2382" y="1685"/>
                </a:lnTo>
                <a:lnTo>
                  <a:pt x="2367" y="1692"/>
                </a:lnTo>
                <a:lnTo>
                  <a:pt x="2351" y="1694"/>
                </a:lnTo>
                <a:lnTo>
                  <a:pt x="1853" y="1694"/>
                </a:lnTo>
                <a:lnTo>
                  <a:pt x="1803" y="1656"/>
                </a:lnTo>
                <a:lnTo>
                  <a:pt x="1748" y="1619"/>
                </a:lnTo>
                <a:lnTo>
                  <a:pt x="1693" y="1588"/>
                </a:lnTo>
                <a:lnTo>
                  <a:pt x="1633" y="1558"/>
                </a:lnTo>
                <a:lnTo>
                  <a:pt x="1571" y="1530"/>
                </a:lnTo>
                <a:lnTo>
                  <a:pt x="1508" y="1506"/>
                </a:lnTo>
                <a:lnTo>
                  <a:pt x="1508" y="1165"/>
                </a:lnTo>
                <a:lnTo>
                  <a:pt x="1549" y="1185"/>
                </a:lnTo>
                <a:lnTo>
                  <a:pt x="1589" y="1198"/>
                </a:lnTo>
                <a:lnTo>
                  <a:pt x="1631" y="1207"/>
                </a:lnTo>
                <a:lnTo>
                  <a:pt x="1675" y="1209"/>
                </a:lnTo>
                <a:lnTo>
                  <a:pt x="1719" y="1207"/>
                </a:lnTo>
                <a:lnTo>
                  <a:pt x="1762" y="1198"/>
                </a:lnTo>
                <a:lnTo>
                  <a:pt x="1803" y="1186"/>
                </a:lnTo>
                <a:lnTo>
                  <a:pt x="1841" y="1168"/>
                </a:lnTo>
                <a:lnTo>
                  <a:pt x="1876" y="1146"/>
                </a:lnTo>
                <a:lnTo>
                  <a:pt x="1907" y="1120"/>
                </a:lnTo>
                <a:lnTo>
                  <a:pt x="1936" y="1091"/>
                </a:lnTo>
                <a:lnTo>
                  <a:pt x="1960" y="1058"/>
                </a:lnTo>
                <a:lnTo>
                  <a:pt x="1982" y="1022"/>
                </a:lnTo>
                <a:close/>
                <a:moveTo>
                  <a:pt x="1566" y="268"/>
                </a:moveTo>
                <a:lnTo>
                  <a:pt x="1581" y="270"/>
                </a:lnTo>
                <a:lnTo>
                  <a:pt x="1595" y="275"/>
                </a:lnTo>
                <a:lnTo>
                  <a:pt x="1669" y="318"/>
                </a:lnTo>
                <a:lnTo>
                  <a:pt x="1742" y="366"/>
                </a:lnTo>
                <a:lnTo>
                  <a:pt x="1812" y="418"/>
                </a:lnTo>
                <a:lnTo>
                  <a:pt x="1878" y="475"/>
                </a:lnTo>
                <a:lnTo>
                  <a:pt x="1942" y="537"/>
                </a:lnTo>
                <a:lnTo>
                  <a:pt x="2003" y="603"/>
                </a:lnTo>
                <a:lnTo>
                  <a:pt x="2061" y="673"/>
                </a:lnTo>
                <a:lnTo>
                  <a:pt x="2114" y="748"/>
                </a:lnTo>
                <a:lnTo>
                  <a:pt x="2164" y="825"/>
                </a:lnTo>
                <a:lnTo>
                  <a:pt x="2170" y="840"/>
                </a:lnTo>
                <a:lnTo>
                  <a:pt x="2173" y="855"/>
                </a:lnTo>
                <a:lnTo>
                  <a:pt x="2170" y="871"/>
                </a:lnTo>
                <a:lnTo>
                  <a:pt x="2164" y="885"/>
                </a:lnTo>
                <a:lnTo>
                  <a:pt x="2154" y="897"/>
                </a:lnTo>
                <a:lnTo>
                  <a:pt x="2143" y="907"/>
                </a:lnTo>
                <a:lnTo>
                  <a:pt x="2129" y="912"/>
                </a:lnTo>
                <a:lnTo>
                  <a:pt x="2113" y="914"/>
                </a:lnTo>
                <a:lnTo>
                  <a:pt x="2013" y="914"/>
                </a:lnTo>
                <a:lnTo>
                  <a:pt x="2016" y="893"/>
                </a:lnTo>
                <a:lnTo>
                  <a:pt x="2017" y="872"/>
                </a:lnTo>
                <a:lnTo>
                  <a:pt x="2015" y="829"/>
                </a:lnTo>
                <a:lnTo>
                  <a:pt x="2007" y="790"/>
                </a:lnTo>
                <a:lnTo>
                  <a:pt x="1997" y="754"/>
                </a:lnTo>
                <a:lnTo>
                  <a:pt x="1983" y="720"/>
                </a:lnTo>
                <a:lnTo>
                  <a:pt x="1965" y="690"/>
                </a:lnTo>
                <a:lnTo>
                  <a:pt x="1945" y="662"/>
                </a:lnTo>
                <a:lnTo>
                  <a:pt x="1924" y="637"/>
                </a:lnTo>
                <a:lnTo>
                  <a:pt x="1902" y="616"/>
                </a:lnTo>
                <a:lnTo>
                  <a:pt x="1878" y="598"/>
                </a:lnTo>
                <a:lnTo>
                  <a:pt x="1856" y="583"/>
                </a:lnTo>
                <a:lnTo>
                  <a:pt x="1791" y="543"/>
                </a:lnTo>
                <a:lnTo>
                  <a:pt x="1723" y="508"/>
                </a:lnTo>
                <a:lnTo>
                  <a:pt x="1653" y="476"/>
                </a:lnTo>
                <a:lnTo>
                  <a:pt x="1582" y="448"/>
                </a:lnTo>
                <a:lnTo>
                  <a:pt x="1508" y="422"/>
                </a:lnTo>
                <a:lnTo>
                  <a:pt x="1508" y="328"/>
                </a:lnTo>
                <a:lnTo>
                  <a:pt x="1510" y="313"/>
                </a:lnTo>
                <a:lnTo>
                  <a:pt x="1516" y="298"/>
                </a:lnTo>
                <a:lnTo>
                  <a:pt x="1524" y="286"/>
                </a:lnTo>
                <a:lnTo>
                  <a:pt x="1537" y="276"/>
                </a:lnTo>
                <a:lnTo>
                  <a:pt x="1551" y="271"/>
                </a:lnTo>
                <a:lnTo>
                  <a:pt x="1566" y="268"/>
                </a:lnTo>
                <a:close/>
                <a:moveTo>
                  <a:pt x="1567" y="22"/>
                </a:moveTo>
                <a:lnTo>
                  <a:pt x="1666" y="26"/>
                </a:lnTo>
                <a:lnTo>
                  <a:pt x="1763" y="34"/>
                </a:lnTo>
                <a:lnTo>
                  <a:pt x="1859" y="47"/>
                </a:lnTo>
                <a:lnTo>
                  <a:pt x="1954" y="66"/>
                </a:lnTo>
                <a:lnTo>
                  <a:pt x="2047" y="90"/>
                </a:lnTo>
                <a:lnTo>
                  <a:pt x="2138" y="119"/>
                </a:lnTo>
                <a:lnTo>
                  <a:pt x="2227" y="153"/>
                </a:lnTo>
                <a:lnTo>
                  <a:pt x="2314" y="191"/>
                </a:lnTo>
                <a:lnTo>
                  <a:pt x="2400" y="235"/>
                </a:lnTo>
                <a:lnTo>
                  <a:pt x="2482" y="284"/>
                </a:lnTo>
                <a:lnTo>
                  <a:pt x="2561" y="336"/>
                </a:lnTo>
                <a:lnTo>
                  <a:pt x="2638" y="393"/>
                </a:lnTo>
                <a:lnTo>
                  <a:pt x="2711" y="455"/>
                </a:lnTo>
                <a:lnTo>
                  <a:pt x="2782" y="521"/>
                </a:lnTo>
                <a:lnTo>
                  <a:pt x="2849" y="590"/>
                </a:lnTo>
                <a:lnTo>
                  <a:pt x="2912" y="665"/>
                </a:lnTo>
                <a:lnTo>
                  <a:pt x="2971" y="742"/>
                </a:lnTo>
                <a:lnTo>
                  <a:pt x="3027" y="824"/>
                </a:lnTo>
                <a:lnTo>
                  <a:pt x="3033" y="839"/>
                </a:lnTo>
                <a:lnTo>
                  <a:pt x="3035" y="854"/>
                </a:lnTo>
                <a:lnTo>
                  <a:pt x="3034" y="870"/>
                </a:lnTo>
                <a:lnTo>
                  <a:pt x="3028" y="884"/>
                </a:lnTo>
                <a:lnTo>
                  <a:pt x="3019" y="896"/>
                </a:lnTo>
                <a:lnTo>
                  <a:pt x="3007" y="906"/>
                </a:lnTo>
                <a:lnTo>
                  <a:pt x="2993" y="912"/>
                </a:lnTo>
                <a:lnTo>
                  <a:pt x="2977" y="914"/>
                </a:lnTo>
                <a:lnTo>
                  <a:pt x="2358" y="914"/>
                </a:lnTo>
                <a:lnTo>
                  <a:pt x="2342" y="912"/>
                </a:lnTo>
                <a:lnTo>
                  <a:pt x="2327" y="906"/>
                </a:lnTo>
                <a:lnTo>
                  <a:pt x="2316" y="895"/>
                </a:lnTo>
                <a:lnTo>
                  <a:pt x="2306" y="883"/>
                </a:lnTo>
                <a:lnTo>
                  <a:pt x="2260" y="800"/>
                </a:lnTo>
                <a:lnTo>
                  <a:pt x="2211" y="720"/>
                </a:lnTo>
                <a:lnTo>
                  <a:pt x="2159" y="643"/>
                </a:lnTo>
                <a:lnTo>
                  <a:pt x="2102" y="571"/>
                </a:lnTo>
                <a:lnTo>
                  <a:pt x="2043" y="503"/>
                </a:lnTo>
                <a:lnTo>
                  <a:pt x="1980" y="438"/>
                </a:lnTo>
                <a:lnTo>
                  <a:pt x="1913" y="377"/>
                </a:lnTo>
                <a:lnTo>
                  <a:pt x="1844" y="321"/>
                </a:lnTo>
                <a:lnTo>
                  <a:pt x="1773" y="270"/>
                </a:lnTo>
                <a:lnTo>
                  <a:pt x="1699" y="223"/>
                </a:lnTo>
                <a:lnTo>
                  <a:pt x="1622" y="181"/>
                </a:lnTo>
                <a:lnTo>
                  <a:pt x="1543" y="144"/>
                </a:lnTo>
                <a:lnTo>
                  <a:pt x="1528" y="135"/>
                </a:lnTo>
                <a:lnTo>
                  <a:pt x="1518" y="122"/>
                </a:lnTo>
                <a:lnTo>
                  <a:pt x="1510" y="107"/>
                </a:lnTo>
                <a:lnTo>
                  <a:pt x="1508" y="89"/>
                </a:lnTo>
                <a:lnTo>
                  <a:pt x="1510" y="73"/>
                </a:lnTo>
                <a:lnTo>
                  <a:pt x="1516" y="58"/>
                </a:lnTo>
                <a:lnTo>
                  <a:pt x="1525" y="44"/>
                </a:lnTo>
                <a:lnTo>
                  <a:pt x="1537" y="33"/>
                </a:lnTo>
                <a:lnTo>
                  <a:pt x="1552" y="26"/>
                </a:lnTo>
                <a:lnTo>
                  <a:pt x="1567" y="22"/>
                </a:lnTo>
                <a:close/>
                <a:moveTo>
                  <a:pt x="1016" y="0"/>
                </a:moveTo>
                <a:lnTo>
                  <a:pt x="1057" y="3"/>
                </a:lnTo>
                <a:lnTo>
                  <a:pt x="1094" y="13"/>
                </a:lnTo>
                <a:lnTo>
                  <a:pt x="1131" y="28"/>
                </a:lnTo>
                <a:lnTo>
                  <a:pt x="1163" y="48"/>
                </a:lnTo>
                <a:lnTo>
                  <a:pt x="1191" y="72"/>
                </a:lnTo>
                <a:lnTo>
                  <a:pt x="1216" y="101"/>
                </a:lnTo>
                <a:lnTo>
                  <a:pt x="1236" y="133"/>
                </a:lnTo>
                <a:lnTo>
                  <a:pt x="1251" y="168"/>
                </a:lnTo>
                <a:lnTo>
                  <a:pt x="1260" y="206"/>
                </a:lnTo>
                <a:lnTo>
                  <a:pt x="1263" y="247"/>
                </a:lnTo>
                <a:lnTo>
                  <a:pt x="1263" y="440"/>
                </a:lnTo>
                <a:lnTo>
                  <a:pt x="1349" y="457"/>
                </a:lnTo>
                <a:lnTo>
                  <a:pt x="1433" y="477"/>
                </a:lnTo>
                <a:lnTo>
                  <a:pt x="1515" y="503"/>
                </a:lnTo>
                <a:lnTo>
                  <a:pt x="1593" y="533"/>
                </a:lnTo>
                <a:lnTo>
                  <a:pt x="1670" y="566"/>
                </a:lnTo>
                <a:lnTo>
                  <a:pt x="1744" y="604"/>
                </a:lnTo>
                <a:lnTo>
                  <a:pt x="1815" y="647"/>
                </a:lnTo>
                <a:lnTo>
                  <a:pt x="1836" y="660"/>
                </a:lnTo>
                <a:lnTo>
                  <a:pt x="1857" y="676"/>
                </a:lnTo>
                <a:lnTo>
                  <a:pt x="1876" y="696"/>
                </a:lnTo>
                <a:lnTo>
                  <a:pt x="1894" y="719"/>
                </a:lnTo>
                <a:lnTo>
                  <a:pt x="1909" y="744"/>
                </a:lnTo>
                <a:lnTo>
                  <a:pt x="1923" y="772"/>
                </a:lnTo>
                <a:lnTo>
                  <a:pt x="1933" y="803"/>
                </a:lnTo>
                <a:lnTo>
                  <a:pt x="1939" y="836"/>
                </a:lnTo>
                <a:lnTo>
                  <a:pt x="1941" y="872"/>
                </a:lnTo>
                <a:lnTo>
                  <a:pt x="1939" y="911"/>
                </a:lnTo>
                <a:lnTo>
                  <a:pt x="1931" y="948"/>
                </a:lnTo>
                <a:lnTo>
                  <a:pt x="1917" y="984"/>
                </a:lnTo>
                <a:lnTo>
                  <a:pt x="1899" y="1015"/>
                </a:lnTo>
                <a:lnTo>
                  <a:pt x="1876" y="1045"/>
                </a:lnTo>
                <a:lnTo>
                  <a:pt x="1851" y="1071"/>
                </a:lnTo>
                <a:lnTo>
                  <a:pt x="1821" y="1092"/>
                </a:lnTo>
                <a:lnTo>
                  <a:pt x="1788" y="1110"/>
                </a:lnTo>
                <a:lnTo>
                  <a:pt x="1752" y="1123"/>
                </a:lnTo>
                <a:lnTo>
                  <a:pt x="1714" y="1131"/>
                </a:lnTo>
                <a:lnTo>
                  <a:pt x="1675" y="1135"/>
                </a:lnTo>
                <a:lnTo>
                  <a:pt x="1643" y="1132"/>
                </a:lnTo>
                <a:lnTo>
                  <a:pt x="1613" y="1127"/>
                </a:lnTo>
                <a:lnTo>
                  <a:pt x="1584" y="1119"/>
                </a:lnTo>
                <a:lnTo>
                  <a:pt x="1557" y="1107"/>
                </a:lnTo>
                <a:lnTo>
                  <a:pt x="1531" y="1093"/>
                </a:lnTo>
                <a:lnTo>
                  <a:pt x="1449" y="1048"/>
                </a:lnTo>
                <a:lnTo>
                  <a:pt x="1371" y="1010"/>
                </a:lnTo>
                <a:lnTo>
                  <a:pt x="1293" y="978"/>
                </a:lnTo>
                <a:lnTo>
                  <a:pt x="1215" y="953"/>
                </a:lnTo>
                <a:lnTo>
                  <a:pt x="1138" y="935"/>
                </a:lnTo>
                <a:lnTo>
                  <a:pt x="1061" y="923"/>
                </a:lnTo>
                <a:lnTo>
                  <a:pt x="986" y="920"/>
                </a:lnTo>
                <a:lnTo>
                  <a:pt x="932" y="922"/>
                </a:lnTo>
                <a:lnTo>
                  <a:pt x="884" y="927"/>
                </a:lnTo>
                <a:lnTo>
                  <a:pt x="840" y="937"/>
                </a:lnTo>
                <a:lnTo>
                  <a:pt x="801" y="951"/>
                </a:lnTo>
                <a:lnTo>
                  <a:pt x="767" y="967"/>
                </a:lnTo>
                <a:lnTo>
                  <a:pt x="736" y="985"/>
                </a:lnTo>
                <a:lnTo>
                  <a:pt x="710" y="1007"/>
                </a:lnTo>
                <a:lnTo>
                  <a:pt x="689" y="1030"/>
                </a:lnTo>
                <a:lnTo>
                  <a:pt x="673" y="1057"/>
                </a:lnTo>
                <a:lnTo>
                  <a:pt x="661" y="1085"/>
                </a:lnTo>
                <a:lnTo>
                  <a:pt x="654" y="1114"/>
                </a:lnTo>
                <a:lnTo>
                  <a:pt x="652" y="1145"/>
                </a:lnTo>
                <a:lnTo>
                  <a:pt x="652" y="1153"/>
                </a:lnTo>
                <a:lnTo>
                  <a:pt x="653" y="1181"/>
                </a:lnTo>
                <a:lnTo>
                  <a:pt x="657" y="1208"/>
                </a:lnTo>
                <a:lnTo>
                  <a:pt x="663" y="1232"/>
                </a:lnTo>
                <a:lnTo>
                  <a:pt x="673" y="1256"/>
                </a:lnTo>
                <a:lnTo>
                  <a:pt x="686" y="1277"/>
                </a:lnTo>
                <a:lnTo>
                  <a:pt x="703" y="1297"/>
                </a:lnTo>
                <a:lnTo>
                  <a:pt x="724" y="1316"/>
                </a:lnTo>
                <a:lnTo>
                  <a:pt x="749" y="1334"/>
                </a:lnTo>
                <a:lnTo>
                  <a:pt x="779" y="1351"/>
                </a:lnTo>
                <a:lnTo>
                  <a:pt x="813" y="1369"/>
                </a:lnTo>
                <a:lnTo>
                  <a:pt x="852" y="1386"/>
                </a:lnTo>
                <a:lnTo>
                  <a:pt x="897" y="1403"/>
                </a:lnTo>
                <a:lnTo>
                  <a:pt x="947" y="1418"/>
                </a:lnTo>
                <a:lnTo>
                  <a:pt x="1004" y="1437"/>
                </a:lnTo>
                <a:lnTo>
                  <a:pt x="1067" y="1454"/>
                </a:lnTo>
                <a:lnTo>
                  <a:pt x="1136" y="1473"/>
                </a:lnTo>
                <a:lnTo>
                  <a:pt x="1212" y="1492"/>
                </a:lnTo>
                <a:lnTo>
                  <a:pt x="1288" y="1513"/>
                </a:lnTo>
                <a:lnTo>
                  <a:pt x="1362" y="1535"/>
                </a:lnTo>
                <a:lnTo>
                  <a:pt x="1432" y="1558"/>
                </a:lnTo>
                <a:lnTo>
                  <a:pt x="1499" y="1582"/>
                </a:lnTo>
                <a:lnTo>
                  <a:pt x="1561" y="1608"/>
                </a:lnTo>
                <a:lnTo>
                  <a:pt x="1621" y="1635"/>
                </a:lnTo>
                <a:lnTo>
                  <a:pt x="1677" y="1664"/>
                </a:lnTo>
                <a:lnTo>
                  <a:pt x="1728" y="1695"/>
                </a:lnTo>
                <a:lnTo>
                  <a:pt x="1776" y="1728"/>
                </a:lnTo>
                <a:lnTo>
                  <a:pt x="1820" y="1762"/>
                </a:lnTo>
                <a:lnTo>
                  <a:pt x="1860" y="1800"/>
                </a:lnTo>
                <a:lnTo>
                  <a:pt x="1895" y="1840"/>
                </a:lnTo>
                <a:lnTo>
                  <a:pt x="1927" y="1882"/>
                </a:lnTo>
                <a:lnTo>
                  <a:pt x="1955" y="1928"/>
                </a:lnTo>
                <a:lnTo>
                  <a:pt x="1980" y="1976"/>
                </a:lnTo>
                <a:lnTo>
                  <a:pt x="1999" y="2028"/>
                </a:lnTo>
                <a:lnTo>
                  <a:pt x="2014" y="2082"/>
                </a:lnTo>
                <a:lnTo>
                  <a:pt x="2025" y="2140"/>
                </a:lnTo>
                <a:lnTo>
                  <a:pt x="2032" y="2202"/>
                </a:lnTo>
                <a:lnTo>
                  <a:pt x="2034" y="2268"/>
                </a:lnTo>
                <a:lnTo>
                  <a:pt x="2034" y="2276"/>
                </a:lnTo>
                <a:lnTo>
                  <a:pt x="2032" y="2346"/>
                </a:lnTo>
                <a:lnTo>
                  <a:pt x="2023" y="2414"/>
                </a:lnTo>
                <a:lnTo>
                  <a:pt x="2012" y="2478"/>
                </a:lnTo>
                <a:lnTo>
                  <a:pt x="1995" y="2539"/>
                </a:lnTo>
                <a:lnTo>
                  <a:pt x="1972" y="2598"/>
                </a:lnTo>
                <a:lnTo>
                  <a:pt x="1947" y="2653"/>
                </a:lnTo>
                <a:lnTo>
                  <a:pt x="1916" y="2704"/>
                </a:lnTo>
                <a:lnTo>
                  <a:pt x="1880" y="2753"/>
                </a:lnTo>
                <a:lnTo>
                  <a:pt x="1842" y="2799"/>
                </a:lnTo>
                <a:lnTo>
                  <a:pt x="1799" y="2840"/>
                </a:lnTo>
                <a:lnTo>
                  <a:pt x="1753" y="2880"/>
                </a:lnTo>
                <a:lnTo>
                  <a:pt x="1703" y="2915"/>
                </a:lnTo>
                <a:lnTo>
                  <a:pt x="1649" y="2946"/>
                </a:lnTo>
                <a:lnTo>
                  <a:pt x="1592" y="2975"/>
                </a:lnTo>
                <a:lnTo>
                  <a:pt x="1533" y="3001"/>
                </a:lnTo>
                <a:lnTo>
                  <a:pt x="1470" y="3022"/>
                </a:lnTo>
                <a:lnTo>
                  <a:pt x="1404" y="3040"/>
                </a:lnTo>
                <a:lnTo>
                  <a:pt x="1334" y="3055"/>
                </a:lnTo>
                <a:lnTo>
                  <a:pt x="1263" y="3066"/>
                </a:lnTo>
                <a:lnTo>
                  <a:pt x="1263" y="3248"/>
                </a:lnTo>
                <a:lnTo>
                  <a:pt x="1260" y="3288"/>
                </a:lnTo>
                <a:lnTo>
                  <a:pt x="1251" y="3326"/>
                </a:lnTo>
                <a:lnTo>
                  <a:pt x="1236" y="3361"/>
                </a:lnTo>
                <a:lnTo>
                  <a:pt x="1216" y="3394"/>
                </a:lnTo>
                <a:lnTo>
                  <a:pt x="1191" y="3423"/>
                </a:lnTo>
                <a:lnTo>
                  <a:pt x="1163" y="3447"/>
                </a:lnTo>
                <a:lnTo>
                  <a:pt x="1130" y="3466"/>
                </a:lnTo>
                <a:lnTo>
                  <a:pt x="1094" y="3482"/>
                </a:lnTo>
                <a:lnTo>
                  <a:pt x="1057" y="3491"/>
                </a:lnTo>
                <a:lnTo>
                  <a:pt x="1016" y="3494"/>
                </a:lnTo>
                <a:lnTo>
                  <a:pt x="976" y="3491"/>
                </a:lnTo>
                <a:lnTo>
                  <a:pt x="939" y="3482"/>
                </a:lnTo>
                <a:lnTo>
                  <a:pt x="903" y="3466"/>
                </a:lnTo>
                <a:lnTo>
                  <a:pt x="870" y="3447"/>
                </a:lnTo>
                <a:lnTo>
                  <a:pt x="842" y="3423"/>
                </a:lnTo>
                <a:lnTo>
                  <a:pt x="817" y="3394"/>
                </a:lnTo>
                <a:lnTo>
                  <a:pt x="797" y="3361"/>
                </a:lnTo>
                <a:lnTo>
                  <a:pt x="782" y="3326"/>
                </a:lnTo>
                <a:lnTo>
                  <a:pt x="773" y="3288"/>
                </a:lnTo>
                <a:lnTo>
                  <a:pt x="770" y="3248"/>
                </a:lnTo>
                <a:lnTo>
                  <a:pt x="770" y="3045"/>
                </a:lnTo>
                <a:lnTo>
                  <a:pt x="683" y="3026"/>
                </a:lnTo>
                <a:lnTo>
                  <a:pt x="596" y="3003"/>
                </a:lnTo>
                <a:lnTo>
                  <a:pt x="510" y="2975"/>
                </a:lnTo>
                <a:lnTo>
                  <a:pt x="426" y="2943"/>
                </a:lnTo>
                <a:lnTo>
                  <a:pt x="343" y="2906"/>
                </a:lnTo>
                <a:lnTo>
                  <a:pt x="262" y="2865"/>
                </a:lnTo>
                <a:lnTo>
                  <a:pt x="183" y="2818"/>
                </a:lnTo>
                <a:lnTo>
                  <a:pt x="108" y="2767"/>
                </a:lnTo>
                <a:lnTo>
                  <a:pt x="81" y="2746"/>
                </a:lnTo>
                <a:lnTo>
                  <a:pt x="59" y="2721"/>
                </a:lnTo>
                <a:lnTo>
                  <a:pt x="38" y="2692"/>
                </a:lnTo>
                <a:lnTo>
                  <a:pt x="22" y="2660"/>
                </a:lnTo>
                <a:lnTo>
                  <a:pt x="10" y="2626"/>
                </a:lnTo>
                <a:lnTo>
                  <a:pt x="2" y="2590"/>
                </a:lnTo>
                <a:lnTo>
                  <a:pt x="0" y="2553"/>
                </a:lnTo>
                <a:lnTo>
                  <a:pt x="2" y="2514"/>
                </a:lnTo>
                <a:lnTo>
                  <a:pt x="11" y="2475"/>
                </a:lnTo>
                <a:lnTo>
                  <a:pt x="25" y="2440"/>
                </a:lnTo>
                <a:lnTo>
                  <a:pt x="43" y="2408"/>
                </a:lnTo>
                <a:lnTo>
                  <a:pt x="65" y="2380"/>
                </a:lnTo>
                <a:lnTo>
                  <a:pt x="91" y="2354"/>
                </a:lnTo>
                <a:lnTo>
                  <a:pt x="121" y="2332"/>
                </a:lnTo>
                <a:lnTo>
                  <a:pt x="154" y="2315"/>
                </a:lnTo>
                <a:lnTo>
                  <a:pt x="189" y="2301"/>
                </a:lnTo>
                <a:lnTo>
                  <a:pt x="227" y="2294"/>
                </a:lnTo>
                <a:lnTo>
                  <a:pt x="267" y="2290"/>
                </a:lnTo>
                <a:lnTo>
                  <a:pt x="302" y="2293"/>
                </a:lnTo>
                <a:lnTo>
                  <a:pt x="333" y="2298"/>
                </a:lnTo>
                <a:lnTo>
                  <a:pt x="362" y="2306"/>
                </a:lnTo>
                <a:lnTo>
                  <a:pt x="387" y="2317"/>
                </a:lnTo>
                <a:lnTo>
                  <a:pt x="410" y="2330"/>
                </a:lnTo>
                <a:lnTo>
                  <a:pt x="429" y="2343"/>
                </a:lnTo>
                <a:lnTo>
                  <a:pt x="488" y="2384"/>
                </a:lnTo>
                <a:lnTo>
                  <a:pt x="549" y="2421"/>
                </a:lnTo>
                <a:lnTo>
                  <a:pt x="611" y="2455"/>
                </a:lnTo>
                <a:lnTo>
                  <a:pt x="675" y="2486"/>
                </a:lnTo>
                <a:lnTo>
                  <a:pt x="740" y="2513"/>
                </a:lnTo>
                <a:lnTo>
                  <a:pt x="806" y="2534"/>
                </a:lnTo>
                <a:lnTo>
                  <a:pt x="876" y="2552"/>
                </a:lnTo>
                <a:lnTo>
                  <a:pt x="946" y="2565"/>
                </a:lnTo>
                <a:lnTo>
                  <a:pt x="1019" y="2572"/>
                </a:lnTo>
                <a:lnTo>
                  <a:pt x="1093" y="2574"/>
                </a:lnTo>
                <a:lnTo>
                  <a:pt x="1149" y="2573"/>
                </a:lnTo>
                <a:lnTo>
                  <a:pt x="1201" y="2567"/>
                </a:lnTo>
                <a:lnTo>
                  <a:pt x="1250" y="2558"/>
                </a:lnTo>
                <a:lnTo>
                  <a:pt x="1294" y="2546"/>
                </a:lnTo>
                <a:lnTo>
                  <a:pt x="1333" y="2529"/>
                </a:lnTo>
                <a:lnTo>
                  <a:pt x="1367" y="2509"/>
                </a:lnTo>
                <a:lnTo>
                  <a:pt x="1397" y="2487"/>
                </a:lnTo>
                <a:lnTo>
                  <a:pt x="1422" y="2462"/>
                </a:lnTo>
                <a:lnTo>
                  <a:pt x="1441" y="2433"/>
                </a:lnTo>
                <a:lnTo>
                  <a:pt x="1456" y="2402"/>
                </a:lnTo>
                <a:lnTo>
                  <a:pt x="1464" y="2368"/>
                </a:lnTo>
                <a:lnTo>
                  <a:pt x="1467" y="2331"/>
                </a:lnTo>
                <a:lnTo>
                  <a:pt x="1467" y="2323"/>
                </a:lnTo>
                <a:lnTo>
                  <a:pt x="1465" y="2299"/>
                </a:lnTo>
                <a:lnTo>
                  <a:pt x="1463" y="2276"/>
                </a:lnTo>
                <a:lnTo>
                  <a:pt x="1457" y="2253"/>
                </a:lnTo>
                <a:lnTo>
                  <a:pt x="1448" y="2232"/>
                </a:lnTo>
                <a:lnTo>
                  <a:pt x="1438" y="2212"/>
                </a:lnTo>
                <a:lnTo>
                  <a:pt x="1423" y="2193"/>
                </a:lnTo>
                <a:lnTo>
                  <a:pt x="1404" y="2173"/>
                </a:lnTo>
                <a:lnTo>
                  <a:pt x="1381" y="2155"/>
                </a:lnTo>
                <a:lnTo>
                  <a:pt x="1355" y="2138"/>
                </a:lnTo>
                <a:lnTo>
                  <a:pt x="1323" y="2120"/>
                </a:lnTo>
                <a:lnTo>
                  <a:pt x="1286" y="2103"/>
                </a:lnTo>
                <a:lnTo>
                  <a:pt x="1244" y="2086"/>
                </a:lnTo>
                <a:lnTo>
                  <a:pt x="1197" y="2068"/>
                </a:lnTo>
                <a:lnTo>
                  <a:pt x="1143" y="2051"/>
                </a:lnTo>
                <a:lnTo>
                  <a:pt x="1084" y="2033"/>
                </a:lnTo>
                <a:lnTo>
                  <a:pt x="1018" y="2014"/>
                </a:lnTo>
                <a:lnTo>
                  <a:pt x="945" y="1995"/>
                </a:lnTo>
                <a:lnTo>
                  <a:pt x="878" y="1978"/>
                </a:lnTo>
                <a:lnTo>
                  <a:pt x="813" y="1960"/>
                </a:lnTo>
                <a:lnTo>
                  <a:pt x="750" y="1942"/>
                </a:lnTo>
                <a:lnTo>
                  <a:pt x="690" y="1923"/>
                </a:lnTo>
                <a:lnTo>
                  <a:pt x="631" y="1903"/>
                </a:lnTo>
                <a:lnTo>
                  <a:pt x="576" y="1882"/>
                </a:lnTo>
                <a:lnTo>
                  <a:pt x="524" y="1860"/>
                </a:lnTo>
                <a:lnTo>
                  <a:pt x="474" y="1837"/>
                </a:lnTo>
                <a:lnTo>
                  <a:pt x="426" y="1812"/>
                </a:lnTo>
                <a:lnTo>
                  <a:pt x="381" y="1785"/>
                </a:lnTo>
                <a:lnTo>
                  <a:pt x="339" y="1758"/>
                </a:lnTo>
                <a:lnTo>
                  <a:pt x="300" y="1727"/>
                </a:lnTo>
                <a:lnTo>
                  <a:pt x="263" y="1694"/>
                </a:lnTo>
                <a:lnTo>
                  <a:pt x="230" y="1659"/>
                </a:lnTo>
                <a:lnTo>
                  <a:pt x="201" y="1621"/>
                </a:lnTo>
                <a:lnTo>
                  <a:pt x="174" y="1580"/>
                </a:lnTo>
                <a:lnTo>
                  <a:pt x="151" y="1537"/>
                </a:lnTo>
                <a:lnTo>
                  <a:pt x="131" y="1491"/>
                </a:lnTo>
                <a:lnTo>
                  <a:pt x="114" y="1441"/>
                </a:lnTo>
                <a:lnTo>
                  <a:pt x="101" y="1387"/>
                </a:lnTo>
                <a:lnTo>
                  <a:pt x="93" y="1330"/>
                </a:lnTo>
                <a:lnTo>
                  <a:pt x="86" y="1269"/>
                </a:lnTo>
                <a:lnTo>
                  <a:pt x="84" y="1204"/>
                </a:lnTo>
                <a:lnTo>
                  <a:pt x="84" y="1196"/>
                </a:lnTo>
                <a:lnTo>
                  <a:pt x="87" y="1127"/>
                </a:lnTo>
                <a:lnTo>
                  <a:pt x="96" y="1060"/>
                </a:lnTo>
                <a:lnTo>
                  <a:pt x="110" y="996"/>
                </a:lnTo>
                <a:lnTo>
                  <a:pt x="129" y="935"/>
                </a:lnTo>
                <a:lnTo>
                  <a:pt x="153" y="876"/>
                </a:lnTo>
                <a:lnTo>
                  <a:pt x="181" y="821"/>
                </a:lnTo>
                <a:lnTo>
                  <a:pt x="215" y="769"/>
                </a:lnTo>
                <a:lnTo>
                  <a:pt x="253" y="720"/>
                </a:lnTo>
                <a:lnTo>
                  <a:pt x="295" y="673"/>
                </a:lnTo>
                <a:lnTo>
                  <a:pt x="342" y="632"/>
                </a:lnTo>
                <a:lnTo>
                  <a:pt x="393" y="592"/>
                </a:lnTo>
                <a:lnTo>
                  <a:pt x="447" y="557"/>
                </a:lnTo>
                <a:lnTo>
                  <a:pt x="506" y="525"/>
                </a:lnTo>
                <a:lnTo>
                  <a:pt x="566" y="498"/>
                </a:lnTo>
                <a:lnTo>
                  <a:pt x="631" y="474"/>
                </a:lnTo>
                <a:lnTo>
                  <a:pt x="699" y="454"/>
                </a:lnTo>
                <a:lnTo>
                  <a:pt x="770" y="439"/>
                </a:lnTo>
                <a:lnTo>
                  <a:pt x="770" y="247"/>
                </a:lnTo>
                <a:lnTo>
                  <a:pt x="773" y="206"/>
                </a:lnTo>
                <a:lnTo>
                  <a:pt x="783" y="168"/>
                </a:lnTo>
                <a:lnTo>
                  <a:pt x="798" y="133"/>
                </a:lnTo>
                <a:lnTo>
                  <a:pt x="817" y="101"/>
                </a:lnTo>
                <a:lnTo>
                  <a:pt x="842" y="72"/>
                </a:lnTo>
                <a:lnTo>
                  <a:pt x="870" y="48"/>
                </a:lnTo>
                <a:lnTo>
                  <a:pt x="903" y="28"/>
                </a:lnTo>
                <a:lnTo>
                  <a:pt x="939" y="13"/>
                </a:lnTo>
                <a:lnTo>
                  <a:pt x="977" y="3"/>
                </a:lnTo>
                <a:lnTo>
                  <a:pt x="101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51449" tIns="25724" rIns="51449" bIns="25724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0" name="Group 39"/>
          <p:cNvGrpSpPr/>
          <p:nvPr/>
        </p:nvGrpSpPr>
        <p:grpSpPr>
          <a:xfrm>
            <a:off x="3208220" y="2973475"/>
            <a:ext cx="283546" cy="223574"/>
            <a:chOff x="1554163" y="2735263"/>
            <a:chExt cx="490537" cy="446088"/>
          </a:xfrm>
          <a:solidFill>
            <a:schemeClr val="tx1">
              <a:lumMod val="75000"/>
              <a:lumOff val="2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41" name="Freeform 21"/>
            <p:cNvSpPr>
              <a:spLocks noEditPoints="1"/>
            </p:cNvSpPr>
            <p:nvPr/>
          </p:nvSpPr>
          <p:spPr bwMode="auto">
            <a:xfrm>
              <a:off x="1554163" y="2735263"/>
              <a:ext cx="490537" cy="374650"/>
            </a:xfrm>
            <a:custGeom>
              <a:avLst/>
              <a:gdLst>
                <a:gd name="T0" fmla="*/ 259 w 3400"/>
                <a:gd name="T1" fmla="*/ 293 h 2592"/>
                <a:gd name="T2" fmla="*/ 259 w 3400"/>
                <a:gd name="T3" fmla="*/ 2228 h 2592"/>
                <a:gd name="T4" fmla="*/ 3141 w 3400"/>
                <a:gd name="T5" fmla="*/ 2228 h 2592"/>
                <a:gd name="T6" fmla="*/ 3141 w 3400"/>
                <a:gd name="T7" fmla="*/ 293 h 2592"/>
                <a:gd name="T8" fmla="*/ 259 w 3400"/>
                <a:gd name="T9" fmla="*/ 293 h 2592"/>
                <a:gd name="T10" fmla="*/ 207 w 3400"/>
                <a:gd name="T11" fmla="*/ 0 h 2592"/>
                <a:gd name="T12" fmla="*/ 3193 w 3400"/>
                <a:gd name="T13" fmla="*/ 0 h 2592"/>
                <a:gd name="T14" fmla="*/ 3227 w 3400"/>
                <a:gd name="T15" fmla="*/ 3 h 2592"/>
                <a:gd name="T16" fmla="*/ 3258 w 3400"/>
                <a:gd name="T17" fmla="*/ 10 h 2592"/>
                <a:gd name="T18" fmla="*/ 3288 w 3400"/>
                <a:gd name="T19" fmla="*/ 23 h 2592"/>
                <a:gd name="T20" fmla="*/ 3315 w 3400"/>
                <a:gd name="T21" fmla="*/ 40 h 2592"/>
                <a:gd name="T22" fmla="*/ 3339 w 3400"/>
                <a:gd name="T23" fmla="*/ 61 h 2592"/>
                <a:gd name="T24" fmla="*/ 3360 w 3400"/>
                <a:gd name="T25" fmla="*/ 86 h 2592"/>
                <a:gd name="T26" fmla="*/ 3377 w 3400"/>
                <a:gd name="T27" fmla="*/ 113 h 2592"/>
                <a:gd name="T28" fmla="*/ 3389 w 3400"/>
                <a:gd name="T29" fmla="*/ 143 h 2592"/>
                <a:gd name="T30" fmla="*/ 3397 w 3400"/>
                <a:gd name="T31" fmla="*/ 175 h 2592"/>
                <a:gd name="T32" fmla="*/ 3400 w 3400"/>
                <a:gd name="T33" fmla="*/ 209 h 2592"/>
                <a:gd name="T34" fmla="*/ 3400 w 3400"/>
                <a:gd name="T35" fmla="*/ 2382 h 2592"/>
                <a:gd name="T36" fmla="*/ 3397 w 3400"/>
                <a:gd name="T37" fmla="*/ 2416 h 2592"/>
                <a:gd name="T38" fmla="*/ 3389 w 3400"/>
                <a:gd name="T39" fmla="*/ 2448 h 2592"/>
                <a:gd name="T40" fmla="*/ 3377 w 3400"/>
                <a:gd name="T41" fmla="*/ 2478 h 2592"/>
                <a:gd name="T42" fmla="*/ 3360 w 3400"/>
                <a:gd name="T43" fmla="*/ 2505 h 2592"/>
                <a:gd name="T44" fmla="*/ 3339 w 3400"/>
                <a:gd name="T45" fmla="*/ 2530 h 2592"/>
                <a:gd name="T46" fmla="*/ 3315 w 3400"/>
                <a:gd name="T47" fmla="*/ 2550 h 2592"/>
                <a:gd name="T48" fmla="*/ 3288 w 3400"/>
                <a:gd name="T49" fmla="*/ 2567 h 2592"/>
                <a:gd name="T50" fmla="*/ 3258 w 3400"/>
                <a:gd name="T51" fmla="*/ 2580 h 2592"/>
                <a:gd name="T52" fmla="*/ 3227 w 3400"/>
                <a:gd name="T53" fmla="*/ 2588 h 2592"/>
                <a:gd name="T54" fmla="*/ 3193 w 3400"/>
                <a:gd name="T55" fmla="*/ 2592 h 2592"/>
                <a:gd name="T56" fmla="*/ 207 w 3400"/>
                <a:gd name="T57" fmla="*/ 2592 h 2592"/>
                <a:gd name="T58" fmla="*/ 174 w 3400"/>
                <a:gd name="T59" fmla="*/ 2588 h 2592"/>
                <a:gd name="T60" fmla="*/ 142 w 3400"/>
                <a:gd name="T61" fmla="*/ 2580 h 2592"/>
                <a:gd name="T62" fmla="*/ 112 w 3400"/>
                <a:gd name="T63" fmla="*/ 2567 h 2592"/>
                <a:gd name="T64" fmla="*/ 85 w 3400"/>
                <a:gd name="T65" fmla="*/ 2550 h 2592"/>
                <a:gd name="T66" fmla="*/ 61 w 3400"/>
                <a:gd name="T67" fmla="*/ 2530 h 2592"/>
                <a:gd name="T68" fmla="*/ 40 w 3400"/>
                <a:gd name="T69" fmla="*/ 2505 h 2592"/>
                <a:gd name="T70" fmla="*/ 23 w 3400"/>
                <a:gd name="T71" fmla="*/ 2478 h 2592"/>
                <a:gd name="T72" fmla="*/ 11 w 3400"/>
                <a:gd name="T73" fmla="*/ 2448 h 2592"/>
                <a:gd name="T74" fmla="*/ 3 w 3400"/>
                <a:gd name="T75" fmla="*/ 2416 h 2592"/>
                <a:gd name="T76" fmla="*/ 0 w 3400"/>
                <a:gd name="T77" fmla="*/ 2382 h 2592"/>
                <a:gd name="T78" fmla="*/ 0 w 3400"/>
                <a:gd name="T79" fmla="*/ 209 h 2592"/>
                <a:gd name="T80" fmla="*/ 3 w 3400"/>
                <a:gd name="T81" fmla="*/ 175 h 2592"/>
                <a:gd name="T82" fmla="*/ 11 w 3400"/>
                <a:gd name="T83" fmla="*/ 143 h 2592"/>
                <a:gd name="T84" fmla="*/ 23 w 3400"/>
                <a:gd name="T85" fmla="*/ 113 h 2592"/>
                <a:gd name="T86" fmla="*/ 40 w 3400"/>
                <a:gd name="T87" fmla="*/ 86 h 2592"/>
                <a:gd name="T88" fmla="*/ 61 w 3400"/>
                <a:gd name="T89" fmla="*/ 61 h 2592"/>
                <a:gd name="T90" fmla="*/ 85 w 3400"/>
                <a:gd name="T91" fmla="*/ 40 h 2592"/>
                <a:gd name="T92" fmla="*/ 112 w 3400"/>
                <a:gd name="T93" fmla="*/ 23 h 2592"/>
                <a:gd name="T94" fmla="*/ 142 w 3400"/>
                <a:gd name="T95" fmla="*/ 10 h 2592"/>
                <a:gd name="T96" fmla="*/ 174 w 3400"/>
                <a:gd name="T97" fmla="*/ 3 h 2592"/>
                <a:gd name="T98" fmla="*/ 207 w 3400"/>
                <a:gd name="T99" fmla="*/ 0 h 2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00" h="2592">
                  <a:moveTo>
                    <a:pt x="259" y="293"/>
                  </a:moveTo>
                  <a:lnTo>
                    <a:pt x="259" y="2228"/>
                  </a:lnTo>
                  <a:lnTo>
                    <a:pt x="3141" y="2228"/>
                  </a:lnTo>
                  <a:lnTo>
                    <a:pt x="3141" y="293"/>
                  </a:lnTo>
                  <a:lnTo>
                    <a:pt x="259" y="293"/>
                  </a:lnTo>
                  <a:close/>
                  <a:moveTo>
                    <a:pt x="207" y="0"/>
                  </a:moveTo>
                  <a:lnTo>
                    <a:pt x="3193" y="0"/>
                  </a:lnTo>
                  <a:lnTo>
                    <a:pt x="3227" y="3"/>
                  </a:lnTo>
                  <a:lnTo>
                    <a:pt x="3258" y="10"/>
                  </a:lnTo>
                  <a:lnTo>
                    <a:pt x="3288" y="23"/>
                  </a:lnTo>
                  <a:lnTo>
                    <a:pt x="3315" y="40"/>
                  </a:lnTo>
                  <a:lnTo>
                    <a:pt x="3339" y="61"/>
                  </a:lnTo>
                  <a:lnTo>
                    <a:pt x="3360" y="86"/>
                  </a:lnTo>
                  <a:lnTo>
                    <a:pt x="3377" y="113"/>
                  </a:lnTo>
                  <a:lnTo>
                    <a:pt x="3389" y="143"/>
                  </a:lnTo>
                  <a:lnTo>
                    <a:pt x="3397" y="175"/>
                  </a:lnTo>
                  <a:lnTo>
                    <a:pt x="3400" y="209"/>
                  </a:lnTo>
                  <a:lnTo>
                    <a:pt x="3400" y="2382"/>
                  </a:lnTo>
                  <a:lnTo>
                    <a:pt x="3397" y="2416"/>
                  </a:lnTo>
                  <a:lnTo>
                    <a:pt x="3389" y="2448"/>
                  </a:lnTo>
                  <a:lnTo>
                    <a:pt x="3377" y="2478"/>
                  </a:lnTo>
                  <a:lnTo>
                    <a:pt x="3360" y="2505"/>
                  </a:lnTo>
                  <a:lnTo>
                    <a:pt x="3339" y="2530"/>
                  </a:lnTo>
                  <a:lnTo>
                    <a:pt x="3315" y="2550"/>
                  </a:lnTo>
                  <a:lnTo>
                    <a:pt x="3288" y="2567"/>
                  </a:lnTo>
                  <a:lnTo>
                    <a:pt x="3258" y="2580"/>
                  </a:lnTo>
                  <a:lnTo>
                    <a:pt x="3227" y="2588"/>
                  </a:lnTo>
                  <a:lnTo>
                    <a:pt x="3193" y="2592"/>
                  </a:lnTo>
                  <a:lnTo>
                    <a:pt x="207" y="2592"/>
                  </a:lnTo>
                  <a:lnTo>
                    <a:pt x="174" y="2588"/>
                  </a:lnTo>
                  <a:lnTo>
                    <a:pt x="142" y="2580"/>
                  </a:lnTo>
                  <a:lnTo>
                    <a:pt x="112" y="2567"/>
                  </a:lnTo>
                  <a:lnTo>
                    <a:pt x="85" y="2550"/>
                  </a:lnTo>
                  <a:lnTo>
                    <a:pt x="61" y="2530"/>
                  </a:lnTo>
                  <a:lnTo>
                    <a:pt x="40" y="2505"/>
                  </a:lnTo>
                  <a:lnTo>
                    <a:pt x="23" y="2478"/>
                  </a:lnTo>
                  <a:lnTo>
                    <a:pt x="11" y="2448"/>
                  </a:lnTo>
                  <a:lnTo>
                    <a:pt x="3" y="2416"/>
                  </a:lnTo>
                  <a:lnTo>
                    <a:pt x="0" y="2382"/>
                  </a:lnTo>
                  <a:lnTo>
                    <a:pt x="0" y="209"/>
                  </a:lnTo>
                  <a:lnTo>
                    <a:pt x="3" y="175"/>
                  </a:lnTo>
                  <a:lnTo>
                    <a:pt x="11" y="143"/>
                  </a:lnTo>
                  <a:lnTo>
                    <a:pt x="23" y="113"/>
                  </a:lnTo>
                  <a:lnTo>
                    <a:pt x="40" y="86"/>
                  </a:lnTo>
                  <a:lnTo>
                    <a:pt x="61" y="61"/>
                  </a:lnTo>
                  <a:lnTo>
                    <a:pt x="85" y="40"/>
                  </a:lnTo>
                  <a:lnTo>
                    <a:pt x="112" y="23"/>
                  </a:lnTo>
                  <a:lnTo>
                    <a:pt x="142" y="10"/>
                  </a:lnTo>
                  <a:lnTo>
                    <a:pt x="174" y="3"/>
                  </a:lnTo>
                  <a:lnTo>
                    <a:pt x="207" y="0"/>
                  </a:lnTo>
                  <a:close/>
                </a:path>
              </a:pathLst>
            </a:custGeom>
            <a:grpFill/>
            <a:ln>
              <a:headEnd/>
              <a:tailEnd/>
            </a:ln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/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13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" name="Freeform 22"/>
            <p:cNvSpPr>
              <a:spLocks/>
            </p:cNvSpPr>
            <p:nvPr/>
          </p:nvSpPr>
          <p:spPr bwMode="auto">
            <a:xfrm>
              <a:off x="1687513" y="3124201"/>
              <a:ext cx="223837" cy="57150"/>
            </a:xfrm>
            <a:custGeom>
              <a:avLst/>
              <a:gdLst>
                <a:gd name="T0" fmla="*/ 392 w 1553"/>
                <a:gd name="T1" fmla="*/ 0 h 403"/>
                <a:gd name="T2" fmla="*/ 1162 w 1553"/>
                <a:gd name="T3" fmla="*/ 0 h 403"/>
                <a:gd name="T4" fmla="*/ 1553 w 1553"/>
                <a:gd name="T5" fmla="*/ 403 h 403"/>
                <a:gd name="T6" fmla="*/ 0 w 1553"/>
                <a:gd name="T7" fmla="*/ 403 h 403"/>
                <a:gd name="T8" fmla="*/ 392 w 1553"/>
                <a:gd name="T9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3" h="403">
                  <a:moveTo>
                    <a:pt x="392" y="0"/>
                  </a:moveTo>
                  <a:lnTo>
                    <a:pt x="1162" y="0"/>
                  </a:lnTo>
                  <a:lnTo>
                    <a:pt x="1553" y="403"/>
                  </a:lnTo>
                  <a:lnTo>
                    <a:pt x="0" y="403"/>
                  </a:lnTo>
                  <a:lnTo>
                    <a:pt x="392" y="0"/>
                  </a:lnTo>
                  <a:close/>
                </a:path>
              </a:pathLst>
            </a:custGeom>
            <a:grpFill/>
            <a:ln>
              <a:headEnd/>
              <a:tailEnd/>
            </a:ln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/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13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" name="Freeform 23"/>
            <p:cNvSpPr>
              <a:spLocks/>
            </p:cNvSpPr>
            <p:nvPr/>
          </p:nvSpPr>
          <p:spPr bwMode="auto">
            <a:xfrm>
              <a:off x="1635125" y="2859088"/>
              <a:ext cx="322262" cy="141288"/>
            </a:xfrm>
            <a:custGeom>
              <a:avLst/>
              <a:gdLst>
                <a:gd name="T0" fmla="*/ 2144 w 2228"/>
                <a:gd name="T1" fmla="*/ 11 h 979"/>
                <a:gd name="T2" fmla="*/ 2205 w 2228"/>
                <a:gd name="T3" fmla="*/ 62 h 979"/>
                <a:gd name="T4" fmla="*/ 2228 w 2228"/>
                <a:gd name="T5" fmla="*/ 141 h 979"/>
                <a:gd name="T6" fmla="*/ 2205 w 2228"/>
                <a:gd name="T7" fmla="*/ 219 h 979"/>
                <a:gd name="T8" fmla="*/ 2144 w 2228"/>
                <a:gd name="T9" fmla="*/ 269 h 979"/>
                <a:gd name="T10" fmla="*/ 2067 w 2228"/>
                <a:gd name="T11" fmla="*/ 279 h 979"/>
                <a:gd name="T12" fmla="*/ 1668 w 2228"/>
                <a:gd name="T13" fmla="*/ 591 h 979"/>
                <a:gd name="T14" fmla="*/ 1676 w 2228"/>
                <a:gd name="T15" fmla="*/ 630 h 979"/>
                <a:gd name="T16" fmla="*/ 1652 w 2228"/>
                <a:gd name="T17" fmla="*/ 708 h 979"/>
                <a:gd name="T18" fmla="*/ 1592 w 2228"/>
                <a:gd name="T19" fmla="*/ 759 h 979"/>
                <a:gd name="T20" fmla="*/ 1510 w 2228"/>
                <a:gd name="T21" fmla="*/ 767 h 979"/>
                <a:gd name="T22" fmla="*/ 1439 w 2228"/>
                <a:gd name="T23" fmla="*/ 728 h 979"/>
                <a:gd name="T24" fmla="*/ 1401 w 2228"/>
                <a:gd name="T25" fmla="*/ 657 h 979"/>
                <a:gd name="T26" fmla="*/ 1404 w 2228"/>
                <a:gd name="T27" fmla="*/ 605 h 979"/>
                <a:gd name="T28" fmla="*/ 1294 w 2228"/>
                <a:gd name="T29" fmla="*/ 512 h 979"/>
                <a:gd name="T30" fmla="*/ 1179 w 2228"/>
                <a:gd name="T31" fmla="*/ 413 h 979"/>
                <a:gd name="T32" fmla="*/ 1075 w 2228"/>
                <a:gd name="T33" fmla="*/ 322 h 979"/>
                <a:gd name="T34" fmla="*/ 1002 w 2228"/>
                <a:gd name="T35" fmla="*/ 315 h 979"/>
                <a:gd name="T36" fmla="*/ 937 w 2228"/>
                <a:gd name="T37" fmla="*/ 310 h 979"/>
                <a:gd name="T38" fmla="*/ 870 w 2228"/>
                <a:gd name="T39" fmla="*/ 314 h 979"/>
                <a:gd name="T40" fmla="*/ 757 w 2228"/>
                <a:gd name="T41" fmla="*/ 404 h 979"/>
                <a:gd name="T42" fmla="*/ 621 w 2228"/>
                <a:gd name="T43" fmla="*/ 513 h 979"/>
                <a:gd name="T44" fmla="*/ 480 w 2228"/>
                <a:gd name="T45" fmla="*/ 627 h 979"/>
                <a:gd name="T46" fmla="*/ 346 w 2228"/>
                <a:gd name="T47" fmla="*/ 736 h 979"/>
                <a:gd name="T48" fmla="*/ 274 w 2228"/>
                <a:gd name="T49" fmla="*/ 819 h 979"/>
                <a:gd name="T50" fmla="*/ 265 w 2228"/>
                <a:gd name="T51" fmla="*/ 893 h 979"/>
                <a:gd name="T52" fmla="*/ 215 w 2228"/>
                <a:gd name="T53" fmla="*/ 955 h 979"/>
                <a:gd name="T54" fmla="*/ 138 w 2228"/>
                <a:gd name="T55" fmla="*/ 979 h 979"/>
                <a:gd name="T56" fmla="*/ 61 w 2228"/>
                <a:gd name="T57" fmla="*/ 955 h 979"/>
                <a:gd name="T58" fmla="*/ 10 w 2228"/>
                <a:gd name="T59" fmla="*/ 893 h 979"/>
                <a:gd name="T60" fmla="*/ 3 w 2228"/>
                <a:gd name="T61" fmla="*/ 811 h 979"/>
                <a:gd name="T62" fmla="*/ 41 w 2228"/>
                <a:gd name="T63" fmla="*/ 740 h 979"/>
                <a:gd name="T64" fmla="*/ 110 w 2228"/>
                <a:gd name="T65" fmla="*/ 702 h 979"/>
                <a:gd name="T66" fmla="*/ 179 w 2228"/>
                <a:gd name="T67" fmla="*/ 706 h 979"/>
                <a:gd name="T68" fmla="*/ 850 w 2228"/>
                <a:gd name="T69" fmla="*/ 226 h 979"/>
                <a:gd name="T70" fmla="*/ 844 w 2228"/>
                <a:gd name="T71" fmla="*/ 148 h 979"/>
                <a:gd name="T72" fmla="*/ 882 w 2228"/>
                <a:gd name="T73" fmla="*/ 78 h 979"/>
                <a:gd name="T74" fmla="*/ 951 w 2228"/>
                <a:gd name="T75" fmla="*/ 40 h 979"/>
                <a:gd name="T76" fmla="*/ 1033 w 2228"/>
                <a:gd name="T77" fmla="*/ 47 h 979"/>
                <a:gd name="T78" fmla="*/ 1094 w 2228"/>
                <a:gd name="T79" fmla="*/ 98 h 979"/>
                <a:gd name="T80" fmla="*/ 1117 w 2228"/>
                <a:gd name="T81" fmla="*/ 177 h 979"/>
                <a:gd name="T82" fmla="*/ 1109 w 2228"/>
                <a:gd name="T83" fmla="*/ 225 h 979"/>
                <a:gd name="T84" fmla="*/ 1224 w 2228"/>
                <a:gd name="T85" fmla="*/ 325 h 979"/>
                <a:gd name="T86" fmla="*/ 1346 w 2228"/>
                <a:gd name="T87" fmla="*/ 430 h 979"/>
                <a:gd name="T88" fmla="*/ 1453 w 2228"/>
                <a:gd name="T89" fmla="*/ 521 h 979"/>
                <a:gd name="T90" fmla="*/ 1514 w 2228"/>
                <a:gd name="T91" fmla="*/ 491 h 979"/>
                <a:gd name="T92" fmla="*/ 1577 w 2228"/>
                <a:gd name="T93" fmla="*/ 496 h 979"/>
                <a:gd name="T94" fmla="*/ 1645 w 2228"/>
                <a:gd name="T95" fmla="*/ 483 h 979"/>
                <a:gd name="T96" fmla="*/ 1764 w 2228"/>
                <a:gd name="T97" fmla="*/ 373 h 979"/>
                <a:gd name="T98" fmla="*/ 1889 w 2228"/>
                <a:gd name="T99" fmla="*/ 260 h 979"/>
                <a:gd name="T100" fmla="*/ 1954 w 2228"/>
                <a:gd name="T101" fmla="*/ 167 h 979"/>
                <a:gd name="T102" fmla="*/ 1962 w 2228"/>
                <a:gd name="T103" fmla="*/ 87 h 979"/>
                <a:gd name="T104" fmla="*/ 2013 w 2228"/>
                <a:gd name="T105" fmla="*/ 25 h 979"/>
                <a:gd name="T106" fmla="*/ 2090 w 2228"/>
                <a:gd name="T107" fmla="*/ 0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28" h="979">
                  <a:moveTo>
                    <a:pt x="2090" y="0"/>
                  </a:moveTo>
                  <a:lnTo>
                    <a:pt x="2118" y="4"/>
                  </a:lnTo>
                  <a:lnTo>
                    <a:pt x="2144" y="11"/>
                  </a:lnTo>
                  <a:lnTo>
                    <a:pt x="2167" y="25"/>
                  </a:lnTo>
                  <a:lnTo>
                    <a:pt x="2188" y="42"/>
                  </a:lnTo>
                  <a:lnTo>
                    <a:pt x="2205" y="62"/>
                  </a:lnTo>
                  <a:lnTo>
                    <a:pt x="2217" y="87"/>
                  </a:lnTo>
                  <a:lnTo>
                    <a:pt x="2225" y="113"/>
                  </a:lnTo>
                  <a:lnTo>
                    <a:pt x="2228" y="141"/>
                  </a:lnTo>
                  <a:lnTo>
                    <a:pt x="2225" y="169"/>
                  </a:lnTo>
                  <a:lnTo>
                    <a:pt x="2217" y="195"/>
                  </a:lnTo>
                  <a:lnTo>
                    <a:pt x="2205" y="219"/>
                  </a:lnTo>
                  <a:lnTo>
                    <a:pt x="2188" y="240"/>
                  </a:lnTo>
                  <a:lnTo>
                    <a:pt x="2167" y="257"/>
                  </a:lnTo>
                  <a:lnTo>
                    <a:pt x="2144" y="269"/>
                  </a:lnTo>
                  <a:lnTo>
                    <a:pt x="2118" y="278"/>
                  </a:lnTo>
                  <a:lnTo>
                    <a:pt x="2090" y="281"/>
                  </a:lnTo>
                  <a:lnTo>
                    <a:pt x="2067" y="279"/>
                  </a:lnTo>
                  <a:lnTo>
                    <a:pt x="2046" y="273"/>
                  </a:lnTo>
                  <a:lnTo>
                    <a:pt x="2026" y="264"/>
                  </a:lnTo>
                  <a:lnTo>
                    <a:pt x="1668" y="591"/>
                  </a:lnTo>
                  <a:lnTo>
                    <a:pt x="1671" y="603"/>
                  </a:lnTo>
                  <a:lnTo>
                    <a:pt x="1674" y="616"/>
                  </a:lnTo>
                  <a:lnTo>
                    <a:pt x="1676" y="630"/>
                  </a:lnTo>
                  <a:lnTo>
                    <a:pt x="1673" y="657"/>
                  </a:lnTo>
                  <a:lnTo>
                    <a:pt x="1665" y="684"/>
                  </a:lnTo>
                  <a:lnTo>
                    <a:pt x="1652" y="708"/>
                  </a:lnTo>
                  <a:lnTo>
                    <a:pt x="1636" y="728"/>
                  </a:lnTo>
                  <a:lnTo>
                    <a:pt x="1615" y="745"/>
                  </a:lnTo>
                  <a:lnTo>
                    <a:pt x="1592" y="759"/>
                  </a:lnTo>
                  <a:lnTo>
                    <a:pt x="1565" y="767"/>
                  </a:lnTo>
                  <a:lnTo>
                    <a:pt x="1538" y="770"/>
                  </a:lnTo>
                  <a:lnTo>
                    <a:pt x="1510" y="767"/>
                  </a:lnTo>
                  <a:lnTo>
                    <a:pt x="1483" y="759"/>
                  </a:lnTo>
                  <a:lnTo>
                    <a:pt x="1460" y="745"/>
                  </a:lnTo>
                  <a:lnTo>
                    <a:pt x="1439" y="728"/>
                  </a:lnTo>
                  <a:lnTo>
                    <a:pt x="1422" y="708"/>
                  </a:lnTo>
                  <a:lnTo>
                    <a:pt x="1410" y="684"/>
                  </a:lnTo>
                  <a:lnTo>
                    <a:pt x="1401" y="657"/>
                  </a:lnTo>
                  <a:lnTo>
                    <a:pt x="1398" y="630"/>
                  </a:lnTo>
                  <a:lnTo>
                    <a:pt x="1400" y="618"/>
                  </a:lnTo>
                  <a:lnTo>
                    <a:pt x="1404" y="605"/>
                  </a:lnTo>
                  <a:lnTo>
                    <a:pt x="1369" y="575"/>
                  </a:lnTo>
                  <a:lnTo>
                    <a:pt x="1332" y="545"/>
                  </a:lnTo>
                  <a:lnTo>
                    <a:pt x="1294" y="512"/>
                  </a:lnTo>
                  <a:lnTo>
                    <a:pt x="1256" y="479"/>
                  </a:lnTo>
                  <a:lnTo>
                    <a:pt x="1218" y="445"/>
                  </a:lnTo>
                  <a:lnTo>
                    <a:pt x="1179" y="413"/>
                  </a:lnTo>
                  <a:lnTo>
                    <a:pt x="1142" y="381"/>
                  </a:lnTo>
                  <a:lnTo>
                    <a:pt x="1107" y="350"/>
                  </a:lnTo>
                  <a:lnTo>
                    <a:pt x="1075" y="322"/>
                  </a:lnTo>
                  <a:lnTo>
                    <a:pt x="1046" y="297"/>
                  </a:lnTo>
                  <a:lnTo>
                    <a:pt x="1025" y="308"/>
                  </a:lnTo>
                  <a:lnTo>
                    <a:pt x="1002" y="315"/>
                  </a:lnTo>
                  <a:lnTo>
                    <a:pt x="979" y="317"/>
                  </a:lnTo>
                  <a:lnTo>
                    <a:pt x="957" y="315"/>
                  </a:lnTo>
                  <a:lnTo>
                    <a:pt x="937" y="310"/>
                  </a:lnTo>
                  <a:lnTo>
                    <a:pt x="918" y="300"/>
                  </a:lnTo>
                  <a:lnTo>
                    <a:pt x="901" y="290"/>
                  </a:lnTo>
                  <a:lnTo>
                    <a:pt x="870" y="314"/>
                  </a:lnTo>
                  <a:lnTo>
                    <a:pt x="836" y="341"/>
                  </a:lnTo>
                  <a:lnTo>
                    <a:pt x="798" y="371"/>
                  </a:lnTo>
                  <a:lnTo>
                    <a:pt x="757" y="404"/>
                  </a:lnTo>
                  <a:lnTo>
                    <a:pt x="713" y="439"/>
                  </a:lnTo>
                  <a:lnTo>
                    <a:pt x="668" y="476"/>
                  </a:lnTo>
                  <a:lnTo>
                    <a:pt x="621" y="513"/>
                  </a:lnTo>
                  <a:lnTo>
                    <a:pt x="574" y="551"/>
                  </a:lnTo>
                  <a:lnTo>
                    <a:pt x="527" y="589"/>
                  </a:lnTo>
                  <a:lnTo>
                    <a:pt x="480" y="627"/>
                  </a:lnTo>
                  <a:lnTo>
                    <a:pt x="433" y="666"/>
                  </a:lnTo>
                  <a:lnTo>
                    <a:pt x="388" y="702"/>
                  </a:lnTo>
                  <a:lnTo>
                    <a:pt x="346" y="736"/>
                  </a:lnTo>
                  <a:lnTo>
                    <a:pt x="305" y="769"/>
                  </a:lnTo>
                  <a:lnTo>
                    <a:pt x="269" y="800"/>
                  </a:lnTo>
                  <a:lnTo>
                    <a:pt x="274" y="819"/>
                  </a:lnTo>
                  <a:lnTo>
                    <a:pt x="277" y="839"/>
                  </a:lnTo>
                  <a:lnTo>
                    <a:pt x="274" y="868"/>
                  </a:lnTo>
                  <a:lnTo>
                    <a:pt x="265" y="893"/>
                  </a:lnTo>
                  <a:lnTo>
                    <a:pt x="253" y="918"/>
                  </a:lnTo>
                  <a:lnTo>
                    <a:pt x="236" y="938"/>
                  </a:lnTo>
                  <a:lnTo>
                    <a:pt x="215" y="955"/>
                  </a:lnTo>
                  <a:lnTo>
                    <a:pt x="192" y="968"/>
                  </a:lnTo>
                  <a:lnTo>
                    <a:pt x="166" y="976"/>
                  </a:lnTo>
                  <a:lnTo>
                    <a:pt x="138" y="979"/>
                  </a:lnTo>
                  <a:lnTo>
                    <a:pt x="110" y="976"/>
                  </a:lnTo>
                  <a:lnTo>
                    <a:pt x="84" y="968"/>
                  </a:lnTo>
                  <a:lnTo>
                    <a:pt x="61" y="955"/>
                  </a:lnTo>
                  <a:lnTo>
                    <a:pt x="41" y="938"/>
                  </a:lnTo>
                  <a:lnTo>
                    <a:pt x="23" y="918"/>
                  </a:lnTo>
                  <a:lnTo>
                    <a:pt x="10" y="893"/>
                  </a:lnTo>
                  <a:lnTo>
                    <a:pt x="3" y="868"/>
                  </a:lnTo>
                  <a:lnTo>
                    <a:pt x="0" y="839"/>
                  </a:lnTo>
                  <a:lnTo>
                    <a:pt x="3" y="811"/>
                  </a:lnTo>
                  <a:lnTo>
                    <a:pt x="10" y="785"/>
                  </a:lnTo>
                  <a:lnTo>
                    <a:pt x="23" y="760"/>
                  </a:lnTo>
                  <a:lnTo>
                    <a:pt x="41" y="740"/>
                  </a:lnTo>
                  <a:lnTo>
                    <a:pt x="61" y="723"/>
                  </a:lnTo>
                  <a:lnTo>
                    <a:pt x="84" y="710"/>
                  </a:lnTo>
                  <a:lnTo>
                    <a:pt x="110" y="702"/>
                  </a:lnTo>
                  <a:lnTo>
                    <a:pt x="138" y="699"/>
                  </a:lnTo>
                  <a:lnTo>
                    <a:pt x="159" y="701"/>
                  </a:lnTo>
                  <a:lnTo>
                    <a:pt x="179" y="706"/>
                  </a:lnTo>
                  <a:lnTo>
                    <a:pt x="197" y="715"/>
                  </a:lnTo>
                  <a:lnTo>
                    <a:pt x="215" y="726"/>
                  </a:lnTo>
                  <a:lnTo>
                    <a:pt x="850" y="226"/>
                  </a:lnTo>
                  <a:lnTo>
                    <a:pt x="844" y="202"/>
                  </a:lnTo>
                  <a:lnTo>
                    <a:pt x="841" y="177"/>
                  </a:lnTo>
                  <a:lnTo>
                    <a:pt x="844" y="148"/>
                  </a:lnTo>
                  <a:lnTo>
                    <a:pt x="852" y="123"/>
                  </a:lnTo>
                  <a:lnTo>
                    <a:pt x="865" y="98"/>
                  </a:lnTo>
                  <a:lnTo>
                    <a:pt x="882" y="78"/>
                  </a:lnTo>
                  <a:lnTo>
                    <a:pt x="902" y="60"/>
                  </a:lnTo>
                  <a:lnTo>
                    <a:pt x="926" y="47"/>
                  </a:lnTo>
                  <a:lnTo>
                    <a:pt x="951" y="40"/>
                  </a:lnTo>
                  <a:lnTo>
                    <a:pt x="979" y="37"/>
                  </a:lnTo>
                  <a:lnTo>
                    <a:pt x="1007" y="40"/>
                  </a:lnTo>
                  <a:lnTo>
                    <a:pt x="1033" y="47"/>
                  </a:lnTo>
                  <a:lnTo>
                    <a:pt x="1056" y="60"/>
                  </a:lnTo>
                  <a:lnTo>
                    <a:pt x="1077" y="78"/>
                  </a:lnTo>
                  <a:lnTo>
                    <a:pt x="1094" y="98"/>
                  </a:lnTo>
                  <a:lnTo>
                    <a:pt x="1106" y="123"/>
                  </a:lnTo>
                  <a:lnTo>
                    <a:pt x="1115" y="148"/>
                  </a:lnTo>
                  <a:lnTo>
                    <a:pt x="1117" y="177"/>
                  </a:lnTo>
                  <a:lnTo>
                    <a:pt x="1116" y="194"/>
                  </a:lnTo>
                  <a:lnTo>
                    <a:pt x="1113" y="210"/>
                  </a:lnTo>
                  <a:lnTo>
                    <a:pt x="1109" y="225"/>
                  </a:lnTo>
                  <a:lnTo>
                    <a:pt x="1144" y="257"/>
                  </a:lnTo>
                  <a:lnTo>
                    <a:pt x="1183" y="290"/>
                  </a:lnTo>
                  <a:lnTo>
                    <a:pt x="1224" y="325"/>
                  </a:lnTo>
                  <a:lnTo>
                    <a:pt x="1265" y="360"/>
                  </a:lnTo>
                  <a:lnTo>
                    <a:pt x="1306" y="395"/>
                  </a:lnTo>
                  <a:lnTo>
                    <a:pt x="1346" y="430"/>
                  </a:lnTo>
                  <a:lnTo>
                    <a:pt x="1385" y="463"/>
                  </a:lnTo>
                  <a:lnTo>
                    <a:pt x="1420" y="494"/>
                  </a:lnTo>
                  <a:lnTo>
                    <a:pt x="1453" y="521"/>
                  </a:lnTo>
                  <a:lnTo>
                    <a:pt x="1472" y="508"/>
                  </a:lnTo>
                  <a:lnTo>
                    <a:pt x="1492" y="498"/>
                  </a:lnTo>
                  <a:lnTo>
                    <a:pt x="1514" y="491"/>
                  </a:lnTo>
                  <a:lnTo>
                    <a:pt x="1538" y="489"/>
                  </a:lnTo>
                  <a:lnTo>
                    <a:pt x="1558" y="491"/>
                  </a:lnTo>
                  <a:lnTo>
                    <a:pt x="1577" y="496"/>
                  </a:lnTo>
                  <a:lnTo>
                    <a:pt x="1595" y="504"/>
                  </a:lnTo>
                  <a:lnTo>
                    <a:pt x="1611" y="514"/>
                  </a:lnTo>
                  <a:lnTo>
                    <a:pt x="1645" y="483"/>
                  </a:lnTo>
                  <a:lnTo>
                    <a:pt x="1683" y="448"/>
                  </a:lnTo>
                  <a:lnTo>
                    <a:pt x="1723" y="412"/>
                  </a:lnTo>
                  <a:lnTo>
                    <a:pt x="1764" y="373"/>
                  </a:lnTo>
                  <a:lnTo>
                    <a:pt x="1806" y="335"/>
                  </a:lnTo>
                  <a:lnTo>
                    <a:pt x="1848" y="297"/>
                  </a:lnTo>
                  <a:lnTo>
                    <a:pt x="1889" y="260"/>
                  </a:lnTo>
                  <a:lnTo>
                    <a:pt x="1926" y="225"/>
                  </a:lnTo>
                  <a:lnTo>
                    <a:pt x="1961" y="193"/>
                  </a:lnTo>
                  <a:lnTo>
                    <a:pt x="1954" y="167"/>
                  </a:lnTo>
                  <a:lnTo>
                    <a:pt x="1952" y="141"/>
                  </a:lnTo>
                  <a:lnTo>
                    <a:pt x="1954" y="113"/>
                  </a:lnTo>
                  <a:lnTo>
                    <a:pt x="1962" y="87"/>
                  </a:lnTo>
                  <a:lnTo>
                    <a:pt x="1975" y="62"/>
                  </a:lnTo>
                  <a:lnTo>
                    <a:pt x="1992" y="42"/>
                  </a:lnTo>
                  <a:lnTo>
                    <a:pt x="2013" y="25"/>
                  </a:lnTo>
                  <a:lnTo>
                    <a:pt x="2036" y="11"/>
                  </a:lnTo>
                  <a:lnTo>
                    <a:pt x="2062" y="4"/>
                  </a:lnTo>
                  <a:lnTo>
                    <a:pt x="2090" y="0"/>
                  </a:lnTo>
                  <a:close/>
                </a:path>
              </a:pathLst>
            </a:custGeom>
            <a:grpFill/>
            <a:ln>
              <a:headEnd/>
              <a:tailEnd/>
            </a:ln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/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13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5" name="Rectangle 44"/>
          <p:cNvSpPr/>
          <p:nvPr/>
        </p:nvSpPr>
        <p:spPr>
          <a:xfrm>
            <a:off x="3658584" y="2908782"/>
            <a:ext cx="231701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3A9489"/>
                </a:solidFill>
                <a:latin typeface="Impact" panose="020B0806030902050204" pitchFamily="34" charset="0"/>
              </a:rPr>
              <a:t>NUMBER OF CONCEPT NOTES RECEIVED: </a:t>
            </a:r>
          </a:p>
          <a:p>
            <a:pPr marL="257175" indent="-257175">
              <a:buClr>
                <a:srgbClr val="3A9489"/>
              </a:buClr>
              <a:buFont typeface="Wingdings" panose="05000000000000000000" pitchFamily="2" charset="2"/>
              <a:buChar char="ü"/>
            </a:pPr>
            <a:r>
              <a:rPr lang="en-US" sz="1600" dirty="0">
                <a:latin typeface="Corbel" panose="020B0503020204020204" pitchFamily="34" charset="0"/>
              </a:rPr>
              <a:t>350 CN</a:t>
            </a:r>
            <a:endParaRPr lang="en-US" sz="1600" dirty="0">
              <a:latin typeface="Corbel" panose="020B0503020204020204" pitchFamily="34" charset="0"/>
              <a:cs typeface="Corbel"/>
            </a:endParaRPr>
          </a:p>
        </p:txBody>
      </p:sp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766" l="0" r="100000">
                        <a14:foregroundMark x1="89219" y1="78923" x2="81797" y2="88876"/>
                        <a14:foregroundMark x1="81563" y1="72248" x2="58750" y2="92974"/>
                        <a14:foregroundMark x1="95938" y1="55738" x2="72734" y2="92623"/>
                        <a14:foregroundMark x1="89219" y1="59485" x2="92813" y2="97190"/>
                        <a14:foregroundMark x1="98047" y1="65340" x2="95078" y2="94028"/>
                        <a14:foregroundMark x1="56875" y1="93091" x2="47813" y2="98361"/>
                        <a14:foregroundMark x1="47188" y1="96370" x2="40313" y2="99649"/>
                        <a14:foregroundMark x1="83125" y1="62646" x2="70703" y2="74473"/>
                        <a14:foregroundMark x1="60469" y1="83138" x2="60469" y2="83138"/>
                        <a14:foregroundMark x1="57578" y1="85246" x2="57578" y2="85246"/>
                        <a14:foregroundMark x1="57031" y1="83138" x2="57031" y2="83138"/>
                        <a14:foregroundMark x1="53984" y1="84543" x2="53984" y2="84543"/>
                        <a14:foregroundMark x1="56875" y1="82319" x2="56875" y2="82319"/>
                        <a14:foregroundMark x1="55625" y1="83607" x2="55625" y2="83607"/>
                        <a14:foregroundMark x1="9922" y1="72482" x2="9922" y2="72482"/>
                        <a14:foregroundMark x1="9063" y1="73536" x2="9063" y2="73536"/>
                        <a14:foregroundMark x1="625" y1="69906" x2="625" y2="69906"/>
                        <a14:foregroundMark x1="547" y1="67447" x2="547" y2="67447"/>
                        <a14:foregroundMark x1="54688" y1="85246" x2="54688" y2="85246"/>
                        <a14:foregroundMark x1="56406" y1="82787" x2="56406" y2="82787"/>
                        <a14:foregroundMark x1="55313" y1="85714" x2="55313" y2="85714"/>
                        <a14:foregroundMark x1="55078" y1="84778" x2="55078" y2="84778"/>
                        <a14:foregroundMark x1="54766" y1="84309" x2="54766" y2="84309"/>
                        <a14:foregroundMark x1="85625" y1="95667" x2="85625" y2="95667"/>
                        <a14:foregroundMark x1="10391" y1="81499" x2="10391" y2="81499"/>
                        <a14:foregroundMark x1="8828" y1="83958" x2="8828" y2="83958"/>
                        <a14:foregroundMark x1="46484" y1="89227" x2="46484" y2="89227"/>
                        <a14:foregroundMark x1="53984" y1="81265" x2="53984" y2="81265"/>
                        <a14:foregroundMark x1="53438" y1="80445" x2="53438" y2="80445"/>
                        <a14:foregroundMark x1="54688" y1="80445" x2="54688" y2="80445"/>
                        <a14:backgroundMark x1="89688" y1="10773" x2="80859" y2="217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4" r="27094" b="7820"/>
          <a:stretch/>
        </p:blipFill>
        <p:spPr>
          <a:xfrm>
            <a:off x="5721609" y="2179131"/>
            <a:ext cx="3419763" cy="2964369"/>
          </a:xfrm>
          <a:prstGeom prst="rect">
            <a:avLst/>
          </a:prstGeom>
        </p:spPr>
      </p:pic>
      <p:grpSp>
        <p:nvGrpSpPr>
          <p:cNvPr id="37" name="Group 36"/>
          <p:cNvGrpSpPr/>
          <p:nvPr/>
        </p:nvGrpSpPr>
        <p:grpSpPr>
          <a:xfrm>
            <a:off x="469335" y="4080074"/>
            <a:ext cx="273495" cy="348938"/>
            <a:chOff x="8228013" y="1760538"/>
            <a:chExt cx="669926" cy="735012"/>
          </a:xfrm>
          <a:solidFill>
            <a:schemeClr val="tx1">
              <a:lumMod val="65000"/>
              <a:lumOff val="3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8" name="Freeform 39"/>
            <p:cNvSpPr>
              <a:spLocks noEditPoints="1"/>
            </p:cNvSpPr>
            <p:nvPr/>
          </p:nvSpPr>
          <p:spPr bwMode="auto">
            <a:xfrm>
              <a:off x="8337551" y="1873250"/>
              <a:ext cx="450850" cy="622300"/>
            </a:xfrm>
            <a:custGeom>
              <a:avLst/>
              <a:gdLst>
                <a:gd name="T0" fmla="*/ 735 w 1987"/>
                <a:gd name="T1" fmla="*/ 293 h 2740"/>
                <a:gd name="T2" fmla="*/ 469 w 1987"/>
                <a:gd name="T3" fmla="*/ 456 h 2740"/>
                <a:gd name="T4" fmla="*/ 298 w 1987"/>
                <a:gd name="T5" fmla="*/ 707 h 2740"/>
                <a:gd name="T6" fmla="*/ 254 w 1987"/>
                <a:gd name="T7" fmla="*/ 1012 h 2740"/>
                <a:gd name="T8" fmla="*/ 307 w 1987"/>
                <a:gd name="T9" fmla="*/ 1256 h 2740"/>
                <a:gd name="T10" fmla="*/ 405 w 1987"/>
                <a:gd name="T11" fmla="*/ 1440 h 2740"/>
                <a:gd name="T12" fmla="*/ 519 w 1987"/>
                <a:gd name="T13" fmla="*/ 1611 h 2740"/>
                <a:gd name="T14" fmla="*/ 590 w 1987"/>
                <a:gd name="T15" fmla="*/ 1804 h 2740"/>
                <a:gd name="T16" fmla="*/ 633 w 1987"/>
                <a:gd name="T17" fmla="*/ 1936 h 2740"/>
                <a:gd name="T18" fmla="*/ 1318 w 1987"/>
                <a:gd name="T19" fmla="*/ 1969 h 2740"/>
                <a:gd name="T20" fmla="*/ 1391 w 1987"/>
                <a:gd name="T21" fmla="*/ 1872 h 2740"/>
                <a:gd name="T22" fmla="*/ 1429 w 1987"/>
                <a:gd name="T23" fmla="*/ 1685 h 2740"/>
                <a:gd name="T24" fmla="*/ 1537 w 1987"/>
                <a:gd name="T25" fmla="*/ 1505 h 2740"/>
                <a:gd name="T26" fmla="*/ 1643 w 1987"/>
                <a:gd name="T27" fmla="*/ 1335 h 2740"/>
                <a:gd name="T28" fmla="*/ 1720 w 1987"/>
                <a:gd name="T29" fmla="*/ 1118 h 2740"/>
                <a:gd name="T30" fmla="*/ 1724 w 1987"/>
                <a:gd name="T31" fmla="*/ 826 h 2740"/>
                <a:gd name="T32" fmla="*/ 1600 w 1987"/>
                <a:gd name="T33" fmla="*/ 547 h 2740"/>
                <a:gd name="T34" fmla="*/ 1368 w 1987"/>
                <a:gd name="T35" fmla="*/ 345 h 2740"/>
                <a:gd name="T36" fmla="*/ 1061 w 1987"/>
                <a:gd name="T37" fmla="*/ 252 h 2740"/>
                <a:gd name="T38" fmla="*/ 1231 w 1987"/>
                <a:gd name="T39" fmla="*/ 28 h 2740"/>
                <a:gd name="T40" fmla="*/ 1579 w 1987"/>
                <a:gd name="T41" fmla="*/ 184 h 2740"/>
                <a:gd name="T42" fmla="*/ 1838 w 1987"/>
                <a:gd name="T43" fmla="*/ 451 h 2740"/>
                <a:gd name="T44" fmla="*/ 1973 w 1987"/>
                <a:gd name="T45" fmla="*/ 798 h 2740"/>
                <a:gd name="T46" fmla="*/ 1971 w 1987"/>
                <a:gd name="T47" fmla="*/ 1141 h 2740"/>
                <a:gd name="T48" fmla="*/ 1894 w 1987"/>
                <a:gd name="T49" fmla="*/ 1393 h 2740"/>
                <a:gd name="T50" fmla="*/ 1788 w 1987"/>
                <a:gd name="T51" fmla="*/ 1583 h 2740"/>
                <a:gd name="T52" fmla="*/ 1679 w 1987"/>
                <a:gd name="T53" fmla="*/ 1747 h 2740"/>
                <a:gd name="T54" fmla="*/ 1642 w 1987"/>
                <a:gd name="T55" fmla="*/ 1893 h 2740"/>
                <a:gd name="T56" fmla="*/ 1539 w 1987"/>
                <a:gd name="T57" fmla="*/ 2104 h 2740"/>
                <a:gd name="T58" fmla="*/ 1456 w 1987"/>
                <a:gd name="T59" fmla="*/ 2246 h 2740"/>
                <a:gd name="T60" fmla="*/ 1449 w 1987"/>
                <a:gd name="T61" fmla="*/ 2378 h 2740"/>
                <a:gd name="T62" fmla="*/ 1446 w 1987"/>
                <a:gd name="T63" fmla="*/ 2439 h 2740"/>
                <a:gd name="T64" fmla="*/ 1416 w 1987"/>
                <a:gd name="T65" fmla="*/ 2521 h 2740"/>
                <a:gd name="T66" fmla="*/ 1312 w 1987"/>
                <a:gd name="T67" fmla="*/ 2610 h 2740"/>
                <a:gd name="T68" fmla="*/ 1160 w 1987"/>
                <a:gd name="T69" fmla="*/ 2720 h 2740"/>
                <a:gd name="T70" fmla="*/ 872 w 1987"/>
                <a:gd name="T71" fmla="*/ 2738 h 2740"/>
                <a:gd name="T72" fmla="*/ 746 w 1987"/>
                <a:gd name="T73" fmla="*/ 2641 h 2740"/>
                <a:gd name="T74" fmla="*/ 594 w 1987"/>
                <a:gd name="T75" fmla="*/ 2551 h 2740"/>
                <a:gd name="T76" fmla="*/ 544 w 1987"/>
                <a:gd name="T77" fmla="*/ 2456 h 2740"/>
                <a:gd name="T78" fmla="*/ 540 w 1987"/>
                <a:gd name="T79" fmla="*/ 2414 h 2740"/>
                <a:gd name="T80" fmla="*/ 534 w 1987"/>
                <a:gd name="T81" fmla="*/ 2301 h 2740"/>
                <a:gd name="T82" fmla="*/ 527 w 1987"/>
                <a:gd name="T83" fmla="*/ 2174 h 2740"/>
                <a:gd name="T84" fmla="*/ 369 w 1987"/>
                <a:gd name="T85" fmla="*/ 1982 h 2740"/>
                <a:gd name="T86" fmla="*/ 333 w 1987"/>
                <a:gd name="T87" fmla="*/ 1800 h 2740"/>
                <a:gd name="T88" fmla="*/ 242 w 1987"/>
                <a:gd name="T89" fmla="*/ 1646 h 2740"/>
                <a:gd name="T90" fmla="*/ 135 w 1987"/>
                <a:gd name="T91" fmla="*/ 1476 h 2740"/>
                <a:gd name="T92" fmla="*/ 40 w 1987"/>
                <a:gd name="T93" fmla="*/ 1251 h 2740"/>
                <a:gd name="T94" fmla="*/ 0 w 1987"/>
                <a:gd name="T95" fmla="*/ 953 h 2740"/>
                <a:gd name="T96" fmla="*/ 78 w 1987"/>
                <a:gd name="T97" fmla="*/ 582 h 2740"/>
                <a:gd name="T98" fmla="*/ 292 w 1987"/>
                <a:gd name="T99" fmla="*/ 280 h 2740"/>
                <a:gd name="T100" fmla="*/ 608 w 1987"/>
                <a:gd name="T101" fmla="*/ 75 h 2740"/>
                <a:gd name="T102" fmla="*/ 993 w 1987"/>
                <a:gd name="T103" fmla="*/ 0 h 2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987" h="2740">
                  <a:moveTo>
                    <a:pt x="993" y="249"/>
                  </a:moveTo>
                  <a:lnTo>
                    <a:pt x="926" y="252"/>
                  </a:lnTo>
                  <a:lnTo>
                    <a:pt x="860" y="260"/>
                  </a:lnTo>
                  <a:lnTo>
                    <a:pt x="796" y="274"/>
                  </a:lnTo>
                  <a:lnTo>
                    <a:pt x="735" y="293"/>
                  </a:lnTo>
                  <a:lnTo>
                    <a:pt x="675" y="317"/>
                  </a:lnTo>
                  <a:lnTo>
                    <a:pt x="619" y="346"/>
                  </a:lnTo>
                  <a:lnTo>
                    <a:pt x="566" y="378"/>
                  </a:lnTo>
                  <a:lnTo>
                    <a:pt x="516" y="415"/>
                  </a:lnTo>
                  <a:lnTo>
                    <a:pt x="469" y="456"/>
                  </a:lnTo>
                  <a:lnTo>
                    <a:pt x="426" y="499"/>
                  </a:lnTo>
                  <a:lnTo>
                    <a:pt x="388" y="547"/>
                  </a:lnTo>
                  <a:lnTo>
                    <a:pt x="353" y="598"/>
                  </a:lnTo>
                  <a:lnTo>
                    <a:pt x="323" y="651"/>
                  </a:lnTo>
                  <a:lnTo>
                    <a:pt x="298" y="707"/>
                  </a:lnTo>
                  <a:lnTo>
                    <a:pt x="278" y="766"/>
                  </a:lnTo>
                  <a:lnTo>
                    <a:pt x="264" y="826"/>
                  </a:lnTo>
                  <a:lnTo>
                    <a:pt x="255" y="888"/>
                  </a:lnTo>
                  <a:lnTo>
                    <a:pt x="252" y="953"/>
                  </a:lnTo>
                  <a:lnTo>
                    <a:pt x="254" y="1012"/>
                  </a:lnTo>
                  <a:lnTo>
                    <a:pt x="259" y="1067"/>
                  </a:lnTo>
                  <a:lnTo>
                    <a:pt x="267" y="1118"/>
                  </a:lnTo>
                  <a:lnTo>
                    <a:pt x="278" y="1167"/>
                  </a:lnTo>
                  <a:lnTo>
                    <a:pt x="292" y="1213"/>
                  </a:lnTo>
                  <a:lnTo>
                    <a:pt x="307" y="1256"/>
                  </a:lnTo>
                  <a:lnTo>
                    <a:pt x="324" y="1297"/>
                  </a:lnTo>
                  <a:lnTo>
                    <a:pt x="344" y="1335"/>
                  </a:lnTo>
                  <a:lnTo>
                    <a:pt x="363" y="1372"/>
                  </a:lnTo>
                  <a:lnTo>
                    <a:pt x="385" y="1407"/>
                  </a:lnTo>
                  <a:lnTo>
                    <a:pt x="405" y="1440"/>
                  </a:lnTo>
                  <a:lnTo>
                    <a:pt x="428" y="1473"/>
                  </a:lnTo>
                  <a:lnTo>
                    <a:pt x="449" y="1504"/>
                  </a:lnTo>
                  <a:lnTo>
                    <a:pt x="473" y="1540"/>
                  </a:lnTo>
                  <a:lnTo>
                    <a:pt x="497" y="1576"/>
                  </a:lnTo>
                  <a:lnTo>
                    <a:pt x="519" y="1611"/>
                  </a:lnTo>
                  <a:lnTo>
                    <a:pt x="540" y="1647"/>
                  </a:lnTo>
                  <a:lnTo>
                    <a:pt x="557" y="1685"/>
                  </a:lnTo>
                  <a:lnTo>
                    <a:pt x="572" y="1722"/>
                  </a:lnTo>
                  <a:lnTo>
                    <a:pt x="583" y="1762"/>
                  </a:lnTo>
                  <a:lnTo>
                    <a:pt x="590" y="1804"/>
                  </a:lnTo>
                  <a:lnTo>
                    <a:pt x="592" y="1848"/>
                  </a:lnTo>
                  <a:lnTo>
                    <a:pt x="595" y="1872"/>
                  </a:lnTo>
                  <a:lnTo>
                    <a:pt x="605" y="1895"/>
                  </a:lnTo>
                  <a:lnTo>
                    <a:pt x="617" y="1917"/>
                  </a:lnTo>
                  <a:lnTo>
                    <a:pt x="633" y="1936"/>
                  </a:lnTo>
                  <a:lnTo>
                    <a:pt x="651" y="1953"/>
                  </a:lnTo>
                  <a:lnTo>
                    <a:pt x="669" y="1969"/>
                  </a:lnTo>
                  <a:lnTo>
                    <a:pt x="687" y="1982"/>
                  </a:lnTo>
                  <a:lnTo>
                    <a:pt x="1300" y="1982"/>
                  </a:lnTo>
                  <a:lnTo>
                    <a:pt x="1318" y="1969"/>
                  </a:lnTo>
                  <a:lnTo>
                    <a:pt x="1336" y="1953"/>
                  </a:lnTo>
                  <a:lnTo>
                    <a:pt x="1355" y="1936"/>
                  </a:lnTo>
                  <a:lnTo>
                    <a:pt x="1370" y="1917"/>
                  </a:lnTo>
                  <a:lnTo>
                    <a:pt x="1382" y="1895"/>
                  </a:lnTo>
                  <a:lnTo>
                    <a:pt x="1391" y="1872"/>
                  </a:lnTo>
                  <a:lnTo>
                    <a:pt x="1395" y="1848"/>
                  </a:lnTo>
                  <a:lnTo>
                    <a:pt x="1397" y="1804"/>
                  </a:lnTo>
                  <a:lnTo>
                    <a:pt x="1404" y="1762"/>
                  </a:lnTo>
                  <a:lnTo>
                    <a:pt x="1415" y="1722"/>
                  </a:lnTo>
                  <a:lnTo>
                    <a:pt x="1429" y="1685"/>
                  </a:lnTo>
                  <a:lnTo>
                    <a:pt x="1447" y="1648"/>
                  </a:lnTo>
                  <a:lnTo>
                    <a:pt x="1467" y="1611"/>
                  </a:lnTo>
                  <a:lnTo>
                    <a:pt x="1489" y="1576"/>
                  </a:lnTo>
                  <a:lnTo>
                    <a:pt x="1513" y="1541"/>
                  </a:lnTo>
                  <a:lnTo>
                    <a:pt x="1537" y="1505"/>
                  </a:lnTo>
                  <a:lnTo>
                    <a:pt x="1559" y="1474"/>
                  </a:lnTo>
                  <a:lnTo>
                    <a:pt x="1580" y="1441"/>
                  </a:lnTo>
                  <a:lnTo>
                    <a:pt x="1602" y="1408"/>
                  </a:lnTo>
                  <a:lnTo>
                    <a:pt x="1623" y="1372"/>
                  </a:lnTo>
                  <a:lnTo>
                    <a:pt x="1643" y="1335"/>
                  </a:lnTo>
                  <a:lnTo>
                    <a:pt x="1662" y="1297"/>
                  </a:lnTo>
                  <a:lnTo>
                    <a:pt x="1680" y="1256"/>
                  </a:lnTo>
                  <a:lnTo>
                    <a:pt x="1695" y="1213"/>
                  </a:lnTo>
                  <a:lnTo>
                    <a:pt x="1709" y="1167"/>
                  </a:lnTo>
                  <a:lnTo>
                    <a:pt x="1720" y="1118"/>
                  </a:lnTo>
                  <a:lnTo>
                    <a:pt x="1728" y="1067"/>
                  </a:lnTo>
                  <a:lnTo>
                    <a:pt x="1733" y="1012"/>
                  </a:lnTo>
                  <a:lnTo>
                    <a:pt x="1735" y="953"/>
                  </a:lnTo>
                  <a:lnTo>
                    <a:pt x="1732" y="888"/>
                  </a:lnTo>
                  <a:lnTo>
                    <a:pt x="1724" y="826"/>
                  </a:lnTo>
                  <a:lnTo>
                    <a:pt x="1709" y="765"/>
                  </a:lnTo>
                  <a:lnTo>
                    <a:pt x="1689" y="707"/>
                  </a:lnTo>
                  <a:lnTo>
                    <a:pt x="1664" y="651"/>
                  </a:lnTo>
                  <a:lnTo>
                    <a:pt x="1634" y="597"/>
                  </a:lnTo>
                  <a:lnTo>
                    <a:pt x="1600" y="547"/>
                  </a:lnTo>
                  <a:lnTo>
                    <a:pt x="1561" y="499"/>
                  </a:lnTo>
                  <a:lnTo>
                    <a:pt x="1518" y="456"/>
                  </a:lnTo>
                  <a:lnTo>
                    <a:pt x="1472" y="415"/>
                  </a:lnTo>
                  <a:lnTo>
                    <a:pt x="1421" y="377"/>
                  </a:lnTo>
                  <a:lnTo>
                    <a:pt x="1368" y="345"/>
                  </a:lnTo>
                  <a:lnTo>
                    <a:pt x="1311" y="317"/>
                  </a:lnTo>
                  <a:lnTo>
                    <a:pt x="1252" y="293"/>
                  </a:lnTo>
                  <a:lnTo>
                    <a:pt x="1190" y="274"/>
                  </a:lnTo>
                  <a:lnTo>
                    <a:pt x="1127" y="260"/>
                  </a:lnTo>
                  <a:lnTo>
                    <a:pt x="1061" y="252"/>
                  </a:lnTo>
                  <a:lnTo>
                    <a:pt x="993" y="249"/>
                  </a:lnTo>
                  <a:close/>
                  <a:moveTo>
                    <a:pt x="993" y="0"/>
                  </a:moveTo>
                  <a:lnTo>
                    <a:pt x="1074" y="3"/>
                  </a:lnTo>
                  <a:lnTo>
                    <a:pt x="1154" y="13"/>
                  </a:lnTo>
                  <a:lnTo>
                    <a:pt x="1231" y="28"/>
                  </a:lnTo>
                  <a:lnTo>
                    <a:pt x="1307" y="48"/>
                  </a:lnTo>
                  <a:lnTo>
                    <a:pt x="1379" y="75"/>
                  </a:lnTo>
                  <a:lnTo>
                    <a:pt x="1449" y="106"/>
                  </a:lnTo>
                  <a:lnTo>
                    <a:pt x="1516" y="143"/>
                  </a:lnTo>
                  <a:lnTo>
                    <a:pt x="1579" y="184"/>
                  </a:lnTo>
                  <a:lnTo>
                    <a:pt x="1639" y="230"/>
                  </a:lnTo>
                  <a:lnTo>
                    <a:pt x="1695" y="280"/>
                  </a:lnTo>
                  <a:lnTo>
                    <a:pt x="1746" y="332"/>
                  </a:lnTo>
                  <a:lnTo>
                    <a:pt x="1795" y="390"/>
                  </a:lnTo>
                  <a:lnTo>
                    <a:pt x="1838" y="451"/>
                  </a:lnTo>
                  <a:lnTo>
                    <a:pt x="1876" y="515"/>
                  </a:lnTo>
                  <a:lnTo>
                    <a:pt x="1909" y="582"/>
                  </a:lnTo>
                  <a:lnTo>
                    <a:pt x="1935" y="652"/>
                  </a:lnTo>
                  <a:lnTo>
                    <a:pt x="1958" y="723"/>
                  </a:lnTo>
                  <a:lnTo>
                    <a:pt x="1973" y="798"/>
                  </a:lnTo>
                  <a:lnTo>
                    <a:pt x="1983" y="874"/>
                  </a:lnTo>
                  <a:lnTo>
                    <a:pt x="1987" y="953"/>
                  </a:lnTo>
                  <a:lnTo>
                    <a:pt x="1985" y="1019"/>
                  </a:lnTo>
                  <a:lnTo>
                    <a:pt x="1979" y="1082"/>
                  </a:lnTo>
                  <a:lnTo>
                    <a:pt x="1971" y="1141"/>
                  </a:lnTo>
                  <a:lnTo>
                    <a:pt x="1960" y="1198"/>
                  </a:lnTo>
                  <a:lnTo>
                    <a:pt x="1947" y="1251"/>
                  </a:lnTo>
                  <a:lnTo>
                    <a:pt x="1931" y="1301"/>
                  </a:lnTo>
                  <a:lnTo>
                    <a:pt x="1913" y="1349"/>
                  </a:lnTo>
                  <a:lnTo>
                    <a:pt x="1894" y="1393"/>
                  </a:lnTo>
                  <a:lnTo>
                    <a:pt x="1874" y="1435"/>
                  </a:lnTo>
                  <a:lnTo>
                    <a:pt x="1853" y="1475"/>
                  </a:lnTo>
                  <a:lnTo>
                    <a:pt x="1831" y="1514"/>
                  </a:lnTo>
                  <a:lnTo>
                    <a:pt x="1809" y="1549"/>
                  </a:lnTo>
                  <a:lnTo>
                    <a:pt x="1788" y="1583"/>
                  </a:lnTo>
                  <a:lnTo>
                    <a:pt x="1766" y="1614"/>
                  </a:lnTo>
                  <a:lnTo>
                    <a:pt x="1744" y="1645"/>
                  </a:lnTo>
                  <a:lnTo>
                    <a:pt x="1720" y="1683"/>
                  </a:lnTo>
                  <a:lnTo>
                    <a:pt x="1697" y="1716"/>
                  </a:lnTo>
                  <a:lnTo>
                    <a:pt x="1679" y="1747"/>
                  </a:lnTo>
                  <a:lnTo>
                    <a:pt x="1664" y="1774"/>
                  </a:lnTo>
                  <a:lnTo>
                    <a:pt x="1654" y="1800"/>
                  </a:lnTo>
                  <a:lnTo>
                    <a:pt x="1647" y="1824"/>
                  </a:lnTo>
                  <a:lnTo>
                    <a:pt x="1645" y="1848"/>
                  </a:lnTo>
                  <a:lnTo>
                    <a:pt x="1642" y="1893"/>
                  </a:lnTo>
                  <a:lnTo>
                    <a:pt x="1633" y="1938"/>
                  </a:lnTo>
                  <a:lnTo>
                    <a:pt x="1618" y="1982"/>
                  </a:lnTo>
                  <a:lnTo>
                    <a:pt x="1597" y="2025"/>
                  </a:lnTo>
                  <a:lnTo>
                    <a:pt x="1571" y="2065"/>
                  </a:lnTo>
                  <a:lnTo>
                    <a:pt x="1539" y="2104"/>
                  </a:lnTo>
                  <a:lnTo>
                    <a:pt x="1502" y="2141"/>
                  </a:lnTo>
                  <a:lnTo>
                    <a:pt x="1460" y="2174"/>
                  </a:lnTo>
                  <a:lnTo>
                    <a:pt x="1459" y="2195"/>
                  </a:lnTo>
                  <a:lnTo>
                    <a:pt x="1458" y="2219"/>
                  </a:lnTo>
                  <a:lnTo>
                    <a:pt x="1456" y="2246"/>
                  </a:lnTo>
                  <a:lnTo>
                    <a:pt x="1455" y="2273"/>
                  </a:lnTo>
                  <a:lnTo>
                    <a:pt x="1453" y="2301"/>
                  </a:lnTo>
                  <a:lnTo>
                    <a:pt x="1452" y="2328"/>
                  </a:lnTo>
                  <a:lnTo>
                    <a:pt x="1450" y="2355"/>
                  </a:lnTo>
                  <a:lnTo>
                    <a:pt x="1449" y="2378"/>
                  </a:lnTo>
                  <a:lnTo>
                    <a:pt x="1448" y="2397"/>
                  </a:lnTo>
                  <a:lnTo>
                    <a:pt x="1447" y="2414"/>
                  </a:lnTo>
                  <a:lnTo>
                    <a:pt x="1447" y="2424"/>
                  </a:lnTo>
                  <a:lnTo>
                    <a:pt x="1446" y="2427"/>
                  </a:lnTo>
                  <a:lnTo>
                    <a:pt x="1446" y="2439"/>
                  </a:lnTo>
                  <a:lnTo>
                    <a:pt x="1444" y="2453"/>
                  </a:lnTo>
                  <a:lnTo>
                    <a:pt x="1440" y="2469"/>
                  </a:lnTo>
                  <a:lnTo>
                    <a:pt x="1435" y="2485"/>
                  </a:lnTo>
                  <a:lnTo>
                    <a:pt x="1426" y="2503"/>
                  </a:lnTo>
                  <a:lnTo>
                    <a:pt x="1416" y="2521"/>
                  </a:lnTo>
                  <a:lnTo>
                    <a:pt x="1403" y="2539"/>
                  </a:lnTo>
                  <a:lnTo>
                    <a:pt x="1386" y="2558"/>
                  </a:lnTo>
                  <a:lnTo>
                    <a:pt x="1366" y="2576"/>
                  </a:lnTo>
                  <a:lnTo>
                    <a:pt x="1341" y="2594"/>
                  </a:lnTo>
                  <a:lnTo>
                    <a:pt x="1312" y="2610"/>
                  </a:lnTo>
                  <a:lnTo>
                    <a:pt x="1280" y="2626"/>
                  </a:lnTo>
                  <a:lnTo>
                    <a:pt x="1241" y="2641"/>
                  </a:lnTo>
                  <a:lnTo>
                    <a:pt x="1218" y="2669"/>
                  </a:lnTo>
                  <a:lnTo>
                    <a:pt x="1190" y="2696"/>
                  </a:lnTo>
                  <a:lnTo>
                    <a:pt x="1160" y="2720"/>
                  </a:lnTo>
                  <a:lnTo>
                    <a:pt x="1138" y="2731"/>
                  </a:lnTo>
                  <a:lnTo>
                    <a:pt x="1114" y="2738"/>
                  </a:lnTo>
                  <a:lnTo>
                    <a:pt x="1090" y="2740"/>
                  </a:lnTo>
                  <a:lnTo>
                    <a:pt x="897" y="2740"/>
                  </a:lnTo>
                  <a:lnTo>
                    <a:pt x="872" y="2738"/>
                  </a:lnTo>
                  <a:lnTo>
                    <a:pt x="849" y="2731"/>
                  </a:lnTo>
                  <a:lnTo>
                    <a:pt x="827" y="2720"/>
                  </a:lnTo>
                  <a:lnTo>
                    <a:pt x="796" y="2696"/>
                  </a:lnTo>
                  <a:lnTo>
                    <a:pt x="769" y="2669"/>
                  </a:lnTo>
                  <a:lnTo>
                    <a:pt x="746" y="2641"/>
                  </a:lnTo>
                  <a:lnTo>
                    <a:pt x="705" y="2624"/>
                  </a:lnTo>
                  <a:lnTo>
                    <a:pt x="670" y="2608"/>
                  </a:lnTo>
                  <a:lnTo>
                    <a:pt x="639" y="2590"/>
                  </a:lnTo>
                  <a:lnTo>
                    <a:pt x="615" y="2570"/>
                  </a:lnTo>
                  <a:lnTo>
                    <a:pt x="594" y="2551"/>
                  </a:lnTo>
                  <a:lnTo>
                    <a:pt x="578" y="2531"/>
                  </a:lnTo>
                  <a:lnTo>
                    <a:pt x="566" y="2511"/>
                  </a:lnTo>
                  <a:lnTo>
                    <a:pt x="555" y="2492"/>
                  </a:lnTo>
                  <a:lnTo>
                    <a:pt x="549" y="2474"/>
                  </a:lnTo>
                  <a:lnTo>
                    <a:pt x="544" y="2456"/>
                  </a:lnTo>
                  <a:lnTo>
                    <a:pt x="542" y="2441"/>
                  </a:lnTo>
                  <a:lnTo>
                    <a:pt x="541" y="2427"/>
                  </a:lnTo>
                  <a:lnTo>
                    <a:pt x="541" y="2427"/>
                  </a:lnTo>
                  <a:lnTo>
                    <a:pt x="541" y="2424"/>
                  </a:lnTo>
                  <a:lnTo>
                    <a:pt x="540" y="2414"/>
                  </a:lnTo>
                  <a:lnTo>
                    <a:pt x="539" y="2397"/>
                  </a:lnTo>
                  <a:lnTo>
                    <a:pt x="538" y="2378"/>
                  </a:lnTo>
                  <a:lnTo>
                    <a:pt x="537" y="2355"/>
                  </a:lnTo>
                  <a:lnTo>
                    <a:pt x="535" y="2328"/>
                  </a:lnTo>
                  <a:lnTo>
                    <a:pt x="534" y="2301"/>
                  </a:lnTo>
                  <a:lnTo>
                    <a:pt x="532" y="2273"/>
                  </a:lnTo>
                  <a:lnTo>
                    <a:pt x="531" y="2246"/>
                  </a:lnTo>
                  <a:lnTo>
                    <a:pt x="529" y="2219"/>
                  </a:lnTo>
                  <a:lnTo>
                    <a:pt x="528" y="2195"/>
                  </a:lnTo>
                  <a:lnTo>
                    <a:pt x="527" y="2174"/>
                  </a:lnTo>
                  <a:lnTo>
                    <a:pt x="484" y="2141"/>
                  </a:lnTo>
                  <a:lnTo>
                    <a:pt x="448" y="2104"/>
                  </a:lnTo>
                  <a:lnTo>
                    <a:pt x="416" y="2065"/>
                  </a:lnTo>
                  <a:lnTo>
                    <a:pt x="390" y="2025"/>
                  </a:lnTo>
                  <a:lnTo>
                    <a:pt x="369" y="1982"/>
                  </a:lnTo>
                  <a:lnTo>
                    <a:pt x="354" y="1938"/>
                  </a:lnTo>
                  <a:lnTo>
                    <a:pt x="345" y="1893"/>
                  </a:lnTo>
                  <a:lnTo>
                    <a:pt x="342" y="1848"/>
                  </a:lnTo>
                  <a:lnTo>
                    <a:pt x="340" y="1824"/>
                  </a:lnTo>
                  <a:lnTo>
                    <a:pt x="333" y="1800"/>
                  </a:lnTo>
                  <a:lnTo>
                    <a:pt x="322" y="1774"/>
                  </a:lnTo>
                  <a:lnTo>
                    <a:pt x="308" y="1747"/>
                  </a:lnTo>
                  <a:lnTo>
                    <a:pt x="290" y="1716"/>
                  </a:lnTo>
                  <a:lnTo>
                    <a:pt x="268" y="1683"/>
                  </a:lnTo>
                  <a:lnTo>
                    <a:pt x="242" y="1646"/>
                  </a:lnTo>
                  <a:lnTo>
                    <a:pt x="222" y="1615"/>
                  </a:lnTo>
                  <a:lnTo>
                    <a:pt x="200" y="1583"/>
                  </a:lnTo>
                  <a:lnTo>
                    <a:pt x="178" y="1549"/>
                  </a:lnTo>
                  <a:lnTo>
                    <a:pt x="156" y="1514"/>
                  </a:lnTo>
                  <a:lnTo>
                    <a:pt x="135" y="1476"/>
                  </a:lnTo>
                  <a:lnTo>
                    <a:pt x="113" y="1435"/>
                  </a:lnTo>
                  <a:lnTo>
                    <a:pt x="93" y="1393"/>
                  </a:lnTo>
                  <a:lnTo>
                    <a:pt x="74" y="1349"/>
                  </a:lnTo>
                  <a:lnTo>
                    <a:pt x="56" y="1301"/>
                  </a:lnTo>
                  <a:lnTo>
                    <a:pt x="40" y="1251"/>
                  </a:lnTo>
                  <a:lnTo>
                    <a:pt x="27" y="1198"/>
                  </a:lnTo>
                  <a:lnTo>
                    <a:pt x="16" y="1141"/>
                  </a:lnTo>
                  <a:lnTo>
                    <a:pt x="7" y="1082"/>
                  </a:lnTo>
                  <a:lnTo>
                    <a:pt x="2" y="1019"/>
                  </a:lnTo>
                  <a:lnTo>
                    <a:pt x="0" y="953"/>
                  </a:lnTo>
                  <a:lnTo>
                    <a:pt x="3" y="874"/>
                  </a:lnTo>
                  <a:lnTo>
                    <a:pt x="14" y="798"/>
                  </a:lnTo>
                  <a:lnTo>
                    <a:pt x="29" y="723"/>
                  </a:lnTo>
                  <a:lnTo>
                    <a:pt x="52" y="652"/>
                  </a:lnTo>
                  <a:lnTo>
                    <a:pt x="78" y="582"/>
                  </a:lnTo>
                  <a:lnTo>
                    <a:pt x="111" y="515"/>
                  </a:lnTo>
                  <a:lnTo>
                    <a:pt x="149" y="451"/>
                  </a:lnTo>
                  <a:lnTo>
                    <a:pt x="192" y="390"/>
                  </a:lnTo>
                  <a:lnTo>
                    <a:pt x="240" y="332"/>
                  </a:lnTo>
                  <a:lnTo>
                    <a:pt x="292" y="280"/>
                  </a:lnTo>
                  <a:lnTo>
                    <a:pt x="348" y="230"/>
                  </a:lnTo>
                  <a:lnTo>
                    <a:pt x="408" y="184"/>
                  </a:lnTo>
                  <a:lnTo>
                    <a:pt x="471" y="143"/>
                  </a:lnTo>
                  <a:lnTo>
                    <a:pt x="538" y="106"/>
                  </a:lnTo>
                  <a:lnTo>
                    <a:pt x="608" y="75"/>
                  </a:lnTo>
                  <a:lnTo>
                    <a:pt x="680" y="48"/>
                  </a:lnTo>
                  <a:lnTo>
                    <a:pt x="755" y="28"/>
                  </a:lnTo>
                  <a:lnTo>
                    <a:pt x="832" y="13"/>
                  </a:lnTo>
                  <a:lnTo>
                    <a:pt x="912" y="3"/>
                  </a:lnTo>
                  <a:lnTo>
                    <a:pt x="9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" name="Freeform 40"/>
            <p:cNvSpPr>
              <a:spLocks/>
            </p:cNvSpPr>
            <p:nvPr/>
          </p:nvSpPr>
          <p:spPr bwMode="auto">
            <a:xfrm>
              <a:off x="8548688" y="1760538"/>
              <a:ext cx="28575" cy="69850"/>
            </a:xfrm>
            <a:custGeom>
              <a:avLst/>
              <a:gdLst>
                <a:gd name="T0" fmla="*/ 62 w 125"/>
                <a:gd name="T1" fmla="*/ 0 h 310"/>
                <a:gd name="T2" fmla="*/ 62 w 125"/>
                <a:gd name="T3" fmla="*/ 0 h 310"/>
                <a:gd name="T4" fmla="*/ 79 w 125"/>
                <a:gd name="T5" fmla="*/ 2 h 310"/>
                <a:gd name="T6" fmla="*/ 94 w 125"/>
                <a:gd name="T7" fmla="*/ 8 h 310"/>
                <a:gd name="T8" fmla="*/ 107 w 125"/>
                <a:gd name="T9" fmla="*/ 18 h 310"/>
                <a:gd name="T10" fmla="*/ 117 w 125"/>
                <a:gd name="T11" fmla="*/ 30 h 310"/>
                <a:gd name="T12" fmla="*/ 123 w 125"/>
                <a:gd name="T13" fmla="*/ 45 h 310"/>
                <a:gd name="T14" fmla="*/ 125 w 125"/>
                <a:gd name="T15" fmla="*/ 62 h 310"/>
                <a:gd name="T16" fmla="*/ 125 w 125"/>
                <a:gd name="T17" fmla="*/ 248 h 310"/>
                <a:gd name="T18" fmla="*/ 123 w 125"/>
                <a:gd name="T19" fmla="*/ 265 h 310"/>
                <a:gd name="T20" fmla="*/ 117 w 125"/>
                <a:gd name="T21" fmla="*/ 280 h 310"/>
                <a:gd name="T22" fmla="*/ 107 w 125"/>
                <a:gd name="T23" fmla="*/ 293 h 310"/>
                <a:gd name="T24" fmla="*/ 94 w 125"/>
                <a:gd name="T25" fmla="*/ 302 h 310"/>
                <a:gd name="T26" fmla="*/ 79 w 125"/>
                <a:gd name="T27" fmla="*/ 308 h 310"/>
                <a:gd name="T28" fmla="*/ 62 w 125"/>
                <a:gd name="T29" fmla="*/ 310 h 310"/>
                <a:gd name="T30" fmla="*/ 46 w 125"/>
                <a:gd name="T31" fmla="*/ 308 h 310"/>
                <a:gd name="T32" fmla="*/ 31 w 125"/>
                <a:gd name="T33" fmla="*/ 302 h 310"/>
                <a:gd name="T34" fmla="*/ 18 w 125"/>
                <a:gd name="T35" fmla="*/ 293 h 310"/>
                <a:gd name="T36" fmla="*/ 8 w 125"/>
                <a:gd name="T37" fmla="*/ 280 h 310"/>
                <a:gd name="T38" fmla="*/ 2 w 125"/>
                <a:gd name="T39" fmla="*/ 265 h 310"/>
                <a:gd name="T40" fmla="*/ 0 w 125"/>
                <a:gd name="T41" fmla="*/ 248 h 310"/>
                <a:gd name="T42" fmla="*/ 0 w 125"/>
                <a:gd name="T43" fmla="*/ 62 h 310"/>
                <a:gd name="T44" fmla="*/ 2 w 125"/>
                <a:gd name="T45" fmla="*/ 45 h 310"/>
                <a:gd name="T46" fmla="*/ 8 w 125"/>
                <a:gd name="T47" fmla="*/ 30 h 310"/>
                <a:gd name="T48" fmla="*/ 18 w 125"/>
                <a:gd name="T49" fmla="*/ 18 h 310"/>
                <a:gd name="T50" fmla="*/ 31 w 125"/>
                <a:gd name="T51" fmla="*/ 8 h 310"/>
                <a:gd name="T52" fmla="*/ 46 w 125"/>
                <a:gd name="T53" fmla="*/ 2 h 310"/>
                <a:gd name="T54" fmla="*/ 62 w 125"/>
                <a:gd name="T55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5" h="310">
                  <a:moveTo>
                    <a:pt x="62" y="0"/>
                  </a:moveTo>
                  <a:lnTo>
                    <a:pt x="62" y="0"/>
                  </a:lnTo>
                  <a:lnTo>
                    <a:pt x="79" y="2"/>
                  </a:lnTo>
                  <a:lnTo>
                    <a:pt x="94" y="8"/>
                  </a:lnTo>
                  <a:lnTo>
                    <a:pt x="107" y="18"/>
                  </a:lnTo>
                  <a:lnTo>
                    <a:pt x="117" y="30"/>
                  </a:lnTo>
                  <a:lnTo>
                    <a:pt x="123" y="45"/>
                  </a:lnTo>
                  <a:lnTo>
                    <a:pt x="125" y="62"/>
                  </a:lnTo>
                  <a:lnTo>
                    <a:pt x="125" y="248"/>
                  </a:lnTo>
                  <a:lnTo>
                    <a:pt x="123" y="265"/>
                  </a:lnTo>
                  <a:lnTo>
                    <a:pt x="117" y="280"/>
                  </a:lnTo>
                  <a:lnTo>
                    <a:pt x="107" y="293"/>
                  </a:lnTo>
                  <a:lnTo>
                    <a:pt x="94" y="302"/>
                  </a:lnTo>
                  <a:lnTo>
                    <a:pt x="79" y="308"/>
                  </a:lnTo>
                  <a:lnTo>
                    <a:pt x="62" y="310"/>
                  </a:lnTo>
                  <a:lnTo>
                    <a:pt x="46" y="308"/>
                  </a:lnTo>
                  <a:lnTo>
                    <a:pt x="31" y="302"/>
                  </a:lnTo>
                  <a:lnTo>
                    <a:pt x="18" y="293"/>
                  </a:lnTo>
                  <a:lnTo>
                    <a:pt x="8" y="280"/>
                  </a:lnTo>
                  <a:lnTo>
                    <a:pt x="2" y="265"/>
                  </a:lnTo>
                  <a:lnTo>
                    <a:pt x="0" y="248"/>
                  </a:lnTo>
                  <a:lnTo>
                    <a:pt x="0" y="62"/>
                  </a:lnTo>
                  <a:lnTo>
                    <a:pt x="2" y="45"/>
                  </a:lnTo>
                  <a:lnTo>
                    <a:pt x="8" y="30"/>
                  </a:lnTo>
                  <a:lnTo>
                    <a:pt x="18" y="18"/>
                  </a:lnTo>
                  <a:lnTo>
                    <a:pt x="31" y="8"/>
                  </a:lnTo>
                  <a:lnTo>
                    <a:pt x="46" y="2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" name="Freeform 41"/>
            <p:cNvSpPr>
              <a:spLocks/>
            </p:cNvSpPr>
            <p:nvPr/>
          </p:nvSpPr>
          <p:spPr bwMode="auto">
            <a:xfrm>
              <a:off x="8388351" y="1803400"/>
              <a:ext cx="49213" cy="65088"/>
            </a:xfrm>
            <a:custGeom>
              <a:avLst/>
              <a:gdLst>
                <a:gd name="T0" fmla="*/ 62 w 219"/>
                <a:gd name="T1" fmla="*/ 0 h 287"/>
                <a:gd name="T2" fmla="*/ 79 w 219"/>
                <a:gd name="T3" fmla="*/ 2 h 287"/>
                <a:gd name="T4" fmla="*/ 93 w 219"/>
                <a:gd name="T5" fmla="*/ 8 h 287"/>
                <a:gd name="T6" fmla="*/ 107 w 219"/>
                <a:gd name="T7" fmla="*/ 18 h 287"/>
                <a:gd name="T8" fmla="*/ 117 w 219"/>
                <a:gd name="T9" fmla="*/ 32 h 287"/>
                <a:gd name="T10" fmla="*/ 211 w 219"/>
                <a:gd name="T11" fmla="*/ 193 h 287"/>
                <a:gd name="T12" fmla="*/ 217 w 219"/>
                <a:gd name="T13" fmla="*/ 209 h 287"/>
                <a:gd name="T14" fmla="*/ 219 w 219"/>
                <a:gd name="T15" fmla="*/ 225 h 287"/>
                <a:gd name="T16" fmla="*/ 217 w 219"/>
                <a:gd name="T17" fmla="*/ 240 h 287"/>
                <a:gd name="T18" fmla="*/ 211 w 219"/>
                <a:gd name="T19" fmla="*/ 256 h 287"/>
                <a:gd name="T20" fmla="*/ 202 w 219"/>
                <a:gd name="T21" fmla="*/ 269 h 287"/>
                <a:gd name="T22" fmla="*/ 189 w 219"/>
                <a:gd name="T23" fmla="*/ 279 h 287"/>
                <a:gd name="T24" fmla="*/ 173 w 219"/>
                <a:gd name="T25" fmla="*/ 285 h 287"/>
                <a:gd name="T26" fmla="*/ 157 w 219"/>
                <a:gd name="T27" fmla="*/ 287 h 287"/>
                <a:gd name="T28" fmla="*/ 140 w 219"/>
                <a:gd name="T29" fmla="*/ 285 h 287"/>
                <a:gd name="T30" fmla="*/ 126 w 219"/>
                <a:gd name="T31" fmla="*/ 279 h 287"/>
                <a:gd name="T32" fmla="*/ 113 w 219"/>
                <a:gd name="T33" fmla="*/ 269 h 287"/>
                <a:gd name="T34" fmla="*/ 102 w 219"/>
                <a:gd name="T35" fmla="*/ 256 h 287"/>
                <a:gd name="T36" fmla="*/ 8 w 219"/>
                <a:gd name="T37" fmla="*/ 94 h 287"/>
                <a:gd name="T38" fmla="*/ 2 w 219"/>
                <a:gd name="T39" fmla="*/ 78 h 287"/>
                <a:gd name="T40" fmla="*/ 0 w 219"/>
                <a:gd name="T41" fmla="*/ 62 h 287"/>
                <a:gd name="T42" fmla="*/ 2 w 219"/>
                <a:gd name="T43" fmla="*/ 47 h 287"/>
                <a:gd name="T44" fmla="*/ 8 w 219"/>
                <a:gd name="T45" fmla="*/ 32 h 287"/>
                <a:gd name="T46" fmla="*/ 18 w 219"/>
                <a:gd name="T47" fmla="*/ 19 h 287"/>
                <a:gd name="T48" fmla="*/ 31 w 219"/>
                <a:gd name="T49" fmla="*/ 9 h 287"/>
                <a:gd name="T50" fmla="*/ 47 w 219"/>
                <a:gd name="T51" fmla="*/ 2 h 287"/>
                <a:gd name="T52" fmla="*/ 62 w 219"/>
                <a:gd name="T53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19" h="287">
                  <a:moveTo>
                    <a:pt x="62" y="0"/>
                  </a:moveTo>
                  <a:lnTo>
                    <a:pt x="79" y="2"/>
                  </a:lnTo>
                  <a:lnTo>
                    <a:pt x="93" y="8"/>
                  </a:lnTo>
                  <a:lnTo>
                    <a:pt x="107" y="18"/>
                  </a:lnTo>
                  <a:lnTo>
                    <a:pt x="117" y="32"/>
                  </a:lnTo>
                  <a:lnTo>
                    <a:pt x="211" y="193"/>
                  </a:lnTo>
                  <a:lnTo>
                    <a:pt x="217" y="209"/>
                  </a:lnTo>
                  <a:lnTo>
                    <a:pt x="219" y="225"/>
                  </a:lnTo>
                  <a:lnTo>
                    <a:pt x="217" y="240"/>
                  </a:lnTo>
                  <a:lnTo>
                    <a:pt x="211" y="256"/>
                  </a:lnTo>
                  <a:lnTo>
                    <a:pt x="202" y="269"/>
                  </a:lnTo>
                  <a:lnTo>
                    <a:pt x="189" y="279"/>
                  </a:lnTo>
                  <a:lnTo>
                    <a:pt x="173" y="285"/>
                  </a:lnTo>
                  <a:lnTo>
                    <a:pt x="157" y="287"/>
                  </a:lnTo>
                  <a:lnTo>
                    <a:pt x="140" y="285"/>
                  </a:lnTo>
                  <a:lnTo>
                    <a:pt x="126" y="279"/>
                  </a:lnTo>
                  <a:lnTo>
                    <a:pt x="113" y="269"/>
                  </a:lnTo>
                  <a:lnTo>
                    <a:pt x="102" y="256"/>
                  </a:lnTo>
                  <a:lnTo>
                    <a:pt x="8" y="94"/>
                  </a:lnTo>
                  <a:lnTo>
                    <a:pt x="2" y="78"/>
                  </a:lnTo>
                  <a:lnTo>
                    <a:pt x="0" y="62"/>
                  </a:lnTo>
                  <a:lnTo>
                    <a:pt x="2" y="47"/>
                  </a:lnTo>
                  <a:lnTo>
                    <a:pt x="8" y="32"/>
                  </a:lnTo>
                  <a:lnTo>
                    <a:pt x="18" y="19"/>
                  </a:lnTo>
                  <a:lnTo>
                    <a:pt x="31" y="9"/>
                  </a:lnTo>
                  <a:lnTo>
                    <a:pt x="47" y="2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" name="Freeform 42"/>
            <p:cNvSpPr>
              <a:spLocks/>
            </p:cNvSpPr>
            <p:nvPr/>
          </p:nvSpPr>
          <p:spPr bwMode="auto">
            <a:xfrm>
              <a:off x="8270876" y="1919288"/>
              <a:ext cx="65088" cy="49213"/>
            </a:xfrm>
            <a:custGeom>
              <a:avLst/>
              <a:gdLst>
                <a:gd name="T0" fmla="*/ 62 w 288"/>
                <a:gd name="T1" fmla="*/ 0 h 218"/>
                <a:gd name="T2" fmla="*/ 78 w 288"/>
                <a:gd name="T3" fmla="*/ 2 h 218"/>
                <a:gd name="T4" fmla="*/ 94 w 288"/>
                <a:gd name="T5" fmla="*/ 8 h 218"/>
                <a:gd name="T6" fmla="*/ 257 w 288"/>
                <a:gd name="T7" fmla="*/ 101 h 218"/>
                <a:gd name="T8" fmla="*/ 271 w 288"/>
                <a:gd name="T9" fmla="*/ 112 h 218"/>
                <a:gd name="T10" fmla="*/ 280 w 288"/>
                <a:gd name="T11" fmla="*/ 124 h 218"/>
                <a:gd name="T12" fmla="*/ 286 w 288"/>
                <a:gd name="T13" fmla="*/ 140 h 218"/>
                <a:gd name="T14" fmla="*/ 288 w 288"/>
                <a:gd name="T15" fmla="*/ 155 h 218"/>
                <a:gd name="T16" fmla="*/ 286 w 288"/>
                <a:gd name="T17" fmla="*/ 171 h 218"/>
                <a:gd name="T18" fmla="*/ 280 w 288"/>
                <a:gd name="T19" fmla="*/ 186 h 218"/>
                <a:gd name="T20" fmla="*/ 270 w 288"/>
                <a:gd name="T21" fmla="*/ 200 h 218"/>
                <a:gd name="T22" fmla="*/ 256 w 288"/>
                <a:gd name="T23" fmla="*/ 210 h 218"/>
                <a:gd name="T24" fmla="*/ 241 w 288"/>
                <a:gd name="T25" fmla="*/ 216 h 218"/>
                <a:gd name="T26" fmla="*/ 226 w 288"/>
                <a:gd name="T27" fmla="*/ 218 h 218"/>
                <a:gd name="T28" fmla="*/ 209 w 288"/>
                <a:gd name="T29" fmla="*/ 216 h 218"/>
                <a:gd name="T30" fmla="*/ 194 w 288"/>
                <a:gd name="T31" fmla="*/ 209 h 218"/>
                <a:gd name="T32" fmla="*/ 31 w 288"/>
                <a:gd name="T33" fmla="*/ 116 h 218"/>
                <a:gd name="T34" fmla="*/ 17 w 288"/>
                <a:gd name="T35" fmla="*/ 106 h 218"/>
                <a:gd name="T36" fmla="*/ 8 w 288"/>
                <a:gd name="T37" fmla="*/ 93 h 218"/>
                <a:gd name="T38" fmla="*/ 2 w 288"/>
                <a:gd name="T39" fmla="*/ 79 h 218"/>
                <a:gd name="T40" fmla="*/ 0 w 288"/>
                <a:gd name="T41" fmla="*/ 62 h 218"/>
                <a:gd name="T42" fmla="*/ 2 w 288"/>
                <a:gd name="T43" fmla="*/ 46 h 218"/>
                <a:gd name="T44" fmla="*/ 8 w 288"/>
                <a:gd name="T45" fmla="*/ 31 h 218"/>
                <a:gd name="T46" fmla="*/ 18 w 288"/>
                <a:gd name="T47" fmla="*/ 17 h 218"/>
                <a:gd name="T48" fmla="*/ 32 w 288"/>
                <a:gd name="T49" fmla="*/ 8 h 218"/>
                <a:gd name="T50" fmla="*/ 46 w 288"/>
                <a:gd name="T51" fmla="*/ 2 h 218"/>
                <a:gd name="T52" fmla="*/ 62 w 288"/>
                <a:gd name="T53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88" h="218">
                  <a:moveTo>
                    <a:pt x="62" y="0"/>
                  </a:moveTo>
                  <a:lnTo>
                    <a:pt x="78" y="2"/>
                  </a:lnTo>
                  <a:lnTo>
                    <a:pt x="94" y="8"/>
                  </a:lnTo>
                  <a:lnTo>
                    <a:pt x="257" y="101"/>
                  </a:lnTo>
                  <a:lnTo>
                    <a:pt x="271" y="112"/>
                  </a:lnTo>
                  <a:lnTo>
                    <a:pt x="280" y="124"/>
                  </a:lnTo>
                  <a:lnTo>
                    <a:pt x="286" y="140"/>
                  </a:lnTo>
                  <a:lnTo>
                    <a:pt x="288" y="155"/>
                  </a:lnTo>
                  <a:lnTo>
                    <a:pt x="286" y="171"/>
                  </a:lnTo>
                  <a:lnTo>
                    <a:pt x="280" y="186"/>
                  </a:lnTo>
                  <a:lnTo>
                    <a:pt x="270" y="200"/>
                  </a:lnTo>
                  <a:lnTo>
                    <a:pt x="256" y="210"/>
                  </a:lnTo>
                  <a:lnTo>
                    <a:pt x="241" y="216"/>
                  </a:lnTo>
                  <a:lnTo>
                    <a:pt x="226" y="218"/>
                  </a:lnTo>
                  <a:lnTo>
                    <a:pt x="209" y="216"/>
                  </a:lnTo>
                  <a:lnTo>
                    <a:pt x="194" y="209"/>
                  </a:lnTo>
                  <a:lnTo>
                    <a:pt x="31" y="116"/>
                  </a:lnTo>
                  <a:lnTo>
                    <a:pt x="17" y="106"/>
                  </a:lnTo>
                  <a:lnTo>
                    <a:pt x="8" y="93"/>
                  </a:lnTo>
                  <a:lnTo>
                    <a:pt x="2" y="79"/>
                  </a:lnTo>
                  <a:lnTo>
                    <a:pt x="0" y="62"/>
                  </a:lnTo>
                  <a:lnTo>
                    <a:pt x="2" y="46"/>
                  </a:lnTo>
                  <a:lnTo>
                    <a:pt x="8" y="31"/>
                  </a:lnTo>
                  <a:lnTo>
                    <a:pt x="18" y="17"/>
                  </a:lnTo>
                  <a:lnTo>
                    <a:pt x="32" y="8"/>
                  </a:lnTo>
                  <a:lnTo>
                    <a:pt x="46" y="2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" name="Freeform 43"/>
            <p:cNvSpPr>
              <a:spLocks/>
            </p:cNvSpPr>
            <p:nvPr/>
          </p:nvSpPr>
          <p:spPr bwMode="auto">
            <a:xfrm>
              <a:off x="8228013" y="2078038"/>
              <a:ext cx="71438" cy="28575"/>
            </a:xfrm>
            <a:custGeom>
              <a:avLst/>
              <a:gdLst>
                <a:gd name="T0" fmla="*/ 63 w 314"/>
                <a:gd name="T1" fmla="*/ 0 h 125"/>
                <a:gd name="T2" fmla="*/ 251 w 314"/>
                <a:gd name="T3" fmla="*/ 0 h 125"/>
                <a:gd name="T4" fmla="*/ 268 w 314"/>
                <a:gd name="T5" fmla="*/ 3 h 125"/>
                <a:gd name="T6" fmla="*/ 283 w 314"/>
                <a:gd name="T7" fmla="*/ 9 h 125"/>
                <a:gd name="T8" fmla="*/ 295 w 314"/>
                <a:gd name="T9" fmla="*/ 18 h 125"/>
                <a:gd name="T10" fmla="*/ 306 w 314"/>
                <a:gd name="T11" fmla="*/ 31 h 125"/>
                <a:gd name="T12" fmla="*/ 312 w 314"/>
                <a:gd name="T13" fmla="*/ 45 h 125"/>
                <a:gd name="T14" fmla="*/ 314 w 314"/>
                <a:gd name="T15" fmla="*/ 63 h 125"/>
                <a:gd name="T16" fmla="*/ 312 w 314"/>
                <a:gd name="T17" fmla="*/ 79 h 125"/>
                <a:gd name="T18" fmla="*/ 306 w 314"/>
                <a:gd name="T19" fmla="*/ 93 h 125"/>
                <a:gd name="T20" fmla="*/ 295 w 314"/>
                <a:gd name="T21" fmla="*/ 107 h 125"/>
                <a:gd name="T22" fmla="*/ 283 w 314"/>
                <a:gd name="T23" fmla="*/ 116 h 125"/>
                <a:gd name="T24" fmla="*/ 268 w 314"/>
                <a:gd name="T25" fmla="*/ 123 h 125"/>
                <a:gd name="T26" fmla="*/ 251 w 314"/>
                <a:gd name="T27" fmla="*/ 125 h 125"/>
                <a:gd name="T28" fmla="*/ 63 w 314"/>
                <a:gd name="T29" fmla="*/ 125 h 125"/>
                <a:gd name="T30" fmla="*/ 46 w 314"/>
                <a:gd name="T31" fmla="*/ 123 h 125"/>
                <a:gd name="T32" fmla="*/ 32 w 314"/>
                <a:gd name="T33" fmla="*/ 116 h 125"/>
                <a:gd name="T34" fmla="*/ 18 w 314"/>
                <a:gd name="T35" fmla="*/ 107 h 125"/>
                <a:gd name="T36" fmla="*/ 9 w 314"/>
                <a:gd name="T37" fmla="*/ 93 h 125"/>
                <a:gd name="T38" fmla="*/ 2 w 314"/>
                <a:gd name="T39" fmla="*/ 79 h 125"/>
                <a:gd name="T40" fmla="*/ 0 w 314"/>
                <a:gd name="T41" fmla="*/ 63 h 125"/>
                <a:gd name="T42" fmla="*/ 2 w 314"/>
                <a:gd name="T43" fmla="*/ 45 h 125"/>
                <a:gd name="T44" fmla="*/ 9 w 314"/>
                <a:gd name="T45" fmla="*/ 31 h 125"/>
                <a:gd name="T46" fmla="*/ 18 w 314"/>
                <a:gd name="T47" fmla="*/ 18 h 125"/>
                <a:gd name="T48" fmla="*/ 32 w 314"/>
                <a:gd name="T49" fmla="*/ 9 h 125"/>
                <a:gd name="T50" fmla="*/ 46 w 314"/>
                <a:gd name="T51" fmla="*/ 3 h 125"/>
                <a:gd name="T52" fmla="*/ 63 w 314"/>
                <a:gd name="T53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14" h="125">
                  <a:moveTo>
                    <a:pt x="63" y="0"/>
                  </a:moveTo>
                  <a:lnTo>
                    <a:pt x="251" y="0"/>
                  </a:lnTo>
                  <a:lnTo>
                    <a:pt x="268" y="3"/>
                  </a:lnTo>
                  <a:lnTo>
                    <a:pt x="283" y="9"/>
                  </a:lnTo>
                  <a:lnTo>
                    <a:pt x="295" y="18"/>
                  </a:lnTo>
                  <a:lnTo>
                    <a:pt x="306" y="31"/>
                  </a:lnTo>
                  <a:lnTo>
                    <a:pt x="312" y="45"/>
                  </a:lnTo>
                  <a:lnTo>
                    <a:pt x="314" y="63"/>
                  </a:lnTo>
                  <a:lnTo>
                    <a:pt x="312" y="79"/>
                  </a:lnTo>
                  <a:lnTo>
                    <a:pt x="306" y="93"/>
                  </a:lnTo>
                  <a:lnTo>
                    <a:pt x="295" y="107"/>
                  </a:lnTo>
                  <a:lnTo>
                    <a:pt x="283" y="116"/>
                  </a:lnTo>
                  <a:lnTo>
                    <a:pt x="268" y="123"/>
                  </a:lnTo>
                  <a:lnTo>
                    <a:pt x="251" y="125"/>
                  </a:lnTo>
                  <a:lnTo>
                    <a:pt x="63" y="125"/>
                  </a:lnTo>
                  <a:lnTo>
                    <a:pt x="46" y="123"/>
                  </a:lnTo>
                  <a:lnTo>
                    <a:pt x="32" y="116"/>
                  </a:lnTo>
                  <a:lnTo>
                    <a:pt x="18" y="107"/>
                  </a:lnTo>
                  <a:lnTo>
                    <a:pt x="9" y="93"/>
                  </a:lnTo>
                  <a:lnTo>
                    <a:pt x="2" y="79"/>
                  </a:lnTo>
                  <a:lnTo>
                    <a:pt x="0" y="63"/>
                  </a:lnTo>
                  <a:lnTo>
                    <a:pt x="2" y="45"/>
                  </a:lnTo>
                  <a:lnTo>
                    <a:pt x="9" y="31"/>
                  </a:lnTo>
                  <a:lnTo>
                    <a:pt x="18" y="18"/>
                  </a:lnTo>
                  <a:lnTo>
                    <a:pt x="32" y="9"/>
                  </a:lnTo>
                  <a:lnTo>
                    <a:pt x="46" y="3"/>
                  </a:lnTo>
                  <a:lnTo>
                    <a:pt x="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" name="Freeform 44"/>
            <p:cNvSpPr>
              <a:spLocks/>
            </p:cNvSpPr>
            <p:nvPr/>
          </p:nvSpPr>
          <p:spPr bwMode="auto">
            <a:xfrm>
              <a:off x="8270876" y="2216150"/>
              <a:ext cx="65088" cy="49213"/>
            </a:xfrm>
            <a:custGeom>
              <a:avLst/>
              <a:gdLst>
                <a:gd name="T0" fmla="*/ 226 w 288"/>
                <a:gd name="T1" fmla="*/ 0 h 218"/>
                <a:gd name="T2" fmla="*/ 242 w 288"/>
                <a:gd name="T3" fmla="*/ 3 h 218"/>
                <a:gd name="T4" fmla="*/ 256 w 288"/>
                <a:gd name="T5" fmla="*/ 8 h 218"/>
                <a:gd name="T6" fmla="*/ 270 w 288"/>
                <a:gd name="T7" fmla="*/ 18 h 218"/>
                <a:gd name="T8" fmla="*/ 280 w 288"/>
                <a:gd name="T9" fmla="*/ 31 h 218"/>
                <a:gd name="T10" fmla="*/ 286 w 288"/>
                <a:gd name="T11" fmla="*/ 46 h 218"/>
                <a:gd name="T12" fmla="*/ 288 w 288"/>
                <a:gd name="T13" fmla="*/ 63 h 218"/>
                <a:gd name="T14" fmla="*/ 286 w 288"/>
                <a:gd name="T15" fmla="*/ 78 h 218"/>
                <a:gd name="T16" fmla="*/ 280 w 288"/>
                <a:gd name="T17" fmla="*/ 93 h 218"/>
                <a:gd name="T18" fmla="*/ 270 w 288"/>
                <a:gd name="T19" fmla="*/ 106 h 218"/>
                <a:gd name="T20" fmla="*/ 257 w 288"/>
                <a:gd name="T21" fmla="*/ 117 h 218"/>
                <a:gd name="T22" fmla="*/ 94 w 288"/>
                <a:gd name="T23" fmla="*/ 209 h 218"/>
                <a:gd name="T24" fmla="*/ 79 w 288"/>
                <a:gd name="T25" fmla="*/ 215 h 218"/>
                <a:gd name="T26" fmla="*/ 62 w 288"/>
                <a:gd name="T27" fmla="*/ 218 h 218"/>
                <a:gd name="T28" fmla="*/ 46 w 288"/>
                <a:gd name="T29" fmla="*/ 215 h 218"/>
                <a:gd name="T30" fmla="*/ 32 w 288"/>
                <a:gd name="T31" fmla="*/ 210 h 218"/>
                <a:gd name="T32" fmla="*/ 18 w 288"/>
                <a:gd name="T33" fmla="*/ 200 h 218"/>
                <a:gd name="T34" fmla="*/ 8 w 288"/>
                <a:gd name="T35" fmla="*/ 187 h 218"/>
                <a:gd name="T36" fmla="*/ 2 w 288"/>
                <a:gd name="T37" fmla="*/ 172 h 218"/>
                <a:gd name="T38" fmla="*/ 0 w 288"/>
                <a:gd name="T39" fmla="*/ 155 h 218"/>
                <a:gd name="T40" fmla="*/ 2 w 288"/>
                <a:gd name="T41" fmla="*/ 140 h 218"/>
                <a:gd name="T42" fmla="*/ 8 w 288"/>
                <a:gd name="T43" fmla="*/ 125 h 218"/>
                <a:gd name="T44" fmla="*/ 17 w 288"/>
                <a:gd name="T45" fmla="*/ 113 h 218"/>
                <a:gd name="T46" fmla="*/ 31 w 288"/>
                <a:gd name="T47" fmla="*/ 102 h 218"/>
                <a:gd name="T48" fmla="*/ 194 w 288"/>
                <a:gd name="T49" fmla="*/ 9 h 218"/>
                <a:gd name="T50" fmla="*/ 210 w 288"/>
                <a:gd name="T51" fmla="*/ 2 h 218"/>
                <a:gd name="T52" fmla="*/ 226 w 288"/>
                <a:gd name="T53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88" h="218">
                  <a:moveTo>
                    <a:pt x="226" y="0"/>
                  </a:moveTo>
                  <a:lnTo>
                    <a:pt x="242" y="3"/>
                  </a:lnTo>
                  <a:lnTo>
                    <a:pt x="256" y="8"/>
                  </a:lnTo>
                  <a:lnTo>
                    <a:pt x="270" y="18"/>
                  </a:lnTo>
                  <a:lnTo>
                    <a:pt x="280" y="31"/>
                  </a:lnTo>
                  <a:lnTo>
                    <a:pt x="286" y="46"/>
                  </a:lnTo>
                  <a:lnTo>
                    <a:pt x="288" y="63"/>
                  </a:lnTo>
                  <a:lnTo>
                    <a:pt x="286" y="78"/>
                  </a:lnTo>
                  <a:lnTo>
                    <a:pt x="280" y="93"/>
                  </a:lnTo>
                  <a:lnTo>
                    <a:pt x="270" y="106"/>
                  </a:lnTo>
                  <a:lnTo>
                    <a:pt x="257" y="117"/>
                  </a:lnTo>
                  <a:lnTo>
                    <a:pt x="94" y="209"/>
                  </a:lnTo>
                  <a:lnTo>
                    <a:pt x="79" y="215"/>
                  </a:lnTo>
                  <a:lnTo>
                    <a:pt x="62" y="218"/>
                  </a:lnTo>
                  <a:lnTo>
                    <a:pt x="46" y="215"/>
                  </a:lnTo>
                  <a:lnTo>
                    <a:pt x="32" y="210"/>
                  </a:lnTo>
                  <a:lnTo>
                    <a:pt x="18" y="200"/>
                  </a:lnTo>
                  <a:lnTo>
                    <a:pt x="8" y="187"/>
                  </a:lnTo>
                  <a:lnTo>
                    <a:pt x="2" y="172"/>
                  </a:lnTo>
                  <a:lnTo>
                    <a:pt x="0" y="155"/>
                  </a:lnTo>
                  <a:lnTo>
                    <a:pt x="2" y="140"/>
                  </a:lnTo>
                  <a:lnTo>
                    <a:pt x="8" y="125"/>
                  </a:lnTo>
                  <a:lnTo>
                    <a:pt x="17" y="113"/>
                  </a:lnTo>
                  <a:lnTo>
                    <a:pt x="31" y="102"/>
                  </a:lnTo>
                  <a:lnTo>
                    <a:pt x="194" y="9"/>
                  </a:lnTo>
                  <a:lnTo>
                    <a:pt x="210" y="2"/>
                  </a:lnTo>
                  <a:lnTo>
                    <a:pt x="2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2" name="Freeform 45"/>
            <p:cNvSpPr>
              <a:spLocks/>
            </p:cNvSpPr>
            <p:nvPr/>
          </p:nvSpPr>
          <p:spPr bwMode="auto">
            <a:xfrm>
              <a:off x="8788401" y="2216150"/>
              <a:ext cx="66675" cy="49213"/>
            </a:xfrm>
            <a:custGeom>
              <a:avLst/>
              <a:gdLst>
                <a:gd name="T0" fmla="*/ 62 w 288"/>
                <a:gd name="T1" fmla="*/ 0 h 218"/>
                <a:gd name="T2" fmla="*/ 79 w 288"/>
                <a:gd name="T3" fmla="*/ 2 h 218"/>
                <a:gd name="T4" fmla="*/ 94 w 288"/>
                <a:gd name="T5" fmla="*/ 9 h 218"/>
                <a:gd name="T6" fmla="*/ 257 w 288"/>
                <a:gd name="T7" fmla="*/ 102 h 218"/>
                <a:gd name="T8" fmla="*/ 271 w 288"/>
                <a:gd name="T9" fmla="*/ 113 h 218"/>
                <a:gd name="T10" fmla="*/ 280 w 288"/>
                <a:gd name="T11" fmla="*/ 125 h 218"/>
                <a:gd name="T12" fmla="*/ 286 w 288"/>
                <a:gd name="T13" fmla="*/ 140 h 218"/>
                <a:gd name="T14" fmla="*/ 288 w 288"/>
                <a:gd name="T15" fmla="*/ 155 h 218"/>
                <a:gd name="T16" fmla="*/ 286 w 288"/>
                <a:gd name="T17" fmla="*/ 172 h 218"/>
                <a:gd name="T18" fmla="*/ 280 w 288"/>
                <a:gd name="T19" fmla="*/ 187 h 218"/>
                <a:gd name="T20" fmla="*/ 270 w 288"/>
                <a:gd name="T21" fmla="*/ 200 h 218"/>
                <a:gd name="T22" fmla="*/ 256 w 288"/>
                <a:gd name="T23" fmla="*/ 210 h 218"/>
                <a:gd name="T24" fmla="*/ 242 w 288"/>
                <a:gd name="T25" fmla="*/ 215 h 218"/>
                <a:gd name="T26" fmla="*/ 225 w 288"/>
                <a:gd name="T27" fmla="*/ 218 h 218"/>
                <a:gd name="T28" fmla="*/ 209 w 288"/>
                <a:gd name="T29" fmla="*/ 215 h 218"/>
                <a:gd name="T30" fmla="*/ 194 w 288"/>
                <a:gd name="T31" fmla="*/ 209 h 218"/>
                <a:gd name="T32" fmla="*/ 30 w 288"/>
                <a:gd name="T33" fmla="*/ 117 h 218"/>
                <a:gd name="T34" fmla="*/ 18 w 288"/>
                <a:gd name="T35" fmla="*/ 106 h 218"/>
                <a:gd name="T36" fmla="*/ 8 w 288"/>
                <a:gd name="T37" fmla="*/ 93 h 218"/>
                <a:gd name="T38" fmla="*/ 2 w 288"/>
                <a:gd name="T39" fmla="*/ 78 h 218"/>
                <a:gd name="T40" fmla="*/ 0 w 288"/>
                <a:gd name="T41" fmla="*/ 63 h 218"/>
                <a:gd name="T42" fmla="*/ 2 w 288"/>
                <a:gd name="T43" fmla="*/ 46 h 218"/>
                <a:gd name="T44" fmla="*/ 8 w 288"/>
                <a:gd name="T45" fmla="*/ 31 h 218"/>
                <a:gd name="T46" fmla="*/ 18 w 288"/>
                <a:gd name="T47" fmla="*/ 18 h 218"/>
                <a:gd name="T48" fmla="*/ 32 w 288"/>
                <a:gd name="T49" fmla="*/ 8 h 218"/>
                <a:gd name="T50" fmla="*/ 46 w 288"/>
                <a:gd name="T51" fmla="*/ 3 h 218"/>
                <a:gd name="T52" fmla="*/ 62 w 288"/>
                <a:gd name="T53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88" h="218">
                  <a:moveTo>
                    <a:pt x="62" y="0"/>
                  </a:moveTo>
                  <a:lnTo>
                    <a:pt x="79" y="2"/>
                  </a:lnTo>
                  <a:lnTo>
                    <a:pt x="94" y="9"/>
                  </a:lnTo>
                  <a:lnTo>
                    <a:pt x="257" y="102"/>
                  </a:lnTo>
                  <a:lnTo>
                    <a:pt x="271" y="113"/>
                  </a:lnTo>
                  <a:lnTo>
                    <a:pt x="280" y="125"/>
                  </a:lnTo>
                  <a:lnTo>
                    <a:pt x="286" y="140"/>
                  </a:lnTo>
                  <a:lnTo>
                    <a:pt x="288" y="155"/>
                  </a:lnTo>
                  <a:lnTo>
                    <a:pt x="286" y="172"/>
                  </a:lnTo>
                  <a:lnTo>
                    <a:pt x="280" y="187"/>
                  </a:lnTo>
                  <a:lnTo>
                    <a:pt x="270" y="200"/>
                  </a:lnTo>
                  <a:lnTo>
                    <a:pt x="256" y="210"/>
                  </a:lnTo>
                  <a:lnTo>
                    <a:pt x="242" y="215"/>
                  </a:lnTo>
                  <a:lnTo>
                    <a:pt x="225" y="218"/>
                  </a:lnTo>
                  <a:lnTo>
                    <a:pt x="209" y="215"/>
                  </a:lnTo>
                  <a:lnTo>
                    <a:pt x="194" y="209"/>
                  </a:lnTo>
                  <a:lnTo>
                    <a:pt x="30" y="117"/>
                  </a:lnTo>
                  <a:lnTo>
                    <a:pt x="18" y="106"/>
                  </a:lnTo>
                  <a:lnTo>
                    <a:pt x="8" y="93"/>
                  </a:lnTo>
                  <a:lnTo>
                    <a:pt x="2" y="78"/>
                  </a:lnTo>
                  <a:lnTo>
                    <a:pt x="0" y="63"/>
                  </a:lnTo>
                  <a:lnTo>
                    <a:pt x="2" y="46"/>
                  </a:lnTo>
                  <a:lnTo>
                    <a:pt x="8" y="31"/>
                  </a:lnTo>
                  <a:lnTo>
                    <a:pt x="18" y="18"/>
                  </a:lnTo>
                  <a:lnTo>
                    <a:pt x="32" y="8"/>
                  </a:lnTo>
                  <a:lnTo>
                    <a:pt x="46" y="3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3" name="Freeform 46"/>
            <p:cNvSpPr>
              <a:spLocks/>
            </p:cNvSpPr>
            <p:nvPr/>
          </p:nvSpPr>
          <p:spPr bwMode="auto">
            <a:xfrm>
              <a:off x="8826501" y="2078038"/>
              <a:ext cx="71438" cy="28575"/>
            </a:xfrm>
            <a:custGeom>
              <a:avLst/>
              <a:gdLst>
                <a:gd name="T0" fmla="*/ 62 w 314"/>
                <a:gd name="T1" fmla="*/ 0 h 125"/>
                <a:gd name="T2" fmla="*/ 251 w 314"/>
                <a:gd name="T3" fmla="*/ 0 h 125"/>
                <a:gd name="T4" fmla="*/ 268 w 314"/>
                <a:gd name="T5" fmla="*/ 3 h 125"/>
                <a:gd name="T6" fmla="*/ 283 w 314"/>
                <a:gd name="T7" fmla="*/ 9 h 125"/>
                <a:gd name="T8" fmla="*/ 295 w 314"/>
                <a:gd name="T9" fmla="*/ 18 h 125"/>
                <a:gd name="T10" fmla="*/ 305 w 314"/>
                <a:gd name="T11" fmla="*/ 31 h 125"/>
                <a:gd name="T12" fmla="*/ 312 w 314"/>
                <a:gd name="T13" fmla="*/ 45 h 125"/>
                <a:gd name="T14" fmla="*/ 314 w 314"/>
                <a:gd name="T15" fmla="*/ 63 h 125"/>
                <a:gd name="T16" fmla="*/ 312 w 314"/>
                <a:gd name="T17" fmla="*/ 79 h 125"/>
                <a:gd name="T18" fmla="*/ 305 w 314"/>
                <a:gd name="T19" fmla="*/ 93 h 125"/>
                <a:gd name="T20" fmla="*/ 295 w 314"/>
                <a:gd name="T21" fmla="*/ 107 h 125"/>
                <a:gd name="T22" fmla="*/ 283 w 314"/>
                <a:gd name="T23" fmla="*/ 116 h 125"/>
                <a:gd name="T24" fmla="*/ 268 w 314"/>
                <a:gd name="T25" fmla="*/ 123 h 125"/>
                <a:gd name="T26" fmla="*/ 251 w 314"/>
                <a:gd name="T27" fmla="*/ 125 h 125"/>
                <a:gd name="T28" fmla="*/ 62 w 314"/>
                <a:gd name="T29" fmla="*/ 125 h 125"/>
                <a:gd name="T30" fmla="*/ 46 w 314"/>
                <a:gd name="T31" fmla="*/ 123 h 125"/>
                <a:gd name="T32" fmla="*/ 31 w 314"/>
                <a:gd name="T33" fmla="*/ 116 h 125"/>
                <a:gd name="T34" fmla="*/ 18 w 314"/>
                <a:gd name="T35" fmla="*/ 107 h 125"/>
                <a:gd name="T36" fmla="*/ 8 w 314"/>
                <a:gd name="T37" fmla="*/ 93 h 125"/>
                <a:gd name="T38" fmla="*/ 2 w 314"/>
                <a:gd name="T39" fmla="*/ 79 h 125"/>
                <a:gd name="T40" fmla="*/ 0 w 314"/>
                <a:gd name="T41" fmla="*/ 63 h 125"/>
                <a:gd name="T42" fmla="*/ 2 w 314"/>
                <a:gd name="T43" fmla="*/ 45 h 125"/>
                <a:gd name="T44" fmla="*/ 8 w 314"/>
                <a:gd name="T45" fmla="*/ 31 h 125"/>
                <a:gd name="T46" fmla="*/ 18 w 314"/>
                <a:gd name="T47" fmla="*/ 18 h 125"/>
                <a:gd name="T48" fmla="*/ 31 w 314"/>
                <a:gd name="T49" fmla="*/ 9 h 125"/>
                <a:gd name="T50" fmla="*/ 46 w 314"/>
                <a:gd name="T51" fmla="*/ 3 h 125"/>
                <a:gd name="T52" fmla="*/ 62 w 314"/>
                <a:gd name="T53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14" h="125">
                  <a:moveTo>
                    <a:pt x="62" y="0"/>
                  </a:moveTo>
                  <a:lnTo>
                    <a:pt x="251" y="0"/>
                  </a:lnTo>
                  <a:lnTo>
                    <a:pt x="268" y="3"/>
                  </a:lnTo>
                  <a:lnTo>
                    <a:pt x="283" y="9"/>
                  </a:lnTo>
                  <a:lnTo>
                    <a:pt x="295" y="18"/>
                  </a:lnTo>
                  <a:lnTo>
                    <a:pt x="305" y="31"/>
                  </a:lnTo>
                  <a:lnTo>
                    <a:pt x="312" y="45"/>
                  </a:lnTo>
                  <a:lnTo>
                    <a:pt x="314" y="63"/>
                  </a:lnTo>
                  <a:lnTo>
                    <a:pt x="312" y="79"/>
                  </a:lnTo>
                  <a:lnTo>
                    <a:pt x="305" y="93"/>
                  </a:lnTo>
                  <a:lnTo>
                    <a:pt x="295" y="107"/>
                  </a:lnTo>
                  <a:lnTo>
                    <a:pt x="283" y="116"/>
                  </a:lnTo>
                  <a:lnTo>
                    <a:pt x="268" y="123"/>
                  </a:lnTo>
                  <a:lnTo>
                    <a:pt x="251" y="125"/>
                  </a:lnTo>
                  <a:lnTo>
                    <a:pt x="62" y="125"/>
                  </a:lnTo>
                  <a:lnTo>
                    <a:pt x="46" y="123"/>
                  </a:lnTo>
                  <a:lnTo>
                    <a:pt x="31" y="116"/>
                  </a:lnTo>
                  <a:lnTo>
                    <a:pt x="18" y="107"/>
                  </a:lnTo>
                  <a:lnTo>
                    <a:pt x="8" y="93"/>
                  </a:lnTo>
                  <a:lnTo>
                    <a:pt x="2" y="79"/>
                  </a:lnTo>
                  <a:lnTo>
                    <a:pt x="0" y="63"/>
                  </a:lnTo>
                  <a:lnTo>
                    <a:pt x="2" y="45"/>
                  </a:lnTo>
                  <a:lnTo>
                    <a:pt x="8" y="31"/>
                  </a:lnTo>
                  <a:lnTo>
                    <a:pt x="18" y="18"/>
                  </a:lnTo>
                  <a:lnTo>
                    <a:pt x="31" y="9"/>
                  </a:lnTo>
                  <a:lnTo>
                    <a:pt x="46" y="3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4" name="Freeform 47"/>
            <p:cNvSpPr>
              <a:spLocks/>
            </p:cNvSpPr>
            <p:nvPr/>
          </p:nvSpPr>
          <p:spPr bwMode="auto">
            <a:xfrm>
              <a:off x="8788401" y="1919288"/>
              <a:ext cx="66675" cy="49213"/>
            </a:xfrm>
            <a:custGeom>
              <a:avLst/>
              <a:gdLst>
                <a:gd name="T0" fmla="*/ 225 w 288"/>
                <a:gd name="T1" fmla="*/ 0 h 218"/>
                <a:gd name="T2" fmla="*/ 242 w 288"/>
                <a:gd name="T3" fmla="*/ 2 h 218"/>
                <a:gd name="T4" fmla="*/ 256 w 288"/>
                <a:gd name="T5" fmla="*/ 8 h 218"/>
                <a:gd name="T6" fmla="*/ 270 w 288"/>
                <a:gd name="T7" fmla="*/ 17 h 218"/>
                <a:gd name="T8" fmla="*/ 280 w 288"/>
                <a:gd name="T9" fmla="*/ 31 h 218"/>
                <a:gd name="T10" fmla="*/ 286 w 288"/>
                <a:gd name="T11" fmla="*/ 46 h 218"/>
                <a:gd name="T12" fmla="*/ 288 w 288"/>
                <a:gd name="T13" fmla="*/ 62 h 218"/>
                <a:gd name="T14" fmla="*/ 286 w 288"/>
                <a:gd name="T15" fmla="*/ 79 h 218"/>
                <a:gd name="T16" fmla="*/ 280 w 288"/>
                <a:gd name="T17" fmla="*/ 93 h 218"/>
                <a:gd name="T18" fmla="*/ 271 w 288"/>
                <a:gd name="T19" fmla="*/ 106 h 218"/>
                <a:gd name="T20" fmla="*/ 257 w 288"/>
                <a:gd name="T21" fmla="*/ 116 h 218"/>
                <a:gd name="T22" fmla="*/ 94 w 288"/>
                <a:gd name="T23" fmla="*/ 209 h 218"/>
                <a:gd name="T24" fmla="*/ 79 w 288"/>
                <a:gd name="T25" fmla="*/ 216 h 218"/>
                <a:gd name="T26" fmla="*/ 62 w 288"/>
                <a:gd name="T27" fmla="*/ 218 h 218"/>
                <a:gd name="T28" fmla="*/ 47 w 288"/>
                <a:gd name="T29" fmla="*/ 216 h 218"/>
                <a:gd name="T30" fmla="*/ 32 w 288"/>
                <a:gd name="T31" fmla="*/ 210 h 218"/>
                <a:gd name="T32" fmla="*/ 18 w 288"/>
                <a:gd name="T33" fmla="*/ 200 h 218"/>
                <a:gd name="T34" fmla="*/ 8 w 288"/>
                <a:gd name="T35" fmla="*/ 186 h 218"/>
                <a:gd name="T36" fmla="*/ 2 w 288"/>
                <a:gd name="T37" fmla="*/ 171 h 218"/>
                <a:gd name="T38" fmla="*/ 0 w 288"/>
                <a:gd name="T39" fmla="*/ 155 h 218"/>
                <a:gd name="T40" fmla="*/ 2 w 288"/>
                <a:gd name="T41" fmla="*/ 140 h 218"/>
                <a:gd name="T42" fmla="*/ 8 w 288"/>
                <a:gd name="T43" fmla="*/ 124 h 218"/>
                <a:gd name="T44" fmla="*/ 18 w 288"/>
                <a:gd name="T45" fmla="*/ 112 h 218"/>
                <a:gd name="T46" fmla="*/ 30 w 288"/>
                <a:gd name="T47" fmla="*/ 101 h 218"/>
                <a:gd name="T48" fmla="*/ 194 w 288"/>
                <a:gd name="T49" fmla="*/ 8 h 218"/>
                <a:gd name="T50" fmla="*/ 210 w 288"/>
                <a:gd name="T51" fmla="*/ 2 h 218"/>
                <a:gd name="T52" fmla="*/ 225 w 288"/>
                <a:gd name="T53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88" h="218">
                  <a:moveTo>
                    <a:pt x="225" y="0"/>
                  </a:moveTo>
                  <a:lnTo>
                    <a:pt x="242" y="2"/>
                  </a:lnTo>
                  <a:lnTo>
                    <a:pt x="256" y="8"/>
                  </a:lnTo>
                  <a:lnTo>
                    <a:pt x="270" y="17"/>
                  </a:lnTo>
                  <a:lnTo>
                    <a:pt x="280" y="31"/>
                  </a:lnTo>
                  <a:lnTo>
                    <a:pt x="286" y="46"/>
                  </a:lnTo>
                  <a:lnTo>
                    <a:pt x="288" y="62"/>
                  </a:lnTo>
                  <a:lnTo>
                    <a:pt x="286" y="79"/>
                  </a:lnTo>
                  <a:lnTo>
                    <a:pt x="280" y="93"/>
                  </a:lnTo>
                  <a:lnTo>
                    <a:pt x="271" y="106"/>
                  </a:lnTo>
                  <a:lnTo>
                    <a:pt x="257" y="116"/>
                  </a:lnTo>
                  <a:lnTo>
                    <a:pt x="94" y="209"/>
                  </a:lnTo>
                  <a:lnTo>
                    <a:pt x="79" y="216"/>
                  </a:lnTo>
                  <a:lnTo>
                    <a:pt x="62" y="218"/>
                  </a:lnTo>
                  <a:lnTo>
                    <a:pt x="47" y="216"/>
                  </a:lnTo>
                  <a:lnTo>
                    <a:pt x="32" y="210"/>
                  </a:lnTo>
                  <a:lnTo>
                    <a:pt x="18" y="200"/>
                  </a:lnTo>
                  <a:lnTo>
                    <a:pt x="8" y="186"/>
                  </a:lnTo>
                  <a:lnTo>
                    <a:pt x="2" y="171"/>
                  </a:lnTo>
                  <a:lnTo>
                    <a:pt x="0" y="155"/>
                  </a:lnTo>
                  <a:lnTo>
                    <a:pt x="2" y="140"/>
                  </a:lnTo>
                  <a:lnTo>
                    <a:pt x="8" y="124"/>
                  </a:lnTo>
                  <a:lnTo>
                    <a:pt x="18" y="112"/>
                  </a:lnTo>
                  <a:lnTo>
                    <a:pt x="30" y="101"/>
                  </a:lnTo>
                  <a:lnTo>
                    <a:pt x="194" y="8"/>
                  </a:lnTo>
                  <a:lnTo>
                    <a:pt x="210" y="2"/>
                  </a:lnTo>
                  <a:lnTo>
                    <a:pt x="2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5" name="Freeform 48"/>
            <p:cNvSpPr>
              <a:spLocks/>
            </p:cNvSpPr>
            <p:nvPr/>
          </p:nvSpPr>
          <p:spPr bwMode="auto">
            <a:xfrm>
              <a:off x="8686801" y="1803400"/>
              <a:ext cx="50800" cy="65088"/>
            </a:xfrm>
            <a:custGeom>
              <a:avLst/>
              <a:gdLst>
                <a:gd name="T0" fmla="*/ 156 w 220"/>
                <a:gd name="T1" fmla="*/ 0 h 286"/>
                <a:gd name="T2" fmla="*/ 173 w 220"/>
                <a:gd name="T3" fmla="*/ 2 h 286"/>
                <a:gd name="T4" fmla="*/ 188 w 220"/>
                <a:gd name="T5" fmla="*/ 9 h 286"/>
                <a:gd name="T6" fmla="*/ 201 w 220"/>
                <a:gd name="T7" fmla="*/ 19 h 286"/>
                <a:gd name="T8" fmla="*/ 212 w 220"/>
                <a:gd name="T9" fmla="*/ 32 h 286"/>
                <a:gd name="T10" fmla="*/ 218 w 220"/>
                <a:gd name="T11" fmla="*/ 47 h 286"/>
                <a:gd name="T12" fmla="*/ 220 w 220"/>
                <a:gd name="T13" fmla="*/ 62 h 286"/>
                <a:gd name="T14" fmla="*/ 218 w 220"/>
                <a:gd name="T15" fmla="*/ 78 h 286"/>
                <a:gd name="T16" fmla="*/ 212 w 220"/>
                <a:gd name="T17" fmla="*/ 94 h 286"/>
                <a:gd name="T18" fmla="*/ 117 w 220"/>
                <a:gd name="T19" fmla="*/ 256 h 286"/>
                <a:gd name="T20" fmla="*/ 107 w 220"/>
                <a:gd name="T21" fmla="*/ 269 h 286"/>
                <a:gd name="T22" fmla="*/ 94 w 220"/>
                <a:gd name="T23" fmla="*/ 279 h 286"/>
                <a:gd name="T24" fmla="*/ 79 w 220"/>
                <a:gd name="T25" fmla="*/ 284 h 286"/>
                <a:gd name="T26" fmla="*/ 63 w 220"/>
                <a:gd name="T27" fmla="*/ 286 h 286"/>
                <a:gd name="T28" fmla="*/ 48 w 220"/>
                <a:gd name="T29" fmla="*/ 284 h 286"/>
                <a:gd name="T30" fmla="*/ 32 w 220"/>
                <a:gd name="T31" fmla="*/ 278 h 286"/>
                <a:gd name="T32" fmla="*/ 18 w 220"/>
                <a:gd name="T33" fmla="*/ 268 h 286"/>
                <a:gd name="T34" fmla="*/ 9 w 220"/>
                <a:gd name="T35" fmla="*/ 256 h 286"/>
                <a:gd name="T36" fmla="*/ 2 w 220"/>
                <a:gd name="T37" fmla="*/ 240 h 286"/>
                <a:gd name="T38" fmla="*/ 0 w 220"/>
                <a:gd name="T39" fmla="*/ 225 h 286"/>
                <a:gd name="T40" fmla="*/ 2 w 220"/>
                <a:gd name="T41" fmla="*/ 209 h 286"/>
                <a:gd name="T42" fmla="*/ 9 w 220"/>
                <a:gd name="T43" fmla="*/ 193 h 286"/>
                <a:gd name="T44" fmla="*/ 103 w 220"/>
                <a:gd name="T45" fmla="*/ 32 h 286"/>
                <a:gd name="T46" fmla="*/ 113 w 220"/>
                <a:gd name="T47" fmla="*/ 18 h 286"/>
                <a:gd name="T48" fmla="*/ 127 w 220"/>
                <a:gd name="T49" fmla="*/ 8 h 286"/>
                <a:gd name="T50" fmla="*/ 141 w 220"/>
                <a:gd name="T51" fmla="*/ 2 h 286"/>
                <a:gd name="T52" fmla="*/ 156 w 220"/>
                <a:gd name="T53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0" h="286">
                  <a:moveTo>
                    <a:pt x="156" y="0"/>
                  </a:moveTo>
                  <a:lnTo>
                    <a:pt x="173" y="2"/>
                  </a:lnTo>
                  <a:lnTo>
                    <a:pt x="188" y="9"/>
                  </a:lnTo>
                  <a:lnTo>
                    <a:pt x="201" y="19"/>
                  </a:lnTo>
                  <a:lnTo>
                    <a:pt x="212" y="32"/>
                  </a:lnTo>
                  <a:lnTo>
                    <a:pt x="218" y="47"/>
                  </a:lnTo>
                  <a:lnTo>
                    <a:pt x="220" y="62"/>
                  </a:lnTo>
                  <a:lnTo>
                    <a:pt x="218" y="78"/>
                  </a:lnTo>
                  <a:lnTo>
                    <a:pt x="212" y="94"/>
                  </a:lnTo>
                  <a:lnTo>
                    <a:pt x="117" y="256"/>
                  </a:lnTo>
                  <a:lnTo>
                    <a:pt x="107" y="269"/>
                  </a:lnTo>
                  <a:lnTo>
                    <a:pt x="94" y="279"/>
                  </a:lnTo>
                  <a:lnTo>
                    <a:pt x="79" y="284"/>
                  </a:lnTo>
                  <a:lnTo>
                    <a:pt x="63" y="286"/>
                  </a:lnTo>
                  <a:lnTo>
                    <a:pt x="48" y="284"/>
                  </a:lnTo>
                  <a:lnTo>
                    <a:pt x="32" y="278"/>
                  </a:lnTo>
                  <a:lnTo>
                    <a:pt x="18" y="268"/>
                  </a:lnTo>
                  <a:lnTo>
                    <a:pt x="9" y="256"/>
                  </a:lnTo>
                  <a:lnTo>
                    <a:pt x="2" y="240"/>
                  </a:lnTo>
                  <a:lnTo>
                    <a:pt x="0" y="225"/>
                  </a:lnTo>
                  <a:lnTo>
                    <a:pt x="2" y="209"/>
                  </a:lnTo>
                  <a:lnTo>
                    <a:pt x="9" y="193"/>
                  </a:lnTo>
                  <a:lnTo>
                    <a:pt x="103" y="32"/>
                  </a:lnTo>
                  <a:lnTo>
                    <a:pt x="113" y="18"/>
                  </a:lnTo>
                  <a:lnTo>
                    <a:pt x="127" y="8"/>
                  </a:lnTo>
                  <a:lnTo>
                    <a:pt x="141" y="2"/>
                  </a:lnTo>
                  <a:lnTo>
                    <a:pt x="1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" name="Freeform 49"/>
            <p:cNvSpPr>
              <a:spLocks/>
            </p:cNvSpPr>
            <p:nvPr/>
          </p:nvSpPr>
          <p:spPr bwMode="auto">
            <a:xfrm>
              <a:off x="8528051" y="1973263"/>
              <a:ext cx="68263" cy="220663"/>
            </a:xfrm>
            <a:custGeom>
              <a:avLst/>
              <a:gdLst>
                <a:gd name="T0" fmla="*/ 150 w 301"/>
                <a:gd name="T1" fmla="*/ 0 h 971"/>
                <a:gd name="T2" fmla="*/ 181 w 301"/>
                <a:gd name="T3" fmla="*/ 2 h 971"/>
                <a:gd name="T4" fmla="*/ 208 w 301"/>
                <a:gd name="T5" fmla="*/ 8 h 971"/>
                <a:gd name="T6" fmla="*/ 232 w 301"/>
                <a:gd name="T7" fmla="*/ 17 h 971"/>
                <a:gd name="T8" fmla="*/ 253 w 301"/>
                <a:gd name="T9" fmla="*/ 30 h 971"/>
                <a:gd name="T10" fmla="*/ 270 w 301"/>
                <a:gd name="T11" fmla="*/ 46 h 971"/>
                <a:gd name="T12" fmla="*/ 284 w 301"/>
                <a:gd name="T13" fmla="*/ 66 h 971"/>
                <a:gd name="T14" fmla="*/ 294 w 301"/>
                <a:gd name="T15" fmla="*/ 89 h 971"/>
                <a:gd name="T16" fmla="*/ 299 w 301"/>
                <a:gd name="T17" fmla="*/ 116 h 971"/>
                <a:gd name="T18" fmla="*/ 301 w 301"/>
                <a:gd name="T19" fmla="*/ 147 h 971"/>
                <a:gd name="T20" fmla="*/ 301 w 301"/>
                <a:gd name="T21" fmla="*/ 367 h 971"/>
                <a:gd name="T22" fmla="*/ 300 w 301"/>
                <a:gd name="T23" fmla="*/ 396 h 971"/>
                <a:gd name="T24" fmla="*/ 297 w 301"/>
                <a:gd name="T25" fmla="*/ 426 h 971"/>
                <a:gd name="T26" fmla="*/ 294 w 301"/>
                <a:gd name="T27" fmla="*/ 457 h 971"/>
                <a:gd name="T28" fmla="*/ 235 w 301"/>
                <a:gd name="T29" fmla="*/ 900 h 971"/>
                <a:gd name="T30" fmla="*/ 230 w 301"/>
                <a:gd name="T31" fmla="*/ 922 h 971"/>
                <a:gd name="T32" fmla="*/ 223 w 301"/>
                <a:gd name="T33" fmla="*/ 939 h 971"/>
                <a:gd name="T34" fmla="*/ 214 w 301"/>
                <a:gd name="T35" fmla="*/ 951 h 971"/>
                <a:gd name="T36" fmla="*/ 202 w 301"/>
                <a:gd name="T37" fmla="*/ 961 h 971"/>
                <a:gd name="T38" fmla="*/ 187 w 301"/>
                <a:gd name="T39" fmla="*/ 967 h 971"/>
                <a:gd name="T40" fmla="*/ 170 w 301"/>
                <a:gd name="T41" fmla="*/ 970 h 971"/>
                <a:gd name="T42" fmla="*/ 150 w 301"/>
                <a:gd name="T43" fmla="*/ 971 h 971"/>
                <a:gd name="T44" fmla="*/ 131 w 301"/>
                <a:gd name="T45" fmla="*/ 970 h 971"/>
                <a:gd name="T46" fmla="*/ 113 w 301"/>
                <a:gd name="T47" fmla="*/ 967 h 971"/>
                <a:gd name="T48" fmla="*/ 99 w 301"/>
                <a:gd name="T49" fmla="*/ 961 h 971"/>
                <a:gd name="T50" fmla="*/ 87 w 301"/>
                <a:gd name="T51" fmla="*/ 951 h 971"/>
                <a:gd name="T52" fmla="*/ 78 w 301"/>
                <a:gd name="T53" fmla="*/ 939 h 971"/>
                <a:gd name="T54" fmla="*/ 70 w 301"/>
                <a:gd name="T55" fmla="*/ 922 h 971"/>
                <a:gd name="T56" fmla="*/ 66 w 301"/>
                <a:gd name="T57" fmla="*/ 900 h 971"/>
                <a:gd name="T58" fmla="*/ 7 w 301"/>
                <a:gd name="T59" fmla="*/ 457 h 971"/>
                <a:gd name="T60" fmla="*/ 4 w 301"/>
                <a:gd name="T61" fmla="*/ 426 h 971"/>
                <a:gd name="T62" fmla="*/ 1 w 301"/>
                <a:gd name="T63" fmla="*/ 396 h 971"/>
                <a:gd name="T64" fmla="*/ 0 w 301"/>
                <a:gd name="T65" fmla="*/ 367 h 971"/>
                <a:gd name="T66" fmla="*/ 0 w 301"/>
                <a:gd name="T67" fmla="*/ 147 h 971"/>
                <a:gd name="T68" fmla="*/ 2 w 301"/>
                <a:gd name="T69" fmla="*/ 116 h 971"/>
                <a:gd name="T70" fmla="*/ 7 w 301"/>
                <a:gd name="T71" fmla="*/ 89 h 971"/>
                <a:gd name="T72" fmla="*/ 17 w 301"/>
                <a:gd name="T73" fmla="*/ 66 h 971"/>
                <a:gd name="T74" fmla="*/ 30 w 301"/>
                <a:gd name="T75" fmla="*/ 46 h 971"/>
                <a:gd name="T76" fmla="*/ 48 w 301"/>
                <a:gd name="T77" fmla="*/ 30 h 971"/>
                <a:gd name="T78" fmla="*/ 68 w 301"/>
                <a:gd name="T79" fmla="*/ 17 h 971"/>
                <a:gd name="T80" fmla="*/ 93 w 301"/>
                <a:gd name="T81" fmla="*/ 8 h 971"/>
                <a:gd name="T82" fmla="*/ 120 w 301"/>
                <a:gd name="T83" fmla="*/ 2 h 971"/>
                <a:gd name="T84" fmla="*/ 150 w 301"/>
                <a:gd name="T85" fmla="*/ 0 h 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01" h="971">
                  <a:moveTo>
                    <a:pt x="150" y="0"/>
                  </a:moveTo>
                  <a:lnTo>
                    <a:pt x="181" y="2"/>
                  </a:lnTo>
                  <a:lnTo>
                    <a:pt x="208" y="8"/>
                  </a:lnTo>
                  <a:lnTo>
                    <a:pt x="232" y="17"/>
                  </a:lnTo>
                  <a:lnTo>
                    <a:pt x="253" y="30"/>
                  </a:lnTo>
                  <a:lnTo>
                    <a:pt x="270" y="46"/>
                  </a:lnTo>
                  <a:lnTo>
                    <a:pt x="284" y="66"/>
                  </a:lnTo>
                  <a:lnTo>
                    <a:pt x="294" y="89"/>
                  </a:lnTo>
                  <a:lnTo>
                    <a:pt x="299" y="116"/>
                  </a:lnTo>
                  <a:lnTo>
                    <a:pt x="301" y="147"/>
                  </a:lnTo>
                  <a:lnTo>
                    <a:pt x="301" y="367"/>
                  </a:lnTo>
                  <a:lnTo>
                    <a:pt x="300" y="396"/>
                  </a:lnTo>
                  <a:lnTo>
                    <a:pt x="297" y="426"/>
                  </a:lnTo>
                  <a:lnTo>
                    <a:pt x="294" y="457"/>
                  </a:lnTo>
                  <a:lnTo>
                    <a:pt x="235" y="900"/>
                  </a:lnTo>
                  <a:lnTo>
                    <a:pt x="230" y="922"/>
                  </a:lnTo>
                  <a:lnTo>
                    <a:pt x="223" y="939"/>
                  </a:lnTo>
                  <a:lnTo>
                    <a:pt x="214" y="951"/>
                  </a:lnTo>
                  <a:lnTo>
                    <a:pt x="202" y="961"/>
                  </a:lnTo>
                  <a:lnTo>
                    <a:pt x="187" y="967"/>
                  </a:lnTo>
                  <a:lnTo>
                    <a:pt x="170" y="970"/>
                  </a:lnTo>
                  <a:lnTo>
                    <a:pt x="150" y="971"/>
                  </a:lnTo>
                  <a:lnTo>
                    <a:pt x="131" y="970"/>
                  </a:lnTo>
                  <a:lnTo>
                    <a:pt x="113" y="967"/>
                  </a:lnTo>
                  <a:lnTo>
                    <a:pt x="99" y="961"/>
                  </a:lnTo>
                  <a:lnTo>
                    <a:pt x="87" y="951"/>
                  </a:lnTo>
                  <a:lnTo>
                    <a:pt x="78" y="939"/>
                  </a:lnTo>
                  <a:lnTo>
                    <a:pt x="70" y="922"/>
                  </a:lnTo>
                  <a:lnTo>
                    <a:pt x="66" y="900"/>
                  </a:lnTo>
                  <a:lnTo>
                    <a:pt x="7" y="457"/>
                  </a:lnTo>
                  <a:lnTo>
                    <a:pt x="4" y="426"/>
                  </a:lnTo>
                  <a:lnTo>
                    <a:pt x="1" y="396"/>
                  </a:lnTo>
                  <a:lnTo>
                    <a:pt x="0" y="367"/>
                  </a:lnTo>
                  <a:lnTo>
                    <a:pt x="0" y="147"/>
                  </a:lnTo>
                  <a:lnTo>
                    <a:pt x="2" y="116"/>
                  </a:lnTo>
                  <a:lnTo>
                    <a:pt x="7" y="89"/>
                  </a:lnTo>
                  <a:lnTo>
                    <a:pt x="17" y="66"/>
                  </a:lnTo>
                  <a:lnTo>
                    <a:pt x="30" y="46"/>
                  </a:lnTo>
                  <a:lnTo>
                    <a:pt x="48" y="30"/>
                  </a:lnTo>
                  <a:lnTo>
                    <a:pt x="68" y="17"/>
                  </a:lnTo>
                  <a:lnTo>
                    <a:pt x="93" y="8"/>
                  </a:lnTo>
                  <a:lnTo>
                    <a:pt x="120" y="2"/>
                  </a:lnTo>
                  <a:lnTo>
                    <a:pt x="1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" name="Freeform 50"/>
            <p:cNvSpPr>
              <a:spLocks/>
            </p:cNvSpPr>
            <p:nvPr/>
          </p:nvSpPr>
          <p:spPr bwMode="auto">
            <a:xfrm>
              <a:off x="8526463" y="2222500"/>
              <a:ext cx="71438" cy="69850"/>
            </a:xfrm>
            <a:custGeom>
              <a:avLst/>
              <a:gdLst>
                <a:gd name="T0" fmla="*/ 157 w 314"/>
                <a:gd name="T1" fmla="*/ 0 h 312"/>
                <a:gd name="T2" fmla="*/ 189 w 314"/>
                <a:gd name="T3" fmla="*/ 4 h 312"/>
                <a:gd name="T4" fmla="*/ 218 w 314"/>
                <a:gd name="T5" fmla="*/ 13 h 312"/>
                <a:gd name="T6" fmla="*/ 245 w 314"/>
                <a:gd name="T7" fmla="*/ 27 h 312"/>
                <a:gd name="T8" fmla="*/ 268 w 314"/>
                <a:gd name="T9" fmla="*/ 46 h 312"/>
                <a:gd name="T10" fmla="*/ 288 w 314"/>
                <a:gd name="T11" fmla="*/ 69 h 312"/>
                <a:gd name="T12" fmla="*/ 302 w 314"/>
                <a:gd name="T13" fmla="*/ 96 h 312"/>
                <a:gd name="T14" fmla="*/ 311 w 314"/>
                <a:gd name="T15" fmla="*/ 125 h 312"/>
                <a:gd name="T16" fmla="*/ 314 w 314"/>
                <a:gd name="T17" fmla="*/ 156 h 312"/>
                <a:gd name="T18" fmla="*/ 311 w 314"/>
                <a:gd name="T19" fmla="*/ 187 h 312"/>
                <a:gd name="T20" fmla="*/ 302 w 314"/>
                <a:gd name="T21" fmla="*/ 217 h 312"/>
                <a:gd name="T22" fmla="*/ 288 w 314"/>
                <a:gd name="T23" fmla="*/ 243 h 312"/>
                <a:gd name="T24" fmla="*/ 268 w 314"/>
                <a:gd name="T25" fmla="*/ 266 h 312"/>
                <a:gd name="T26" fmla="*/ 245 w 314"/>
                <a:gd name="T27" fmla="*/ 285 h 312"/>
                <a:gd name="T28" fmla="*/ 218 w 314"/>
                <a:gd name="T29" fmla="*/ 299 h 312"/>
                <a:gd name="T30" fmla="*/ 189 w 314"/>
                <a:gd name="T31" fmla="*/ 308 h 312"/>
                <a:gd name="T32" fmla="*/ 157 w 314"/>
                <a:gd name="T33" fmla="*/ 312 h 312"/>
                <a:gd name="T34" fmla="*/ 126 w 314"/>
                <a:gd name="T35" fmla="*/ 308 h 312"/>
                <a:gd name="T36" fmla="*/ 97 w 314"/>
                <a:gd name="T37" fmla="*/ 299 h 312"/>
                <a:gd name="T38" fmla="*/ 70 w 314"/>
                <a:gd name="T39" fmla="*/ 285 h 312"/>
                <a:gd name="T40" fmla="*/ 47 w 314"/>
                <a:gd name="T41" fmla="*/ 266 h 312"/>
                <a:gd name="T42" fmla="*/ 27 w 314"/>
                <a:gd name="T43" fmla="*/ 243 h 312"/>
                <a:gd name="T44" fmla="*/ 13 w 314"/>
                <a:gd name="T45" fmla="*/ 217 h 312"/>
                <a:gd name="T46" fmla="*/ 3 w 314"/>
                <a:gd name="T47" fmla="*/ 187 h 312"/>
                <a:gd name="T48" fmla="*/ 0 w 314"/>
                <a:gd name="T49" fmla="*/ 156 h 312"/>
                <a:gd name="T50" fmla="*/ 3 w 314"/>
                <a:gd name="T51" fmla="*/ 125 h 312"/>
                <a:gd name="T52" fmla="*/ 13 w 314"/>
                <a:gd name="T53" fmla="*/ 96 h 312"/>
                <a:gd name="T54" fmla="*/ 27 w 314"/>
                <a:gd name="T55" fmla="*/ 69 h 312"/>
                <a:gd name="T56" fmla="*/ 47 w 314"/>
                <a:gd name="T57" fmla="*/ 46 h 312"/>
                <a:gd name="T58" fmla="*/ 70 w 314"/>
                <a:gd name="T59" fmla="*/ 27 h 312"/>
                <a:gd name="T60" fmla="*/ 97 w 314"/>
                <a:gd name="T61" fmla="*/ 13 h 312"/>
                <a:gd name="T62" fmla="*/ 126 w 314"/>
                <a:gd name="T63" fmla="*/ 4 h 312"/>
                <a:gd name="T64" fmla="*/ 157 w 314"/>
                <a:gd name="T65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4" h="312">
                  <a:moveTo>
                    <a:pt x="157" y="0"/>
                  </a:moveTo>
                  <a:lnTo>
                    <a:pt x="189" y="4"/>
                  </a:lnTo>
                  <a:lnTo>
                    <a:pt x="218" y="13"/>
                  </a:lnTo>
                  <a:lnTo>
                    <a:pt x="245" y="27"/>
                  </a:lnTo>
                  <a:lnTo>
                    <a:pt x="268" y="46"/>
                  </a:lnTo>
                  <a:lnTo>
                    <a:pt x="288" y="69"/>
                  </a:lnTo>
                  <a:lnTo>
                    <a:pt x="302" y="96"/>
                  </a:lnTo>
                  <a:lnTo>
                    <a:pt x="311" y="125"/>
                  </a:lnTo>
                  <a:lnTo>
                    <a:pt x="314" y="156"/>
                  </a:lnTo>
                  <a:lnTo>
                    <a:pt x="311" y="187"/>
                  </a:lnTo>
                  <a:lnTo>
                    <a:pt x="302" y="217"/>
                  </a:lnTo>
                  <a:lnTo>
                    <a:pt x="288" y="243"/>
                  </a:lnTo>
                  <a:lnTo>
                    <a:pt x="268" y="266"/>
                  </a:lnTo>
                  <a:lnTo>
                    <a:pt x="245" y="285"/>
                  </a:lnTo>
                  <a:lnTo>
                    <a:pt x="218" y="299"/>
                  </a:lnTo>
                  <a:lnTo>
                    <a:pt x="189" y="308"/>
                  </a:lnTo>
                  <a:lnTo>
                    <a:pt x="157" y="312"/>
                  </a:lnTo>
                  <a:lnTo>
                    <a:pt x="126" y="308"/>
                  </a:lnTo>
                  <a:lnTo>
                    <a:pt x="97" y="299"/>
                  </a:lnTo>
                  <a:lnTo>
                    <a:pt x="70" y="285"/>
                  </a:lnTo>
                  <a:lnTo>
                    <a:pt x="47" y="266"/>
                  </a:lnTo>
                  <a:lnTo>
                    <a:pt x="27" y="243"/>
                  </a:lnTo>
                  <a:lnTo>
                    <a:pt x="13" y="217"/>
                  </a:lnTo>
                  <a:lnTo>
                    <a:pt x="3" y="187"/>
                  </a:lnTo>
                  <a:lnTo>
                    <a:pt x="0" y="156"/>
                  </a:lnTo>
                  <a:lnTo>
                    <a:pt x="3" y="125"/>
                  </a:lnTo>
                  <a:lnTo>
                    <a:pt x="13" y="96"/>
                  </a:lnTo>
                  <a:lnTo>
                    <a:pt x="27" y="69"/>
                  </a:lnTo>
                  <a:lnTo>
                    <a:pt x="47" y="46"/>
                  </a:lnTo>
                  <a:lnTo>
                    <a:pt x="70" y="27"/>
                  </a:lnTo>
                  <a:lnTo>
                    <a:pt x="97" y="13"/>
                  </a:lnTo>
                  <a:lnTo>
                    <a:pt x="126" y="4"/>
                  </a:lnTo>
                  <a:lnTo>
                    <a:pt x="1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8" name="Rectangle 57"/>
          <p:cNvSpPr/>
          <p:nvPr/>
        </p:nvSpPr>
        <p:spPr>
          <a:xfrm>
            <a:off x="776922" y="4096062"/>
            <a:ext cx="231701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3A9489"/>
                </a:solidFill>
                <a:latin typeface="Impact" panose="020B0806030902050204" pitchFamily="34" charset="0"/>
              </a:rPr>
              <a:t>EST. PROJECT COST: </a:t>
            </a:r>
          </a:p>
          <a:p>
            <a:pPr marL="257175" indent="-257175">
              <a:buClr>
                <a:srgbClr val="3A9489"/>
              </a:buClr>
              <a:buFont typeface="Wingdings" panose="05000000000000000000" pitchFamily="2" charset="2"/>
              <a:buChar char="ü"/>
            </a:pPr>
            <a:r>
              <a:rPr lang="en-US" sz="1600" dirty="0">
                <a:latin typeface="Corbel" panose="020B0503020204020204" pitchFamily="34" charset="0"/>
              </a:rPr>
              <a:t>USD 43 billion</a:t>
            </a:r>
            <a:endParaRPr lang="en-US" sz="1600" dirty="0">
              <a:latin typeface="Corbel" panose="020B0503020204020204" pitchFamily="34" charset="0"/>
              <a:cs typeface="Corbel"/>
            </a:endParaRPr>
          </a:p>
        </p:txBody>
      </p:sp>
      <p:grpSp>
        <p:nvGrpSpPr>
          <p:cNvPr id="59" name="Group 58"/>
          <p:cNvGrpSpPr/>
          <p:nvPr/>
        </p:nvGrpSpPr>
        <p:grpSpPr>
          <a:xfrm>
            <a:off x="3186220" y="4124679"/>
            <a:ext cx="282150" cy="331746"/>
            <a:chOff x="5851525" y="3186113"/>
            <a:chExt cx="481013" cy="477838"/>
          </a:xfrm>
          <a:solidFill>
            <a:schemeClr val="tx1">
              <a:lumMod val="65000"/>
              <a:lumOff val="3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0" name="Freeform 6"/>
            <p:cNvSpPr>
              <a:spLocks/>
            </p:cNvSpPr>
            <p:nvPr/>
          </p:nvSpPr>
          <p:spPr bwMode="auto">
            <a:xfrm>
              <a:off x="5851525" y="3259138"/>
              <a:ext cx="406400" cy="404813"/>
            </a:xfrm>
            <a:custGeom>
              <a:avLst/>
              <a:gdLst>
                <a:gd name="T0" fmla="*/ 910 w 2818"/>
                <a:gd name="T1" fmla="*/ 10 h 2801"/>
                <a:gd name="T2" fmla="*/ 1156 w 2818"/>
                <a:gd name="T3" fmla="*/ 65 h 2801"/>
                <a:gd name="T4" fmla="*/ 1408 w 2818"/>
                <a:gd name="T5" fmla="*/ 164 h 2801"/>
                <a:gd name="T6" fmla="*/ 1660 w 2818"/>
                <a:gd name="T7" fmla="*/ 305 h 2801"/>
                <a:gd name="T8" fmla="*/ 1667 w 2818"/>
                <a:gd name="T9" fmla="*/ 440 h 2801"/>
                <a:gd name="T10" fmla="*/ 1530 w 2818"/>
                <a:gd name="T11" fmla="*/ 624 h 2801"/>
                <a:gd name="T12" fmla="*/ 1309 w 2818"/>
                <a:gd name="T13" fmla="*/ 493 h 2801"/>
                <a:gd name="T14" fmla="*/ 1092 w 2818"/>
                <a:gd name="T15" fmla="*/ 400 h 2801"/>
                <a:gd name="T16" fmla="*/ 884 w 2818"/>
                <a:gd name="T17" fmla="*/ 348 h 2801"/>
                <a:gd name="T18" fmla="*/ 697 w 2818"/>
                <a:gd name="T19" fmla="*/ 340 h 2801"/>
                <a:gd name="T20" fmla="*/ 554 w 2818"/>
                <a:gd name="T21" fmla="*/ 372 h 2801"/>
                <a:gd name="T22" fmla="*/ 445 w 2818"/>
                <a:gd name="T23" fmla="*/ 444 h 2801"/>
                <a:gd name="T24" fmla="*/ 377 w 2818"/>
                <a:gd name="T25" fmla="*/ 547 h 2801"/>
                <a:gd name="T26" fmla="*/ 344 w 2818"/>
                <a:gd name="T27" fmla="*/ 684 h 2801"/>
                <a:gd name="T28" fmla="*/ 348 w 2818"/>
                <a:gd name="T29" fmla="*/ 849 h 2801"/>
                <a:gd name="T30" fmla="*/ 388 w 2818"/>
                <a:gd name="T31" fmla="*/ 1035 h 2801"/>
                <a:gd name="T32" fmla="*/ 465 w 2818"/>
                <a:gd name="T33" fmla="*/ 1236 h 2801"/>
                <a:gd name="T34" fmla="*/ 580 w 2818"/>
                <a:gd name="T35" fmla="*/ 1449 h 2801"/>
                <a:gd name="T36" fmla="*/ 734 w 2818"/>
                <a:gd name="T37" fmla="*/ 1665 h 2801"/>
                <a:gd name="T38" fmla="*/ 927 w 2818"/>
                <a:gd name="T39" fmla="*/ 1879 h 2801"/>
                <a:gd name="T40" fmla="*/ 1138 w 2818"/>
                <a:gd name="T41" fmla="*/ 2066 h 2801"/>
                <a:gd name="T42" fmla="*/ 1357 w 2818"/>
                <a:gd name="T43" fmla="*/ 2222 h 2801"/>
                <a:gd name="T44" fmla="*/ 1578 w 2818"/>
                <a:gd name="T45" fmla="*/ 2342 h 2801"/>
                <a:gd name="T46" fmla="*/ 1795 w 2818"/>
                <a:gd name="T47" fmla="*/ 2422 h 2801"/>
                <a:gd name="T48" fmla="*/ 2000 w 2818"/>
                <a:gd name="T49" fmla="*/ 2461 h 2801"/>
                <a:gd name="T50" fmla="*/ 2171 w 2818"/>
                <a:gd name="T51" fmla="*/ 2454 h 2801"/>
                <a:gd name="T52" fmla="*/ 2303 w 2818"/>
                <a:gd name="T53" fmla="*/ 2409 h 2801"/>
                <a:gd name="T54" fmla="*/ 2399 w 2818"/>
                <a:gd name="T55" fmla="*/ 2326 h 2801"/>
                <a:gd name="T56" fmla="*/ 2455 w 2818"/>
                <a:gd name="T57" fmla="*/ 2214 h 2801"/>
                <a:gd name="T58" fmla="*/ 2477 w 2818"/>
                <a:gd name="T59" fmla="*/ 2073 h 2801"/>
                <a:gd name="T60" fmla="*/ 2465 w 2818"/>
                <a:gd name="T61" fmla="*/ 1906 h 2801"/>
                <a:gd name="T62" fmla="*/ 2410 w 2818"/>
                <a:gd name="T63" fmla="*/ 1701 h 2801"/>
                <a:gd name="T64" fmla="*/ 2294 w 2818"/>
                <a:gd name="T65" fmla="*/ 1449 h 2801"/>
                <a:gd name="T66" fmla="*/ 2252 w 2818"/>
                <a:gd name="T67" fmla="*/ 1241 h 2801"/>
                <a:gd name="T68" fmla="*/ 2436 w 2818"/>
                <a:gd name="T69" fmla="*/ 1087 h 2801"/>
                <a:gd name="T70" fmla="*/ 2568 w 2818"/>
                <a:gd name="T71" fmla="*/ 1244 h 2801"/>
                <a:gd name="T72" fmla="*/ 2701 w 2818"/>
                <a:gd name="T73" fmla="*/ 1513 h 2801"/>
                <a:gd name="T74" fmla="*/ 2785 w 2818"/>
                <a:gd name="T75" fmla="*/ 1772 h 2801"/>
                <a:gd name="T76" fmla="*/ 2817 w 2818"/>
                <a:gd name="T77" fmla="*/ 2001 h 2801"/>
                <a:gd name="T78" fmla="*/ 2807 w 2818"/>
                <a:gd name="T79" fmla="*/ 2209 h 2801"/>
                <a:gd name="T80" fmla="*/ 2751 w 2818"/>
                <a:gd name="T81" fmla="*/ 2393 h 2801"/>
                <a:gd name="T82" fmla="*/ 2654 w 2818"/>
                <a:gd name="T83" fmla="*/ 2550 h 2801"/>
                <a:gd name="T84" fmla="*/ 2525 w 2818"/>
                <a:gd name="T85" fmla="*/ 2669 h 2801"/>
                <a:gd name="T86" fmla="*/ 2371 w 2818"/>
                <a:gd name="T87" fmla="*/ 2749 h 2801"/>
                <a:gd name="T88" fmla="*/ 2194 w 2818"/>
                <a:gd name="T89" fmla="*/ 2792 h 2801"/>
                <a:gd name="T90" fmla="*/ 1982 w 2818"/>
                <a:gd name="T91" fmla="*/ 2799 h 2801"/>
                <a:gd name="T92" fmla="*/ 1727 w 2818"/>
                <a:gd name="T93" fmla="*/ 2755 h 2801"/>
                <a:gd name="T94" fmla="*/ 1464 w 2818"/>
                <a:gd name="T95" fmla="*/ 2661 h 2801"/>
                <a:gd name="T96" fmla="*/ 1198 w 2818"/>
                <a:gd name="T97" fmla="*/ 2522 h 2801"/>
                <a:gd name="T98" fmla="*/ 936 w 2818"/>
                <a:gd name="T99" fmla="*/ 2340 h 2801"/>
                <a:gd name="T100" fmla="*/ 686 w 2818"/>
                <a:gd name="T101" fmla="*/ 2118 h 2801"/>
                <a:gd name="T102" fmla="*/ 486 w 2818"/>
                <a:gd name="T103" fmla="*/ 1897 h 2801"/>
                <a:gd name="T104" fmla="*/ 317 w 2818"/>
                <a:gd name="T105" fmla="*/ 1669 h 2801"/>
                <a:gd name="T106" fmla="*/ 184 w 2818"/>
                <a:gd name="T107" fmla="*/ 1438 h 2801"/>
                <a:gd name="T108" fmla="*/ 86 w 2818"/>
                <a:gd name="T109" fmla="*/ 1209 h 2801"/>
                <a:gd name="T110" fmla="*/ 24 w 2818"/>
                <a:gd name="T111" fmla="*/ 987 h 2801"/>
                <a:gd name="T112" fmla="*/ 0 w 2818"/>
                <a:gd name="T113" fmla="*/ 776 h 2801"/>
                <a:gd name="T114" fmla="*/ 14 w 2818"/>
                <a:gd name="T115" fmla="*/ 579 h 2801"/>
                <a:gd name="T116" fmla="*/ 68 w 2818"/>
                <a:gd name="T117" fmla="*/ 401 h 2801"/>
                <a:gd name="T118" fmla="*/ 163 w 2818"/>
                <a:gd name="T119" fmla="*/ 249 h 2801"/>
                <a:gd name="T120" fmla="*/ 292 w 2818"/>
                <a:gd name="T121" fmla="*/ 132 h 2801"/>
                <a:gd name="T122" fmla="*/ 445 w 2818"/>
                <a:gd name="T123" fmla="*/ 52 h 2801"/>
                <a:gd name="T124" fmla="*/ 623 w 2818"/>
                <a:gd name="T125" fmla="*/ 8 h 2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818" h="2801">
                  <a:moveTo>
                    <a:pt x="753" y="0"/>
                  </a:moveTo>
                  <a:lnTo>
                    <a:pt x="830" y="2"/>
                  </a:lnTo>
                  <a:lnTo>
                    <a:pt x="910" y="10"/>
                  </a:lnTo>
                  <a:lnTo>
                    <a:pt x="991" y="24"/>
                  </a:lnTo>
                  <a:lnTo>
                    <a:pt x="1073" y="41"/>
                  </a:lnTo>
                  <a:lnTo>
                    <a:pt x="1156" y="65"/>
                  </a:lnTo>
                  <a:lnTo>
                    <a:pt x="1240" y="93"/>
                  </a:lnTo>
                  <a:lnTo>
                    <a:pt x="1323" y="127"/>
                  </a:lnTo>
                  <a:lnTo>
                    <a:pt x="1408" y="164"/>
                  </a:lnTo>
                  <a:lnTo>
                    <a:pt x="1492" y="207"/>
                  </a:lnTo>
                  <a:lnTo>
                    <a:pt x="1577" y="254"/>
                  </a:lnTo>
                  <a:lnTo>
                    <a:pt x="1660" y="305"/>
                  </a:lnTo>
                  <a:lnTo>
                    <a:pt x="1744" y="360"/>
                  </a:lnTo>
                  <a:lnTo>
                    <a:pt x="1724" y="379"/>
                  </a:lnTo>
                  <a:lnTo>
                    <a:pt x="1667" y="440"/>
                  </a:lnTo>
                  <a:lnTo>
                    <a:pt x="1615" y="500"/>
                  </a:lnTo>
                  <a:lnTo>
                    <a:pt x="1570" y="563"/>
                  </a:lnTo>
                  <a:lnTo>
                    <a:pt x="1530" y="624"/>
                  </a:lnTo>
                  <a:lnTo>
                    <a:pt x="1456" y="576"/>
                  </a:lnTo>
                  <a:lnTo>
                    <a:pt x="1383" y="532"/>
                  </a:lnTo>
                  <a:lnTo>
                    <a:pt x="1309" y="493"/>
                  </a:lnTo>
                  <a:lnTo>
                    <a:pt x="1236" y="457"/>
                  </a:lnTo>
                  <a:lnTo>
                    <a:pt x="1163" y="426"/>
                  </a:lnTo>
                  <a:lnTo>
                    <a:pt x="1092" y="400"/>
                  </a:lnTo>
                  <a:lnTo>
                    <a:pt x="1021" y="378"/>
                  </a:lnTo>
                  <a:lnTo>
                    <a:pt x="952" y="361"/>
                  </a:lnTo>
                  <a:lnTo>
                    <a:pt x="884" y="348"/>
                  </a:lnTo>
                  <a:lnTo>
                    <a:pt x="817" y="340"/>
                  </a:lnTo>
                  <a:lnTo>
                    <a:pt x="753" y="338"/>
                  </a:lnTo>
                  <a:lnTo>
                    <a:pt x="697" y="340"/>
                  </a:lnTo>
                  <a:lnTo>
                    <a:pt x="646" y="346"/>
                  </a:lnTo>
                  <a:lnTo>
                    <a:pt x="598" y="358"/>
                  </a:lnTo>
                  <a:lnTo>
                    <a:pt x="554" y="372"/>
                  </a:lnTo>
                  <a:lnTo>
                    <a:pt x="514" y="392"/>
                  </a:lnTo>
                  <a:lnTo>
                    <a:pt x="477" y="416"/>
                  </a:lnTo>
                  <a:lnTo>
                    <a:pt x="445" y="444"/>
                  </a:lnTo>
                  <a:lnTo>
                    <a:pt x="419" y="474"/>
                  </a:lnTo>
                  <a:lnTo>
                    <a:pt x="396" y="508"/>
                  </a:lnTo>
                  <a:lnTo>
                    <a:pt x="377" y="547"/>
                  </a:lnTo>
                  <a:lnTo>
                    <a:pt x="362" y="590"/>
                  </a:lnTo>
                  <a:lnTo>
                    <a:pt x="352" y="635"/>
                  </a:lnTo>
                  <a:lnTo>
                    <a:pt x="344" y="684"/>
                  </a:lnTo>
                  <a:lnTo>
                    <a:pt x="341" y="736"/>
                  </a:lnTo>
                  <a:lnTo>
                    <a:pt x="343" y="791"/>
                  </a:lnTo>
                  <a:lnTo>
                    <a:pt x="348" y="849"/>
                  </a:lnTo>
                  <a:lnTo>
                    <a:pt x="357" y="908"/>
                  </a:lnTo>
                  <a:lnTo>
                    <a:pt x="371" y="970"/>
                  </a:lnTo>
                  <a:lnTo>
                    <a:pt x="388" y="1035"/>
                  </a:lnTo>
                  <a:lnTo>
                    <a:pt x="409" y="1100"/>
                  </a:lnTo>
                  <a:lnTo>
                    <a:pt x="436" y="1168"/>
                  </a:lnTo>
                  <a:lnTo>
                    <a:pt x="465" y="1236"/>
                  </a:lnTo>
                  <a:lnTo>
                    <a:pt x="499" y="1306"/>
                  </a:lnTo>
                  <a:lnTo>
                    <a:pt x="538" y="1377"/>
                  </a:lnTo>
                  <a:lnTo>
                    <a:pt x="580" y="1449"/>
                  </a:lnTo>
                  <a:lnTo>
                    <a:pt x="627" y="1520"/>
                  </a:lnTo>
                  <a:lnTo>
                    <a:pt x="678" y="1592"/>
                  </a:lnTo>
                  <a:lnTo>
                    <a:pt x="734" y="1665"/>
                  </a:lnTo>
                  <a:lnTo>
                    <a:pt x="794" y="1737"/>
                  </a:lnTo>
                  <a:lnTo>
                    <a:pt x="859" y="1807"/>
                  </a:lnTo>
                  <a:lnTo>
                    <a:pt x="927" y="1879"/>
                  </a:lnTo>
                  <a:lnTo>
                    <a:pt x="996" y="1945"/>
                  </a:lnTo>
                  <a:lnTo>
                    <a:pt x="1066" y="2007"/>
                  </a:lnTo>
                  <a:lnTo>
                    <a:pt x="1138" y="2066"/>
                  </a:lnTo>
                  <a:lnTo>
                    <a:pt x="1210" y="2123"/>
                  </a:lnTo>
                  <a:lnTo>
                    <a:pt x="1284" y="2173"/>
                  </a:lnTo>
                  <a:lnTo>
                    <a:pt x="1357" y="2222"/>
                  </a:lnTo>
                  <a:lnTo>
                    <a:pt x="1431" y="2266"/>
                  </a:lnTo>
                  <a:lnTo>
                    <a:pt x="1504" y="2306"/>
                  </a:lnTo>
                  <a:lnTo>
                    <a:pt x="1578" y="2342"/>
                  </a:lnTo>
                  <a:lnTo>
                    <a:pt x="1651" y="2373"/>
                  </a:lnTo>
                  <a:lnTo>
                    <a:pt x="1723" y="2400"/>
                  </a:lnTo>
                  <a:lnTo>
                    <a:pt x="1795" y="2422"/>
                  </a:lnTo>
                  <a:lnTo>
                    <a:pt x="1865" y="2440"/>
                  </a:lnTo>
                  <a:lnTo>
                    <a:pt x="1933" y="2452"/>
                  </a:lnTo>
                  <a:lnTo>
                    <a:pt x="2000" y="2461"/>
                  </a:lnTo>
                  <a:lnTo>
                    <a:pt x="2065" y="2463"/>
                  </a:lnTo>
                  <a:lnTo>
                    <a:pt x="2119" y="2461"/>
                  </a:lnTo>
                  <a:lnTo>
                    <a:pt x="2171" y="2454"/>
                  </a:lnTo>
                  <a:lnTo>
                    <a:pt x="2220" y="2443"/>
                  </a:lnTo>
                  <a:lnTo>
                    <a:pt x="2264" y="2428"/>
                  </a:lnTo>
                  <a:lnTo>
                    <a:pt x="2303" y="2409"/>
                  </a:lnTo>
                  <a:lnTo>
                    <a:pt x="2340" y="2385"/>
                  </a:lnTo>
                  <a:lnTo>
                    <a:pt x="2371" y="2357"/>
                  </a:lnTo>
                  <a:lnTo>
                    <a:pt x="2399" y="2326"/>
                  </a:lnTo>
                  <a:lnTo>
                    <a:pt x="2421" y="2293"/>
                  </a:lnTo>
                  <a:lnTo>
                    <a:pt x="2439" y="2256"/>
                  </a:lnTo>
                  <a:lnTo>
                    <a:pt x="2455" y="2214"/>
                  </a:lnTo>
                  <a:lnTo>
                    <a:pt x="2467" y="2170"/>
                  </a:lnTo>
                  <a:lnTo>
                    <a:pt x="2474" y="2123"/>
                  </a:lnTo>
                  <a:lnTo>
                    <a:pt x="2477" y="2073"/>
                  </a:lnTo>
                  <a:lnTo>
                    <a:pt x="2477" y="2020"/>
                  </a:lnTo>
                  <a:lnTo>
                    <a:pt x="2473" y="1964"/>
                  </a:lnTo>
                  <a:lnTo>
                    <a:pt x="2465" y="1906"/>
                  </a:lnTo>
                  <a:lnTo>
                    <a:pt x="2453" y="1847"/>
                  </a:lnTo>
                  <a:lnTo>
                    <a:pt x="2436" y="1785"/>
                  </a:lnTo>
                  <a:lnTo>
                    <a:pt x="2410" y="1701"/>
                  </a:lnTo>
                  <a:lnTo>
                    <a:pt x="2377" y="1618"/>
                  </a:lnTo>
                  <a:lnTo>
                    <a:pt x="2338" y="1533"/>
                  </a:lnTo>
                  <a:lnTo>
                    <a:pt x="2294" y="1449"/>
                  </a:lnTo>
                  <a:lnTo>
                    <a:pt x="2245" y="1364"/>
                  </a:lnTo>
                  <a:lnTo>
                    <a:pt x="2190" y="1280"/>
                  </a:lnTo>
                  <a:lnTo>
                    <a:pt x="2252" y="1241"/>
                  </a:lnTo>
                  <a:lnTo>
                    <a:pt x="2314" y="1195"/>
                  </a:lnTo>
                  <a:lnTo>
                    <a:pt x="2376" y="1144"/>
                  </a:lnTo>
                  <a:lnTo>
                    <a:pt x="2436" y="1087"/>
                  </a:lnTo>
                  <a:lnTo>
                    <a:pt x="2455" y="1068"/>
                  </a:lnTo>
                  <a:lnTo>
                    <a:pt x="2514" y="1155"/>
                  </a:lnTo>
                  <a:lnTo>
                    <a:pt x="2568" y="1244"/>
                  </a:lnTo>
                  <a:lnTo>
                    <a:pt x="2617" y="1333"/>
                  </a:lnTo>
                  <a:lnTo>
                    <a:pt x="2662" y="1424"/>
                  </a:lnTo>
                  <a:lnTo>
                    <a:pt x="2701" y="1513"/>
                  </a:lnTo>
                  <a:lnTo>
                    <a:pt x="2736" y="1603"/>
                  </a:lnTo>
                  <a:lnTo>
                    <a:pt x="2764" y="1692"/>
                  </a:lnTo>
                  <a:lnTo>
                    <a:pt x="2785" y="1772"/>
                  </a:lnTo>
                  <a:lnTo>
                    <a:pt x="2801" y="1850"/>
                  </a:lnTo>
                  <a:lnTo>
                    <a:pt x="2812" y="1927"/>
                  </a:lnTo>
                  <a:lnTo>
                    <a:pt x="2817" y="2001"/>
                  </a:lnTo>
                  <a:lnTo>
                    <a:pt x="2818" y="2073"/>
                  </a:lnTo>
                  <a:lnTo>
                    <a:pt x="2815" y="2142"/>
                  </a:lnTo>
                  <a:lnTo>
                    <a:pt x="2807" y="2209"/>
                  </a:lnTo>
                  <a:lnTo>
                    <a:pt x="2793" y="2273"/>
                  </a:lnTo>
                  <a:lnTo>
                    <a:pt x="2774" y="2335"/>
                  </a:lnTo>
                  <a:lnTo>
                    <a:pt x="2751" y="2393"/>
                  </a:lnTo>
                  <a:lnTo>
                    <a:pt x="2724" y="2449"/>
                  </a:lnTo>
                  <a:lnTo>
                    <a:pt x="2692" y="2501"/>
                  </a:lnTo>
                  <a:lnTo>
                    <a:pt x="2654" y="2550"/>
                  </a:lnTo>
                  <a:lnTo>
                    <a:pt x="2612" y="2596"/>
                  </a:lnTo>
                  <a:lnTo>
                    <a:pt x="2570" y="2634"/>
                  </a:lnTo>
                  <a:lnTo>
                    <a:pt x="2525" y="2669"/>
                  </a:lnTo>
                  <a:lnTo>
                    <a:pt x="2477" y="2700"/>
                  </a:lnTo>
                  <a:lnTo>
                    <a:pt x="2426" y="2726"/>
                  </a:lnTo>
                  <a:lnTo>
                    <a:pt x="2371" y="2749"/>
                  </a:lnTo>
                  <a:lnTo>
                    <a:pt x="2315" y="2767"/>
                  </a:lnTo>
                  <a:lnTo>
                    <a:pt x="2256" y="2782"/>
                  </a:lnTo>
                  <a:lnTo>
                    <a:pt x="2194" y="2792"/>
                  </a:lnTo>
                  <a:lnTo>
                    <a:pt x="2131" y="2799"/>
                  </a:lnTo>
                  <a:lnTo>
                    <a:pt x="2065" y="2801"/>
                  </a:lnTo>
                  <a:lnTo>
                    <a:pt x="1982" y="2799"/>
                  </a:lnTo>
                  <a:lnTo>
                    <a:pt x="1898" y="2789"/>
                  </a:lnTo>
                  <a:lnTo>
                    <a:pt x="1813" y="2775"/>
                  </a:lnTo>
                  <a:lnTo>
                    <a:pt x="1727" y="2755"/>
                  </a:lnTo>
                  <a:lnTo>
                    <a:pt x="1640" y="2729"/>
                  </a:lnTo>
                  <a:lnTo>
                    <a:pt x="1552" y="2698"/>
                  </a:lnTo>
                  <a:lnTo>
                    <a:pt x="1464" y="2661"/>
                  </a:lnTo>
                  <a:lnTo>
                    <a:pt x="1375" y="2620"/>
                  </a:lnTo>
                  <a:lnTo>
                    <a:pt x="1286" y="2574"/>
                  </a:lnTo>
                  <a:lnTo>
                    <a:pt x="1198" y="2522"/>
                  </a:lnTo>
                  <a:lnTo>
                    <a:pt x="1110" y="2466"/>
                  </a:lnTo>
                  <a:lnTo>
                    <a:pt x="1022" y="2405"/>
                  </a:lnTo>
                  <a:lnTo>
                    <a:pt x="936" y="2340"/>
                  </a:lnTo>
                  <a:lnTo>
                    <a:pt x="851" y="2270"/>
                  </a:lnTo>
                  <a:lnTo>
                    <a:pt x="767" y="2196"/>
                  </a:lnTo>
                  <a:lnTo>
                    <a:pt x="686" y="2118"/>
                  </a:lnTo>
                  <a:lnTo>
                    <a:pt x="616" y="2046"/>
                  </a:lnTo>
                  <a:lnTo>
                    <a:pt x="549" y="1972"/>
                  </a:lnTo>
                  <a:lnTo>
                    <a:pt x="486" y="1897"/>
                  </a:lnTo>
                  <a:lnTo>
                    <a:pt x="426" y="1822"/>
                  </a:lnTo>
                  <a:lnTo>
                    <a:pt x="370" y="1746"/>
                  </a:lnTo>
                  <a:lnTo>
                    <a:pt x="317" y="1669"/>
                  </a:lnTo>
                  <a:lnTo>
                    <a:pt x="269" y="1592"/>
                  </a:lnTo>
                  <a:lnTo>
                    <a:pt x="225" y="1515"/>
                  </a:lnTo>
                  <a:lnTo>
                    <a:pt x="184" y="1438"/>
                  </a:lnTo>
                  <a:lnTo>
                    <a:pt x="148" y="1362"/>
                  </a:lnTo>
                  <a:lnTo>
                    <a:pt x="114" y="1285"/>
                  </a:lnTo>
                  <a:lnTo>
                    <a:pt x="86" y="1209"/>
                  </a:lnTo>
                  <a:lnTo>
                    <a:pt x="61" y="1135"/>
                  </a:lnTo>
                  <a:lnTo>
                    <a:pt x="41" y="1061"/>
                  </a:lnTo>
                  <a:lnTo>
                    <a:pt x="24" y="987"/>
                  </a:lnTo>
                  <a:lnTo>
                    <a:pt x="12" y="915"/>
                  </a:lnTo>
                  <a:lnTo>
                    <a:pt x="3" y="844"/>
                  </a:lnTo>
                  <a:lnTo>
                    <a:pt x="0" y="776"/>
                  </a:lnTo>
                  <a:lnTo>
                    <a:pt x="0" y="708"/>
                  </a:lnTo>
                  <a:lnTo>
                    <a:pt x="5" y="643"/>
                  </a:lnTo>
                  <a:lnTo>
                    <a:pt x="14" y="579"/>
                  </a:lnTo>
                  <a:lnTo>
                    <a:pt x="27" y="518"/>
                  </a:lnTo>
                  <a:lnTo>
                    <a:pt x="46" y="459"/>
                  </a:lnTo>
                  <a:lnTo>
                    <a:pt x="68" y="401"/>
                  </a:lnTo>
                  <a:lnTo>
                    <a:pt x="95" y="348"/>
                  </a:lnTo>
                  <a:lnTo>
                    <a:pt x="127" y="297"/>
                  </a:lnTo>
                  <a:lnTo>
                    <a:pt x="163" y="249"/>
                  </a:lnTo>
                  <a:lnTo>
                    <a:pt x="204" y="205"/>
                  </a:lnTo>
                  <a:lnTo>
                    <a:pt x="247" y="166"/>
                  </a:lnTo>
                  <a:lnTo>
                    <a:pt x="292" y="132"/>
                  </a:lnTo>
                  <a:lnTo>
                    <a:pt x="340" y="101"/>
                  </a:lnTo>
                  <a:lnTo>
                    <a:pt x="392" y="75"/>
                  </a:lnTo>
                  <a:lnTo>
                    <a:pt x="445" y="52"/>
                  </a:lnTo>
                  <a:lnTo>
                    <a:pt x="501" y="33"/>
                  </a:lnTo>
                  <a:lnTo>
                    <a:pt x="561" y="19"/>
                  </a:lnTo>
                  <a:lnTo>
                    <a:pt x="623" y="8"/>
                  </a:lnTo>
                  <a:lnTo>
                    <a:pt x="687" y="2"/>
                  </a:lnTo>
                  <a:lnTo>
                    <a:pt x="7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98" tIns="34299" rIns="68598" bIns="34299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" name="Freeform 7"/>
            <p:cNvSpPr>
              <a:spLocks/>
            </p:cNvSpPr>
            <p:nvPr/>
          </p:nvSpPr>
          <p:spPr bwMode="auto">
            <a:xfrm>
              <a:off x="5954713" y="3344863"/>
              <a:ext cx="217488" cy="215900"/>
            </a:xfrm>
            <a:custGeom>
              <a:avLst/>
              <a:gdLst>
                <a:gd name="T0" fmla="*/ 370 w 1504"/>
                <a:gd name="T1" fmla="*/ 2 h 1493"/>
                <a:gd name="T2" fmla="*/ 469 w 1504"/>
                <a:gd name="T3" fmla="*/ 22 h 1493"/>
                <a:gd name="T4" fmla="*/ 576 w 1504"/>
                <a:gd name="T5" fmla="*/ 60 h 1493"/>
                <a:gd name="T6" fmla="*/ 688 w 1504"/>
                <a:gd name="T7" fmla="*/ 115 h 1493"/>
                <a:gd name="T8" fmla="*/ 717 w 1504"/>
                <a:gd name="T9" fmla="*/ 206 h 1493"/>
                <a:gd name="T10" fmla="*/ 674 w 1504"/>
                <a:gd name="T11" fmla="*/ 315 h 1493"/>
                <a:gd name="T12" fmla="*/ 644 w 1504"/>
                <a:gd name="T13" fmla="*/ 413 h 1493"/>
                <a:gd name="T14" fmla="*/ 624 w 1504"/>
                <a:gd name="T15" fmla="*/ 497 h 1493"/>
                <a:gd name="T16" fmla="*/ 614 w 1504"/>
                <a:gd name="T17" fmla="*/ 562 h 1493"/>
                <a:gd name="T18" fmla="*/ 608 w 1504"/>
                <a:gd name="T19" fmla="*/ 606 h 1493"/>
                <a:gd name="T20" fmla="*/ 606 w 1504"/>
                <a:gd name="T21" fmla="*/ 626 h 1493"/>
                <a:gd name="T22" fmla="*/ 614 w 1504"/>
                <a:gd name="T23" fmla="*/ 695 h 1493"/>
                <a:gd name="T24" fmla="*/ 639 w 1504"/>
                <a:gd name="T25" fmla="*/ 761 h 1493"/>
                <a:gd name="T26" fmla="*/ 682 w 1504"/>
                <a:gd name="T27" fmla="*/ 816 h 1493"/>
                <a:gd name="T28" fmla="*/ 737 w 1504"/>
                <a:gd name="T29" fmla="*/ 859 h 1493"/>
                <a:gd name="T30" fmla="*/ 802 w 1504"/>
                <a:gd name="T31" fmla="*/ 884 h 1493"/>
                <a:gd name="T32" fmla="*/ 872 w 1504"/>
                <a:gd name="T33" fmla="*/ 890 h 1493"/>
                <a:gd name="T34" fmla="*/ 892 w 1504"/>
                <a:gd name="T35" fmla="*/ 889 h 1493"/>
                <a:gd name="T36" fmla="*/ 937 w 1504"/>
                <a:gd name="T37" fmla="*/ 884 h 1493"/>
                <a:gd name="T38" fmla="*/ 1003 w 1504"/>
                <a:gd name="T39" fmla="*/ 872 h 1493"/>
                <a:gd name="T40" fmla="*/ 1088 w 1504"/>
                <a:gd name="T41" fmla="*/ 853 h 1493"/>
                <a:gd name="T42" fmla="*/ 1186 w 1504"/>
                <a:gd name="T43" fmla="*/ 823 h 1493"/>
                <a:gd name="T44" fmla="*/ 1296 w 1504"/>
                <a:gd name="T45" fmla="*/ 780 h 1493"/>
                <a:gd name="T46" fmla="*/ 1386 w 1504"/>
                <a:gd name="T47" fmla="*/ 807 h 1493"/>
                <a:gd name="T48" fmla="*/ 1440 w 1504"/>
                <a:gd name="T49" fmla="*/ 911 h 1493"/>
                <a:gd name="T50" fmla="*/ 1477 w 1504"/>
                <a:gd name="T51" fmla="*/ 1011 h 1493"/>
                <a:gd name="T52" fmla="*/ 1497 w 1504"/>
                <a:gd name="T53" fmla="*/ 1098 h 1493"/>
                <a:gd name="T54" fmla="*/ 1504 w 1504"/>
                <a:gd name="T55" fmla="*/ 1175 h 1493"/>
                <a:gd name="T56" fmla="*/ 1497 w 1504"/>
                <a:gd name="T57" fmla="*/ 1240 h 1493"/>
                <a:gd name="T58" fmla="*/ 1483 w 1504"/>
                <a:gd name="T59" fmla="*/ 1295 h 1493"/>
                <a:gd name="T60" fmla="*/ 1463 w 1504"/>
                <a:gd name="T61" fmla="*/ 1340 h 1493"/>
                <a:gd name="T62" fmla="*/ 1439 w 1504"/>
                <a:gd name="T63" fmla="*/ 1377 h 1493"/>
                <a:gd name="T64" fmla="*/ 1414 w 1504"/>
                <a:gd name="T65" fmla="*/ 1405 h 1493"/>
                <a:gd name="T66" fmla="*/ 1382 w 1504"/>
                <a:gd name="T67" fmla="*/ 1432 h 1493"/>
                <a:gd name="T68" fmla="*/ 1339 w 1504"/>
                <a:gd name="T69" fmla="*/ 1458 h 1493"/>
                <a:gd name="T70" fmla="*/ 1285 w 1504"/>
                <a:gd name="T71" fmla="*/ 1479 h 1493"/>
                <a:gd name="T72" fmla="*/ 1219 w 1504"/>
                <a:gd name="T73" fmla="*/ 1491 h 1493"/>
                <a:gd name="T74" fmla="*/ 1134 w 1504"/>
                <a:gd name="T75" fmla="*/ 1491 h 1493"/>
                <a:gd name="T76" fmla="*/ 1036 w 1504"/>
                <a:gd name="T77" fmla="*/ 1471 h 1493"/>
                <a:gd name="T78" fmla="*/ 930 w 1504"/>
                <a:gd name="T79" fmla="*/ 1435 h 1493"/>
                <a:gd name="T80" fmla="*/ 819 w 1504"/>
                <a:gd name="T81" fmla="*/ 1381 h 1493"/>
                <a:gd name="T82" fmla="*/ 706 w 1504"/>
                <a:gd name="T83" fmla="*/ 1311 h 1493"/>
                <a:gd name="T84" fmla="*/ 591 w 1504"/>
                <a:gd name="T85" fmla="*/ 1227 h 1493"/>
                <a:gd name="T86" fmla="*/ 477 w 1504"/>
                <a:gd name="T87" fmla="*/ 1129 h 1493"/>
                <a:gd name="T88" fmla="*/ 362 w 1504"/>
                <a:gd name="T89" fmla="*/ 1015 h 1493"/>
                <a:gd name="T90" fmla="*/ 257 w 1504"/>
                <a:gd name="T91" fmla="*/ 892 h 1493"/>
                <a:gd name="T92" fmla="*/ 166 w 1504"/>
                <a:gd name="T93" fmla="*/ 766 h 1493"/>
                <a:gd name="T94" fmla="*/ 93 w 1504"/>
                <a:gd name="T95" fmla="*/ 642 h 1493"/>
                <a:gd name="T96" fmla="*/ 43 w 1504"/>
                <a:gd name="T97" fmla="*/ 531 h 1493"/>
                <a:gd name="T98" fmla="*/ 15 w 1504"/>
                <a:gd name="T99" fmla="*/ 437 h 1493"/>
                <a:gd name="T100" fmla="*/ 1 w 1504"/>
                <a:gd name="T101" fmla="*/ 355 h 1493"/>
                <a:gd name="T102" fmla="*/ 2 w 1504"/>
                <a:gd name="T103" fmla="*/ 285 h 1493"/>
                <a:gd name="T104" fmla="*/ 13 w 1504"/>
                <a:gd name="T105" fmla="*/ 224 h 1493"/>
                <a:gd name="T106" fmla="*/ 31 w 1504"/>
                <a:gd name="T107" fmla="*/ 173 h 1493"/>
                <a:gd name="T108" fmla="*/ 53 w 1504"/>
                <a:gd name="T109" fmla="*/ 133 h 1493"/>
                <a:gd name="T110" fmla="*/ 78 w 1504"/>
                <a:gd name="T111" fmla="*/ 102 h 1493"/>
                <a:gd name="T112" fmla="*/ 105 w 1504"/>
                <a:gd name="T113" fmla="*/ 75 h 1493"/>
                <a:gd name="T114" fmla="*/ 142 w 1504"/>
                <a:gd name="T115" fmla="*/ 48 h 1493"/>
                <a:gd name="T116" fmla="*/ 190 w 1504"/>
                <a:gd name="T117" fmla="*/ 24 h 1493"/>
                <a:gd name="T118" fmla="*/ 250 w 1504"/>
                <a:gd name="T119" fmla="*/ 6 h 1493"/>
                <a:gd name="T120" fmla="*/ 323 w 1504"/>
                <a:gd name="T121" fmla="*/ 0 h 1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04" h="1493">
                  <a:moveTo>
                    <a:pt x="323" y="0"/>
                  </a:moveTo>
                  <a:lnTo>
                    <a:pt x="370" y="2"/>
                  </a:lnTo>
                  <a:lnTo>
                    <a:pt x="418" y="10"/>
                  </a:lnTo>
                  <a:lnTo>
                    <a:pt x="469" y="22"/>
                  </a:lnTo>
                  <a:lnTo>
                    <a:pt x="522" y="39"/>
                  </a:lnTo>
                  <a:lnTo>
                    <a:pt x="576" y="60"/>
                  </a:lnTo>
                  <a:lnTo>
                    <a:pt x="631" y="86"/>
                  </a:lnTo>
                  <a:lnTo>
                    <a:pt x="688" y="115"/>
                  </a:lnTo>
                  <a:lnTo>
                    <a:pt x="745" y="148"/>
                  </a:lnTo>
                  <a:lnTo>
                    <a:pt x="717" y="206"/>
                  </a:lnTo>
                  <a:lnTo>
                    <a:pt x="694" y="262"/>
                  </a:lnTo>
                  <a:lnTo>
                    <a:pt x="674" y="315"/>
                  </a:lnTo>
                  <a:lnTo>
                    <a:pt x="658" y="366"/>
                  </a:lnTo>
                  <a:lnTo>
                    <a:pt x="644" y="413"/>
                  </a:lnTo>
                  <a:lnTo>
                    <a:pt x="634" y="456"/>
                  </a:lnTo>
                  <a:lnTo>
                    <a:pt x="624" y="497"/>
                  </a:lnTo>
                  <a:lnTo>
                    <a:pt x="618" y="531"/>
                  </a:lnTo>
                  <a:lnTo>
                    <a:pt x="614" y="562"/>
                  </a:lnTo>
                  <a:lnTo>
                    <a:pt x="611" y="587"/>
                  </a:lnTo>
                  <a:lnTo>
                    <a:pt x="608" y="606"/>
                  </a:lnTo>
                  <a:lnTo>
                    <a:pt x="607" y="620"/>
                  </a:lnTo>
                  <a:lnTo>
                    <a:pt x="606" y="626"/>
                  </a:lnTo>
                  <a:lnTo>
                    <a:pt x="607" y="661"/>
                  </a:lnTo>
                  <a:lnTo>
                    <a:pt x="614" y="695"/>
                  </a:lnTo>
                  <a:lnTo>
                    <a:pt x="624" y="729"/>
                  </a:lnTo>
                  <a:lnTo>
                    <a:pt x="639" y="761"/>
                  </a:lnTo>
                  <a:lnTo>
                    <a:pt x="658" y="790"/>
                  </a:lnTo>
                  <a:lnTo>
                    <a:pt x="682" y="816"/>
                  </a:lnTo>
                  <a:lnTo>
                    <a:pt x="708" y="839"/>
                  </a:lnTo>
                  <a:lnTo>
                    <a:pt x="737" y="859"/>
                  </a:lnTo>
                  <a:lnTo>
                    <a:pt x="769" y="873"/>
                  </a:lnTo>
                  <a:lnTo>
                    <a:pt x="802" y="884"/>
                  </a:lnTo>
                  <a:lnTo>
                    <a:pt x="838" y="890"/>
                  </a:lnTo>
                  <a:lnTo>
                    <a:pt x="872" y="890"/>
                  </a:lnTo>
                  <a:lnTo>
                    <a:pt x="880" y="890"/>
                  </a:lnTo>
                  <a:lnTo>
                    <a:pt x="892" y="889"/>
                  </a:lnTo>
                  <a:lnTo>
                    <a:pt x="912" y="887"/>
                  </a:lnTo>
                  <a:lnTo>
                    <a:pt x="937" y="884"/>
                  </a:lnTo>
                  <a:lnTo>
                    <a:pt x="968" y="880"/>
                  </a:lnTo>
                  <a:lnTo>
                    <a:pt x="1003" y="872"/>
                  </a:lnTo>
                  <a:lnTo>
                    <a:pt x="1044" y="864"/>
                  </a:lnTo>
                  <a:lnTo>
                    <a:pt x="1088" y="853"/>
                  </a:lnTo>
                  <a:lnTo>
                    <a:pt x="1136" y="839"/>
                  </a:lnTo>
                  <a:lnTo>
                    <a:pt x="1186" y="823"/>
                  </a:lnTo>
                  <a:lnTo>
                    <a:pt x="1241" y="804"/>
                  </a:lnTo>
                  <a:lnTo>
                    <a:pt x="1296" y="780"/>
                  </a:lnTo>
                  <a:lnTo>
                    <a:pt x="1355" y="753"/>
                  </a:lnTo>
                  <a:lnTo>
                    <a:pt x="1386" y="807"/>
                  </a:lnTo>
                  <a:lnTo>
                    <a:pt x="1415" y="859"/>
                  </a:lnTo>
                  <a:lnTo>
                    <a:pt x="1440" y="911"/>
                  </a:lnTo>
                  <a:lnTo>
                    <a:pt x="1461" y="962"/>
                  </a:lnTo>
                  <a:lnTo>
                    <a:pt x="1477" y="1011"/>
                  </a:lnTo>
                  <a:lnTo>
                    <a:pt x="1489" y="1056"/>
                  </a:lnTo>
                  <a:lnTo>
                    <a:pt x="1497" y="1098"/>
                  </a:lnTo>
                  <a:lnTo>
                    <a:pt x="1502" y="1137"/>
                  </a:lnTo>
                  <a:lnTo>
                    <a:pt x="1504" y="1175"/>
                  </a:lnTo>
                  <a:lnTo>
                    <a:pt x="1502" y="1208"/>
                  </a:lnTo>
                  <a:lnTo>
                    <a:pt x="1497" y="1240"/>
                  </a:lnTo>
                  <a:lnTo>
                    <a:pt x="1491" y="1269"/>
                  </a:lnTo>
                  <a:lnTo>
                    <a:pt x="1483" y="1295"/>
                  </a:lnTo>
                  <a:lnTo>
                    <a:pt x="1473" y="1318"/>
                  </a:lnTo>
                  <a:lnTo>
                    <a:pt x="1463" y="1340"/>
                  </a:lnTo>
                  <a:lnTo>
                    <a:pt x="1450" y="1360"/>
                  </a:lnTo>
                  <a:lnTo>
                    <a:pt x="1439" y="1377"/>
                  </a:lnTo>
                  <a:lnTo>
                    <a:pt x="1426" y="1391"/>
                  </a:lnTo>
                  <a:lnTo>
                    <a:pt x="1414" y="1405"/>
                  </a:lnTo>
                  <a:lnTo>
                    <a:pt x="1399" y="1418"/>
                  </a:lnTo>
                  <a:lnTo>
                    <a:pt x="1382" y="1432"/>
                  </a:lnTo>
                  <a:lnTo>
                    <a:pt x="1361" y="1445"/>
                  </a:lnTo>
                  <a:lnTo>
                    <a:pt x="1339" y="1458"/>
                  </a:lnTo>
                  <a:lnTo>
                    <a:pt x="1313" y="1469"/>
                  </a:lnTo>
                  <a:lnTo>
                    <a:pt x="1285" y="1479"/>
                  </a:lnTo>
                  <a:lnTo>
                    <a:pt x="1253" y="1487"/>
                  </a:lnTo>
                  <a:lnTo>
                    <a:pt x="1219" y="1491"/>
                  </a:lnTo>
                  <a:lnTo>
                    <a:pt x="1180" y="1493"/>
                  </a:lnTo>
                  <a:lnTo>
                    <a:pt x="1134" y="1491"/>
                  </a:lnTo>
                  <a:lnTo>
                    <a:pt x="1086" y="1484"/>
                  </a:lnTo>
                  <a:lnTo>
                    <a:pt x="1036" y="1471"/>
                  </a:lnTo>
                  <a:lnTo>
                    <a:pt x="983" y="1456"/>
                  </a:lnTo>
                  <a:lnTo>
                    <a:pt x="930" y="1435"/>
                  </a:lnTo>
                  <a:lnTo>
                    <a:pt x="875" y="1410"/>
                  </a:lnTo>
                  <a:lnTo>
                    <a:pt x="819" y="1381"/>
                  </a:lnTo>
                  <a:lnTo>
                    <a:pt x="762" y="1348"/>
                  </a:lnTo>
                  <a:lnTo>
                    <a:pt x="706" y="1311"/>
                  </a:lnTo>
                  <a:lnTo>
                    <a:pt x="648" y="1271"/>
                  </a:lnTo>
                  <a:lnTo>
                    <a:pt x="591" y="1227"/>
                  </a:lnTo>
                  <a:lnTo>
                    <a:pt x="533" y="1180"/>
                  </a:lnTo>
                  <a:lnTo>
                    <a:pt x="477" y="1129"/>
                  </a:lnTo>
                  <a:lnTo>
                    <a:pt x="421" y="1075"/>
                  </a:lnTo>
                  <a:lnTo>
                    <a:pt x="362" y="1015"/>
                  </a:lnTo>
                  <a:lnTo>
                    <a:pt x="308" y="954"/>
                  </a:lnTo>
                  <a:lnTo>
                    <a:pt x="257" y="892"/>
                  </a:lnTo>
                  <a:lnTo>
                    <a:pt x="210" y="830"/>
                  </a:lnTo>
                  <a:lnTo>
                    <a:pt x="166" y="766"/>
                  </a:lnTo>
                  <a:lnTo>
                    <a:pt x="127" y="705"/>
                  </a:lnTo>
                  <a:lnTo>
                    <a:pt x="93" y="642"/>
                  </a:lnTo>
                  <a:lnTo>
                    <a:pt x="64" y="582"/>
                  </a:lnTo>
                  <a:lnTo>
                    <a:pt x="43" y="531"/>
                  </a:lnTo>
                  <a:lnTo>
                    <a:pt x="26" y="482"/>
                  </a:lnTo>
                  <a:lnTo>
                    <a:pt x="15" y="437"/>
                  </a:lnTo>
                  <a:lnTo>
                    <a:pt x="6" y="395"/>
                  </a:lnTo>
                  <a:lnTo>
                    <a:pt x="1" y="355"/>
                  </a:lnTo>
                  <a:lnTo>
                    <a:pt x="0" y="318"/>
                  </a:lnTo>
                  <a:lnTo>
                    <a:pt x="2" y="285"/>
                  </a:lnTo>
                  <a:lnTo>
                    <a:pt x="6" y="252"/>
                  </a:lnTo>
                  <a:lnTo>
                    <a:pt x="13" y="224"/>
                  </a:lnTo>
                  <a:lnTo>
                    <a:pt x="21" y="197"/>
                  </a:lnTo>
                  <a:lnTo>
                    <a:pt x="31" y="173"/>
                  </a:lnTo>
                  <a:lnTo>
                    <a:pt x="41" y="153"/>
                  </a:lnTo>
                  <a:lnTo>
                    <a:pt x="53" y="133"/>
                  </a:lnTo>
                  <a:lnTo>
                    <a:pt x="65" y="116"/>
                  </a:lnTo>
                  <a:lnTo>
                    <a:pt x="78" y="102"/>
                  </a:lnTo>
                  <a:lnTo>
                    <a:pt x="89" y="88"/>
                  </a:lnTo>
                  <a:lnTo>
                    <a:pt x="105" y="75"/>
                  </a:lnTo>
                  <a:lnTo>
                    <a:pt x="122" y="61"/>
                  </a:lnTo>
                  <a:lnTo>
                    <a:pt x="142" y="48"/>
                  </a:lnTo>
                  <a:lnTo>
                    <a:pt x="165" y="35"/>
                  </a:lnTo>
                  <a:lnTo>
                    <a:pt x="190" y="24"/>
                  </a:lnTo>
                  <a:lnTo>
                    <a:pt x="219" y="14"/>
                  </a:lnTo>
                  <a:lnTo>
                    <a:pt x="250" y="6"/>
                  </a:lnTo>
                  <a:lnTo>
                    <a:pt x="285" y="2"/>
                  </a:lnTo>
                  <a:lnTo>
                    <a:pt x="3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98" tIns="34299" rIns="68598" bIns="34299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" name="Freeform 8"/>
            <p:cNvSpPr>
              <a:spLocks/>
            </p:cNvSpPr>
            <p:nvPr/>
          </p:nvSpPr>
          <p:spPr bwMode="auto">
            <a:xfrm>
              <a:off x="6067425" y="3186113"/>
              <a:ext cx="265113" cy="263525"/>
            </a:xfrm>
            <a:custGeom>
              <a:avLst/>
              <a:gdLst>
                <a:gd name="T0" fmla="*/ 1289 w 1835"/>
                <a:gd name="T1" fmla="*/ 2 h 1823"/>
                <a:gd name="T2" fmla="*/ 1327 w 1835"/>
                <a:gd name="T3" fmla="*/ 23 h 1823"/>
                <a:gd name="T4" fmla="*/ 1350 w 1835"/>
                <a:gd name="T5" fmla="*/ 60 h 1823"/>
                <a:gd name="T6" fmla="*/ 1776 w 1835"/>
                <a:gd name="T7" fmla="*/ 482 h 1823"/>
                <a:gd name="T8" fmla="*/ 1812 w 1835"/>
                <a:gd name="T9" fmla="*/ 505 h 1823"/>
                <a:gd name="T10" fmla="*/ 1833 w 1835"/>
                <a:gd name="T11" fmla="*/ 543 h 1823"/>
                <a:gd name="T12" fmla="*/ 1832 w 1835"/>
                <a:gd name="T13" fmla="*/ 586 h 1823"/>
                <a:gd name="T14" fmla="*/ 1810 w 1835"/>
                <a:gd name="T15" fmla="*/ 622 h 1823"/>
                <a:gd name="T16" fmla="*/ 1498 w 1835"/>
                <a:gd name="T17" fmla="*/ 929 h 1823"/>
                <a:gd name="T18" fmla="*/ 1459 w 1835"/>
                <a:gd name="T19" fmla="*/ 942 h 1823"/>
                <a:gd name="T20" fmla="*/ 1253 w 1835"/>
                <a:gd name="T21" fmla="*/ 903 h 1823"/>
                <a:gd name="T22" fmla="*/ 1194 w 1835"/>
                <a:gd name="T23" fmla="*/ 1011 h 1823"/>
                <a:gd name="T24" fmla="*/ 1118 w 1835"/>
                <a:gd name="T25" fmla="*/ 1126 h 1823"/>
                <a:gd name="T26" fmla="*/ 1030 w 1835"/>
                <a:gd name="T27" fmla="*/ 1243 h 1823"/>
                <a:gd name="T28" fmla="*/ 930 w 1835"/>
                <a:gd name="T29" fmla="*/ 1362 h 1823"/>
                <a:gd name="T30" fmla="*/ 823 w 1835"/>
                <a:gd name="T31" fmla="*/ 1475 h 1823"/>
                <a:gd name="T32" fmla="*/ 705 w 1835"/>
                <a:gd name="T33" fmla="*/ 1578 h 1823"/>
                <a:gd name="T34" fmla="*/ 585 w 1835"/>
                <a:gd name="T35" fmla="*/ 1659 h 1823"/>
                <a:gd name="T36" fmla="*/ 470 w 1835"/>
                <a:gd name="T37" fmla="*/ 1719 h 1823"/>
                <a:gd name="T38" fmla="*/ 363 w 1835"/>
                <a:gd name="T39" fmla="*/ 1763 h 1823"/>
                <a:gd name="T40" fmla="*/ 268 w 1835"/>
                <a:gd name="T41" fmla="*/ 1792 h 1823"/>
                <a:gd name="T42" fmla="*/ 187 w 1835"/>
                <a:gd name="T43" fmla="*/ 1810 h 1823"/>
                <a:gd name="T44" fmla="*/ 130 w 1835"/>
                <a:gd name="T45" fmla="*/ 1819 h 1823"/>
                <a:gd name="T46" fmla="*/ 95 w 1835"/>
                <a:gd name="T47" fmla="*/ 1823 h 1823"/>
                <a:gd name="T48" fmla="*/ 71 w 1835"/>
                <a:gd name="T49" fmla="*/ 1822 h 1823"/>
                <a:gd name="T50" fmla="*/ 39 w 1835"/>
                <a:gd name="T51" fmla="*/ 1810 h 1823"/>
                <a:gd name="T52" fmla="*/ 14 w 1835"/>
                <a:gd name="T53" fmla="*/ 1785 h 1823"/>
                <a:gd name="T54" fmla="*/ 1 w 1835"/>
                <a:gd name="T55" fmla="*/ 1753 h 1823"/>
                <a:gd name="T56" fmla="*/ 0 w 1835"/>
                <a:gd name="T57" fmla="*/ 1729 h 1823"/>
                <a:gd name="T58" fmla="*/ 3 w 1835"/>
                <a:gd name="T59" fmla="*/ 1695 h 1823"/>
                <a:gd name="T60" fmla="*/ 13 w 1835"/>
                <a:gd name="T61" fmla="*/ 1636 h 1823"/>
                <a:gd name="T62" fmla="*/ 30 w 1835"/>
                <a:gd name="T63" fmla="*/ 1557 h 1823"/>
                <a:gd name="T64" fmla="*/ 61 w 1835"/>
                <a:gd name="T65" fmla="*/ 1463 h 1823"/>
                <a:gd name="T66" fmla="*/ 105 w 1835"/>
                <a:gd name="T67" fmla="*/ 1357 h 1823"/>
                <a:gd name="T68" fmla="*/ 165 w 1835"/>
                <a:gd name="T69" fmla="*/ 1242 h 1823"/>
                <a:gd name="T70" fmla="*/ 247 w 1835"/>
                <a:gd name="T71" fmla="*/ 1124 h 1823"/>
                <a:gd name="T72" fmla="*/ 351 w 1835"/>
                <a:gd name="T73" fmla="*/ 1007 h 1823"/>
                <a:gd name="T74" fmla="*/ 465 w 1835"/>
                <a:gd name="T75" fmla="*/ 899 h 1823"/>
                <a:gd name="T76" fmla="*/ 583 w 1835"/>
                <a:gd name="T77" fmla="*/ 800 h 1823"/>
                <a:gd name="T78" fmla="*/ 703 w 1835"/>
                <a:gd name="T79" fmla="*/ 712 h 1823"/>
                <a:gd name="T80" fmla="*/ 818 w 1835"/>
                <a:gd name="T81" fmla="*/ 637 h 1823"/>
                <a:gd name="T82" fmla="*/ 927 w 1835"/>
                <a:gd name="T83" fmla="*/ 579 h 1823"/>
                <a:gd name="T84" fmla="*/ 888 w 1835"/>
                <a:gd name="T85" fmla="*/ 374 h 1823"/>
                <a:gd name="T86" fmla="*/ 900 w 1835"/>
                <a:gd name="T87" fmla="*/ 335 h 1823"/>
                <a:gd name="T88" fmla="*/ 1208 w 1835"/>
                <a:gd name="T89" fmla="*/ 25 h 1823"/>
                <a:gd name="T90" fmla="*/ 1246 w 1835"/>
                <a:gd name="T91" fmla="*/ 3 h 1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35" h="1823">
                  <a:moveTo>
                    <a:pt x="1267" y="0"/>
                  </a:moveTo>
                  <a:lnTo>
                    <a:pt x="1289" y="2"/>
                  </a:lnTo>
                  <a:lnTo>
                    <a:pt x="1310" y="11"/>
                  </a:lnTo>
                  <a:lnTo>
                    <a:pt x="1327" y="23"/>
                  </a:lnTo>
                  <a:lnTo>
                    <a:pt x="1341" y="40"/>
                  </a:lnTo>
                  <a:lnTo>
                    <a:pt x="1350" y="60"/>
                  </a:lnTo>
                  <a:lnTo>
                    <a:pt x="1451" y="381"/>
                  </a:lnTo>
                  <a:lnTo>
                    <a:pt x="1776" y="482"/>
                  </a:lnTo>
                  <a:lnTo>
                    <a:pt x="1796" y="491"/>
                  </a:lnTo>
                  <a:lnTo>
                    <a:pt x="1812" y="505"/>
                  </a:lnTo>
                  <a:lnTo>
                    <a:pt x="1825" y="522"/>
                  </a:lnTo>
                  <a:lnTo>
                    <a:pt x="1833" y="543"/>
                  </a:lnTo>
                  <a:lnTo>
                    <a:pt x="1835" y="565"/>
                  </a:lnTo>
                  <a:lnTo>
                    <a:pt x="1832" y="586"/>
                  </a:lnTo>
                  <a:lnTo>
                    <a:pt x="1824" y="606"/>
                  </a:lnTo>
                  <a:lnTo>
                    <a:pt x="1810" y="622"/>
                  </a:lnTo>
                  <a:lnTo>
                    <a:pt x="1515" y="917"/>
                  </a:lnTo>
                  <a:lnTo>
                    <a:pt x="1498" y="929"/>
                  </a:lnTo>
                  <a:lnTo>
                    <a:pt x="1479" y="937"/>
                  </a:lnTo>
                  <a:lnTo>
                    <a:pt x="1459" y="942"/>
                  </a:lnTo>
                  <a:lnTo>
                    <a:pt x="1439" y="939"/>
                  </a:lnTo>
                  <a:lnTo>
                    <a:pt x="1253" y="903"/>
                  </a:lnTo>
                  <a:lnTo>
                    <a:pt x="1226" y="956"/>
                  </a:lnTo>
                  <a:lnTo>
                    <a:pt x="1194" y="1011"/>
                  </a:lnTo>
                  <a:lnTo>
                    <a:pt x="1158" y="1067"/>
                  </a:lnTo>
                  <a:lnTo>
                    <a:pt x="1118" y="1126"/>
                  </a:lnTo>
                  <a:lnTo>
                    <a:pt x="1075" y="1184"/>
                  </a:lnTo>
                  <a:lnTo>
                    <a:pt x="1030" y="1243"/>
                  </a:lnTo>
                  <a:lnTo>
                    <a:pt x="981" y="1302"/>
                  </a:lnTo>
                  <a:lnTo>
                    <a:pt x="930" y="1362"/>
                  </a:lnTo>
                  <a:lnTo>
                    <a:pt x="877" y="1419"/>
                  </a:lnTo>
                  <a:lnTo>
                    <a:pt x="823" y="1475"/>
                  </a:lnTo>
                  <a:lnTo>
                    <a:pt x="763" y="1529"/>
                  </a:lnTo>
                  <a:lnTo>
                    <a:pt x="705" y="1578"/>
                  </a:lnTo>
                  <a:lnTo>
                    <a:pt x="645" y="1622"/>
                  </a:lnTo>
                  <a:lnTo>
                    <a:pt x="585" y="1659"/>
                  </a:lnTo>
                  <a:lnTo>
                    <a:pt x="528" y="1691"/>
                  </a:lnTo>
                  <a:lnTo>
                    <a:pt x="470" y="1719"/>
                  </a:lnTo>
                  <a:lnTo>
                    <a:pt x="416" y="1743"/>
                  </a:lnTo>
                  <a:lnTo>
                    <a:pt x="363" y="1763"/>
                  </a:lnTo>
                  <a:lnTo>
                    <a:pt x="314" y="1780"/>
                  </a:lnTo>
                  <a:lnTo>
                    <a:pt x="268" y="1792"/>
                  </a:lnTo>
                  <a:lnTo>
                    <a:pt x="226" y="1803"/>
                  </a:lnTo>
                  <a:lnTo>
                    <a:pt x="187" y="1810"/>
                  </a:lnTo>
                  <a:lnTo>
                    <a:pt x="156" y="1816"/>
                  </a:lnTo>
                  <a:lnTo>
                    <a:pt x="130" y="1819"/>
                  </a:lnTo>
                  <a:lnTo>
                    <a:pt x="109" y="1821"/>
                  </a:lnTo>
                  <a:lnTo>
                    <a:pt x="95" y="1823"/>
                  </a:lnTo>
                  <a:lnTo>
                    <a:pt x="88" y="1823"/>
                  </a:lnTo>
                  <a:lnTo>
                    <a:pt x="71" y="1822"/>
                  </a:lnTo>
                  <a:lnTo>
                    <a:pt x="54" y="1817"/>
                  </a:lnTo>
                  <a:lnTo>
                    <a:pt x="39" y="1810"/>
                  </a:lnTo>
                  <a:lnTo>
                    <a:pt x="25" y="1799"/>
                  </a:lnTo>
                  <a:lnTo>
                    <a:pt x="14" y="1785"/>
                  </a:lnTo>
                  <a:lnTo>
                    <a:pt x="5" y="1769"/>
                  </a:lnTo>
                  <a:lnTo>
                    <a:pt x="1" y="1753"/>
                  </a:lnTo>
                  <a:lnTo>
                    <a:pt x="0" y="1735"/>
                  </a:lnTo>
                  <a:lnTo>
                    <a:pt x="0" y="1729"/>
                  </a:lnTo>
                  <a:lnTo>
                    <a:pt x="1" y="1715"/>
                  </a:lnTo>
                  <a:lnTo>
                    <a:pt x="3" y="1695"/>
                  </a:lnTo>
                  <a:lnTo>
                    <a:pt x="7" y="1669"/>
                  </a:lnTo>
                  <a:lnTo>
                    <a:pt x="13" y="1636"/>
                  </a:lnTo>
                  <a:lnTo>
                    <a:pt x="21" y="1599"/>
                  </a:lnTo>
                  <a:lnTo>
                    <a:pt x="30" y="1557"/>
                  </a:lnTo>
                  <a:lnTo>
                    <a:pt x="44" y="1511"/>
                  </a:lnTo>
                  <a:lnTo>
                    <a:pt x="61" y="1463"/>
                  </a:lnTo>
                  <a:lnTo>
                    <a:pt x="81" y="1411"/>
                  </a:lnTo>
                  <a:lnTo>
                    <a:pt x="105" y="1357"/>
                  </a:lnTo>
                  <a:lnTo>
                    <a:pt x="133" y="1299"/>
                  </a:lnTo>
                  <a:lnTo>
                    <a:pt x="165" y="1242"/>
                  </a:lnTo>
                  <a:lnTo>
                    <a:pt x="203" y="1183"/>
                  </a:lnTo>
                  <a:lnTo>
                    <a:pt x="247" y="1124"/>
                  </a:lnTo>
                  <a:lnTo>
                    <a:pt x="295" y="1065"/>
                  </a:lnTo>
                  <a:lnTo>
                    <a:pt x="351" y="1007"/>
                  </a:lnTo>
                  <a:lnTo>
                    <a:pt x="407" y="952"/>
                  </a:lnTo>
                  <a:lnTo>
                    <a:pt x="465" y="899"/>
                  </a:lnTo>
                  <a:lnTo>
                    <a:pt x="525" y="849"/>
                  </a:lnTo>
                  <a:lnTo>
                    <a:pt x="583" y="800"/>
                  </a:lnTo>
                  <a:lnTo>
                    <a:pt x="643" y="754"/>
                  </a:lnTo>
                  <a:lnTo>
                    <a:pt x="703" y="712"/>
                  </a:lnTo>
                  <a:lnTo>
                    <a:pt x="761" y="673"/>
                  </a:lnTo>
                  <a:lnTo>
                    <a:pt x="818" y="637"/>
                  </a:lnTo>
                  <a:lnTo>
                    <a:pt x="873" y="606"/>
                  </a:lnTo>
                  <a:lnTo>
                    <a:pt x="927" y="579"/>
                  </a:lnTo>
                  <a:lnTo>
                    <a:pt x="890" y="395"/>
                  </a:lnTo>
                  <a:lnTo>
                    <a:pt x="888" y="374"/>
                  </a:lnTo>
                  <a:lnTo>
                    <a:pt x="892" y="354"/>
                  </a:lnTo>
                  <a:lnTo>
                    <a:pt x="900" y="335"/>
                  </a:lnTo>
                  <a:lnTo>
                    <a:pt x="913" y="319"/>
                  </a:lnTo>
                  <a:lnTo>
                    <a:pt x="1208" y="25"/>
                  </a:lnTo>
                  <a:lnTo>
                    <a:pt x="1226" y="12"/>
                  </a:lnTo>
                  <a:lnTo>
                    <a:pt x="1246" y="3"/>
                  </a:lnTo>
                  <a:lnTo>
                    <a:pt x="12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98" tIns="34299" rIns="68598" bIns="34299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63" name="Rectangle 62"/>
          <p:cNvSpPr/>
          <p:nvPr/>
        </p:nvSpPr>
        <p:spPr>
          <a:xfrm>
            <a:off x="3658584" y="4075032"/>
            <a:ext cx="2594383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3A9489"/>
                </a:solidFill>
                <a:latin typeface="Impact" panose="020B0806030902050204" pitchFamily="34" charset="0"/>
              </a:rPr>
              <a:t>EST GCF REQUESTED FINANCING: </a:t>
            </a:r>
          </a:p>
          <a:p>
            <a:pPr marL="285750" indent="-285750">
              <a:buClr>
                <a:srgbClr val="3A9489"/>
              </a:buClr>
              <a:buFont typeface="Wingdings" panose="05000000000000000000" pitchFamily="2" charset="2"/>
              <a:buChar char="ü"/>
            </a:pPr>
            <a:r>
              <a:rPr lang="en-US" sz="1600" dirty="0">
                <a:latin typeface="Corbel" panose="020B0503020204020204" pitchFamily="34" charset="0"/>
              </a:rPr>
              <a:t>USD 18 Billion </a:t>
            </a:r>
          </a:p>
        </p:txBody>
      </p:sp>
    </p:spTree>
    <p:extLst>
      <p:ext uri="{BB962C8B-B14F-4D97-AF65-F5344CB8AC3E}">
        <p14:creationId xmlns:p14="http://schemas.microsoft.com/office/powerpoint/2010/main" val="3409100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Chart 14"/>
          <p:cNvGraphicFramePr/>
          <p:nvPr>
            <p:extLst/>
          </p:nvPr>
        </p:nvGraphicFramePr>
        <p:xfrm>
          <a:off x="2602760" y="1629861"/>
          <a:ext cx="3938480" cy="29610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Rectangle 11"/>
          <p:cNvSpPr/>
          <p:nvPr/>
        </p:nvSpPr>
        <p:spPr>
          <a:xfrm>
            <a:off x="299497" y="4297738"/>
            <a:ext cx="25659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sz="16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Corbel" charset="0"/>
                <a:ea typeface="Corbel" charset="0"/>
                <a:cs typeface="Corbel" charset="0"/>
              </a:rPr>
              <a:t>EST CO-FINANCING </a:t>
            </a:r>
          </a:p>
          <a:p>
            <a:pPr algn="r">
              <a:defRPr/>
            </a:pPr>
            <a:r>
              <a:rPr lang="en-US" sz="2000" kern="0" dirty="0">
                <a:solidFill>
                  <a:srgbClr val="A8B5D4"/>
                </a:solidFill>
                <a:latin typeface="Corbel" charset="0"/>
                <a:ea typeface="Corbel" charset="0"/>
                <a:cs typeface="Corbel" charset="0"/>
              </a:rPr>
              <a:t>25 billion</a:t>
            </a:r>
          </a:p>
        </p:txBody>
      </p:sp>
      <p:sp>
        <p:nvSpPr>
          <p:cNvPr id="13" name="Rectangle 12"/>
          <p:cNvSpPr/>
          <p:nvPr/>
        </p:nvSpPr>
        <p:spPr>
          <a:xfrm>
            <a:off x="3289005" y="2802633"/>
            <a:ext cx="256599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orbel" charset="0"/>
                <a:ea typeface="Corbel" charset="0"/>
                <a:cs typeface="Corbel" charset="0"/>
              </a:rPr>
              <a:t>TOTAL BIDS </a:t>
            </a:r>
          </a:p>
          <a:p>
            <a:pPr algn="ctr">
              <a:defRPr/>
            </a:pPr>
            <a:r>
              <a:rPr lang="en-US" sz="1600" kern="0" dirty="0">
                <a:solidFill>
                  <a:schemeClr val="bg1">
                    <a:lumMod val="65000"/>
                  </a:schemeClr>
                </a:solidFill>
                <a:latin typeface="Corbel" charset="0"/>
                <a:ea typeface="Corbel" charset="0"/>
                <a:cs typeface="Corbel" charset="0"/>
              </a:rPr>
              <a:t>43 billion</a:t>
            </a:r>
          </a:p>
        </p:txBody>
      </p:sp>
      <p:sp>
        <p:nvSpPr>
          <p:cNvPr id="14" name="Rectangle 13"/>
          <p:cNvSpPr/>
          <p:nvPr/>
        </p:nvSpPr>
        <p:spPr>
          <a:xfrm>
            <a:off x="228613" y="1982973"/>
            <a:ext cx="26368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orbel" charset="0"/>
                <a:ea typeface="Corbel" charset="0"/>
                <a:cs typeface="Corbel" charset="0"/>
              </a:rPr>
              <a:t>EST GCF REQUESTED </a:t>
            </a:r>
          </a:p>
          <a:p>
            <a:pPr algn="r">
              <a:defRPr/>
            </a:pPr>
            <a:r>
              <a:rPr lang="en-US" sz="2000" kern="0" dirty="0">
                <a:solidFill>
                  <a:srgbClr val="129648"/>
                </a:solidFill>
                <a:latin typeface="Corbel" charset="0"/>
                <a:ea typeface="Corbel" charset="0"/>
                <a:cs typeface="Corbel" charset="0"/>
              </a:rPr>
              <a:t>18 billion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6658202" y="3642360"/>
            <a:ext cx="1725562" cy="906946"/>
            <a:chOff x="6666013" y="3633095"/>
            <a:chExt cx="2178300" cy="669386"/>
          </a:xfrm>
        </p:grpSpPr>
        <p:sp>
          <p:nvSpPr>
            <p:cNvPr id="4" name="Rectangle: Rounded Corners 3"/>
            <p:cNvSpPr/>
            <p:nvPr/>
          </p:nvSpPr>
          <p:spPr>
            <a:xfrm>
              <a:off x="6666013" y="3633095"/>
              <a:ext cx="2178300" cy="669386"/>
            </a:xfrm>
            <a:prstGeom prst="roundRect">
              <a:avLst/>
            </a:prstGeom>
            <a:solidFill>
              <a:srgbClr val="DFE5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DFE5F5"/>
                </a:solidFill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6715402" y="3661123"/>
              <a:ext cx="2079522" cy="6133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rgbClr val="A8B5D4"/>
                  </a:solidFill>
                  <a:latin typeface="Corbel" charset="0"/>
                  <a:ea typeface="Corbel" charset="0"/>
                  <a:cs typeface="Corbel" charset="0"/>
                </a:rPr>
                <a:t>The RFP oversubscribed 36 times</a:t>
              </a:r>
            </a:p>
          </p:txBody>
        </p:sp>
      </p:grpSp>
      <p:sp>
        <p:nvSpPr>
          <p:cNvPr id="19" name="Rectangle 18"/>
          <p:cNvSpPr/>
          <p:nvPr/>
        </p:nvSpPr>
        <p:spPr>
          <a:xfrm>
            <a:off x="6730977" y="1967584"/>
            <a:ext cx="1580012" cy="132343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Corbel" charset="0"/>
                <a:ea typeface="Corbel" charset="0"/>
                <a:cs typeface="Corbel" charset="0"/>
              </a:rPr>
              <a:t>AVAILABLE GCF FINANCING</a:t>
            </a:r>
          </a:p>
          <a:p>
            <a:pPr algn="ctr"/>
            <a:r>
              <a:rPr lang="en-US" sz="2000" b="1" kern="0" dirty="0">
                <a:solidFill>
                  <a:srgbClr val="129648"/>
                </a:solidFill>
                <a:latin typeface="Corbel" charset="0"/>
                <a:ea typeface="Corbel" charset="0"/>
                <a:cs typeface="Corbel" charset="0"/>
              </a:rPr>
              <a:t>500 million</a:t>
            </a:r>
            <a:endParaRPr lang="en-US" sz="2000" b="1" dirty="0">
              <a:solidFill>
                <a:srgbClr val="129648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50463" y="430472"/>
            <a:ext cx="773940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en-US" sz="2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Corbel" charset="0"/>
                <a:cs typeface="Corbel" charset="0"/>
              </a:rPr>
              <a:t>RFP FINANCING</a:t>
            </a:r>
            <a:br>
              <a:rPr lang="en-US" sz="2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Corbel" charset="0"/>
                <a:cs typeface="Corbel" charset="0"/>
              </a:rPr>
            </a:br>
            <a:r>
              <a:rPr lang="en-US" sz="2100" b="1" dirty="0">
                <a:solidFill>
                  <a:srgbClr val="1B4A3B"/>
                </a:solidFill>
                <a:latin typeface="Impact" panose="020B0806030902050204" pitchFamily="34" charset="0"/>
                <a:ea typeface="Corbel" charset="0"/>
                <a:cs typeface="Corbel" charset="0"/>
              </a:rPr>
              <a:t>350 CNs</a:t>
            </a:r>
          </a:p>
        </p:txBody>
      </p:sp>
      <p:cxnSp>
        <p:nvCxnSpPr>
          <p:cNvPr id="23" name="Straight Connector 22"/>
          <p:cNvCxnSpPr>
            <a:stCxn id="14" idx="3"/>
          </p:cNvCxnSpPr>
          <p:nvPr/>
        </p:nvCxnSpPr>
        <p:spPr>
          <a:xfrm flipV="1">
            <a:off x="2865487" y="2306138"/>
            <a:ext cx="594019" cy="1"/>
          </a:xfrm>
          <a:prstGeom prst="line">
            <a:avLst/>
          </a:prstGeom>
          <a:ln>
            <a:solidFill>
              <a:srgbClr val="129648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Elbow Connector 26"/>
          <p:cNvCxnSpPr>
            <a:stCxn id="12" idx="3"/>
          </p:cNvCxnSpPr>
          <p:nvPr/>
        </p:nvCxnSpPr>
        <p:spPr>
          <a:xfrm flipV="1">
            <a:off x="2865487" y="4213781"/>
            <a:ext cx="1395428" cy="407123"/>
          </a:xfrm>
          <a:prstGeom prst="bentConnector3">
            <a:avLst>
              <a:gd name="adj1" fmla="val 29058"/>
            </a:avLst>
          </a:prstGeom>
          <a:ln>
            <a:solidFill>
              <a:srgbClr val="A8B5D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7188179"/>
      </p:ext>
    </p:extLst>
  </p:cSld>
  <p:clrMapOvr>
    <a:masterClrMapping/>
  </p:clrMapOvr>
  <p:transition spd="med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D62BC461-0DA0-41B2-8B82-4ED9038B4993}"/>
              </a:ext>
            </a:extLst>
          </p:cNvPr>
          <p:cNvSpPr txBox="1"/>
          <p:nvPr/>
        </p:nvSpPr>
        <p:spPr>
          <a:xfrm>
            <a:off x="2289513" y="572611"/>
            <a:ext cx="6396349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4377">
              <a:lnSpc>
                <a:spcPct val="80000"/>
              </a:lnSpc>
              <a:defRPr/>
            </a:pPr>
            <a:r>
              <a:rPr lang="en-US" sz="2400" kern="0" dirty="0">
                <a:solidFill>
                  <a:srgbClr val="595959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FIRST LEVEL REVIEW</a:t>
            </a:r>
          </a:p>
          <a:p>
            <a:pPr algn="r" defTabSz="914377">
              <a:lnSpc>
                <a:spcPct val="80000"/>
              </a:lnSpc>
              <a:defRPr/>
            </a:pPr>
            <a:r>
              <a:rPr lang="en-US" sz="2400" dirty="0">
                <a:solidFill>
                  <a:srgbClr val="1B4A3B"/>
                </a:solidFill>
                <a:latin typeface="Impact" panose="020B0806030902050204" pitchFamily="34" charset="0"/>
              </a:rPr>
              <a:t>BREAKDOWN BY REGION</a:t>
            </a:r>
          </a:p>
        </p:txBody>
      </p:sp>
      <p:graphicFrame>
        <p:nvGraphicFramePr>
          <p:cNvPr id="17" name="Chart 16">
            <a:extLst>
              <a:ext uri="{FF2B5EF4-FFF2-40B4-BE49-F238E27FC236}">
                <a16:creationId xmlns:a16="http://schemas.microsoft.com/office/drawing/2014/main" id="{89D5E1BB-CD49-4AC9-88EE-0DCF2E09122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05128194"/>
              </p:ext>
            </p:extLst>
          </p:nvPr>
        </p:nvGraphicFramePr>
        <p:xfrm>
          <a:off x="1267097" y="1548569"/>
          <a:ext cx="6007100" cy="37258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8" name="Rectangle 17">
            <a:extLst>
              <a:ext uri="{FF2B5EF4-FFF2-40B4-BE49-F238E27FC236}">
                <a16:creationId xmlns:a16="http://schemas.microsoft.com/office/drawing/2014/main" id="{AE269057-A604-4908-AAF8-508AE191A224}"/>
              </a:ext>
            </a:extLst>
          </p:cNvPr>
          <p:cNvSpPr/>
          <p:nvPr/>
        </p:nvSpPr>
        <p:spPr>
          <a:xfrm>
            <a:off x="4084840" y="2897406"/>
            <a:ext cx="1316642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300" kern="0" dirty="0">
                <a:solidFill>
                  <a:srgbClr val="B10803"/>
                </a:solidFill>
                <a:latin typeface="Impact" panose="020B0806030902050204" pitchFamily="34" charset="0"/>
              </a:rPr>
              <a:t>259 </a:t>
            </a:r>
          </a:p>
          <a:p>
            <a:pPr algn="ctr"/>
            <a:r>
              <a:rPr lang="en-US" sz="2300" kern="0" dirty="0">
                <a:solidFill>
                  <a:srgbClr val="B10803"/>
                </a:solidFill>
                <a:latin typeface="Impact" panose="020B0806030902050204" pitchFamily="34" charset="0"/>
              </a:rPr>
              <a:t>Concept notes</a:t>
            </a:r>
            <a:endParaRPr lang="en-US" sz="2300" dirty="0">
              <a:solidFill>
                <a:srgbClr val="B1080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1894367"/>
      </p:ext>
    </p:extLst>
  </p:cSld>
  <p:clrMapOvr>
    <a:masterClrMapping/>
  </p:clrMapOvr>
  <p:transition spd="med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36083E2-DA12-454A-BE01-455E18022D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059" y="1318606"/>
            <a:ext cx="1159715" cy="160391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116256" y="456568"/>
            <a:ext cx="3536855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80000"/>
              </a:lnSpc>
              <a:defRPr/>
            </a:pPr>
            <a:r>
              <a:rPr lang="en-US" sz="27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cs typeface="Arial" panose="020B0604020202020204" pitchFamily="34" charset="0"/>
              </a:rPr>
              <a:t>RFP MFS</a:t>
            </a:r>
            <a:br>
              <a:rPr lang="en-US" sz="27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cs typeface="Arial" panose="020B0604020202020204" pitchFamily="34" charset="0"/>
              </a:rPr>
            </a:br>
            <a:r>
              <a:rPr lang="en-US" sz="2100" kern="0" dirty="0">
                <a:solidFill>
                  <a:srgbClr val="1B4A3B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LAC RESULTS: TOP 30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7A830F8F-D8A0-4A7F-AA26-8FEEFDA118EF}"/>
              </a:ext>
            </a:extLst>
          </p:cNvPr>
          <p:cNvSpPr/>
          <p:nvPr/>
        </p:nvSpPr>
        <p:spPr>
          <a:xfrm>
            <a:off x="4403764" y="1787312"/>
            <a:ext cx="1536082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685783">
              <a:lnSpc>
                <a:spcPct val="80000"/>
              </a:lnSpc>
              <a:defRPr/>
            </a:pPr>
            <a:r>
              <a:rPr lang="en-US" sz="18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cs typeface="Arial" panose="020B0604020202020204" pitchFamily="34" charset="0"/>
              </a:rPr>
              <a:t>ACCESS MODALITY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5CF69DBE-236D-46FC-BA2D-A26EF466F150}"/>
              </a:ext>
            </a:extLst>
          </p:cNvPr>
          <p:cNvSpPr/>
          <p:nvPr/>
        </p:nvSpPr>
        <p:spPr>
          <a:xfrm>
            <a:off x="7289066" y="2944150"/>
            <a:ext cx="1510917" cy="341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783">
              <a:lnSpc>
                <a:spcPct val="80000"/>
              </a:lnSpc>
              <a:defRPr/>
            </a:pPr>
            <a:r>
              <a:rPr lang="en-US" sz="1013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cs typeface="Arial" panose="020B0604020202020204" pitchFamily="34" charset="0"/>
              </a:rPr>
              <a:t>MITIGATION/</a:t>
            </a:r>
            <a:br>
              <a:rPr lang="en-US" sz="1013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cs typeface="Arial" panose="020B0604020202020204" pitchFamily="34" charset="0"/>
              </a:rPr>
            </a:br>
            <a:r>
              <a:rPr lang="en-US" sz="1013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cs typeface="Arial" panose="020B0604020202020204" pitchFamily="34" charset="0"/>
              </a:rPr>
              <a:t>ADAPTATION FOCUS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693A6DE6-B92A-4045-83E2-4413518ED0F5}"/>
              </a:ext>
            </a:extLst>
          </p:cNvPr>
          <p:cNvSpPr/>
          <p:nvPr/>
        </p:nvSpPr>
        <p:spPr>
          <a:xfrm>
            <a:off x="4685995" y="2956339"/>
            <a:ext cx="1637781" cy="2170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783">
              <a:lnSpc>
                <a:spcPct val="80000"/>
              </a:lnSpc>
              <a:defRPr/>
            </a:pPr>
            <a:r>
              <a:rPr lang="en-US" sz="1013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cs typeface="Arial" panose="020B0604020202020204" pitchFamily="34" charset="0"/>
              </a:rPr>
              <a:t>PUBLIC/PRIVATE/PPP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8E3AF7E-CE67-4AF3-96BB-CDD0941056C7}"/>
              </a:ext>
            </a:extLst>
          </p:cNvPr>
          <p:cNvSpPr/>
          <p:nvPr/>
        </p:nvSpPr>
        <p:spPr>
          <a:xfrm>
            <a:off x="5903181" y="1667337"/>
            <a:ext cx="1779200" cy="25110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E6179FD-31A0-4A36-8125-65ED4F30FBD2}"/>
              </a:ext>
            </a:extLst>
          </p:cNvPr>
          <p:cNvSpPr/>
          <p:nvPr/>
        </p:nvSpPr>
        <p:spPr>
          <a:xfrm>
            <a:off x="5903180" y="1667337"/>
            <a:ext cx="841914" cy="25110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013" dirty="0">
                <a:latin typeface="Impact" panose="020B0806030902050204" pitchFamily="34" charset="0"/>
                <a:cs typeface="Arial" panose="020B0604020202020204" pitchFamily="34" charset="0"/>
              </a:rPr>
              <a:t>1</a:t>
            </a:r>
            <a:r>
              <a:rPr lang="en-US" sz="1013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13" dirty="0">
                <a:latin typeface="Impact" panose="020B0806030902050204" pitchFamily="34" charset="0"/>
                <a:cs typeface="Arial" panose="020B0604020202020204" pitchFamily="34" charset="0"/>
              </a:rPr>
              <a:t>PROJECT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BD784A9-0B5D-41F4-B876-B4A965129252}"/>
              </a:ext>
            </a:extLst>
          </p:cNvPr>
          <p:cNvSpPr/>
          <p:nvPr/>
        </p:nvSpPr>
        <p:spPr>
          <a:xfrm>
            <a:off x="5903181" y="2050919"/>
            <a:ext cx="1779200" cy="25110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DD1D78D8-A35B-4AA5-AC45-A91D3BED72A0}"/>
              </a:ext>
            </a:extLst>
          </p:cNvPr>
          <p:cNvSpPr/>
          <p:nvPr/>
        </p:nvSpPr>
        <p:spPr>
          <a:xfrm>
            <a:off x="5903181" y="2050919"/>
            <a:ext cx="1159724" cy="251102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013" dirty="0">
                <a:latin typeface="Impact" panose="020B0806030902050204" pitchFamily="34" charset="0"/>
                <a:cs typeface="Arial" panose="020B0604020202020204" pitchFamily="34" charset="0"/>
              </a:rPr>
              <a:t>3</a:t>
            </a:r>
            <a:r>
              <a:rPr lang="en-US" sz="1013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13" dirty="0">
                <a:latin typeface="Impact" panose="020B0806030902050204" pitchFamily="34" charset="0"/>
                <a:cs typeface="Arial" panose="020B0604020202020204" pitchFamily="34" charset="0"/>
              </a:rPr>
              <a:t>PROJECTS</a:t>
            </a:r>
          </a:p>
        </p:txBody>
      </p:sp>
      <p:sp>
        <p:nvSpPr>
          <p:cNvPr id="26" name="Content Placeholder 4">
            <a:extLst>
              <a:ext uri="{FF2B5EF4-FFF2-40B4-BE49-F238E27FC236}">
                <a16:creationId xmlns:a16="http://schemas.microsoft.com/office/drawing/2014/main" id="{82486C5F-FA89-4AB4-92D7-0D4F30332894}"/>
              </a:ext>
            </a:extLst>
          </p:cNvPr>
          <p:cNvSpPr txBox="1">
            <a:spLocks/>
          </p:cNvSpPr>
          <p:nvPr/>
        </p:nvSpPr>
        <p:spPr>
          <a:xfrm>
            <a:off x="7701265" y="1654438"/>
            <a:ext cx="1108517" cy="264001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1218987" rtl="0" eaLnBrk="1" latinLnBrk="0" hangingPunct="1">
              <a:spcBef>
                <a:spcPct val="20000"/>
              </a:spcBef>
              <a:buFontTx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09494" indent="0" algn="l" defTabSz="1218987" rtl="0" eaLnBrk="1" latinLnBrk="0" hangingPunct="1">
              <a:spcBef>
                <a:spcPct val="20000"/>
              </a:spcBef>
              <a:buFontTx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218986" indent="0" algn="l" defTabSz="1218987" rtl="0" eaLnBrk="1" latinLnBrk="0" hangingPunct="1">
              <a:spcBef>
                <a:spcPct val="20000"/>
              </a:spcBef>
              <a:buFontTx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828480" indent="0" algn="l" defTabSz="1218987" rtl="0" eaLnBrk="1" latinLnBrk="0" hangingPunct="1">
              <a:spcBef>
                <a:spcPct val="20000"/>
              </a:spcBef>
              <a:buFontTx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437973" indent="0" algn="l" defTabSz="1218987" rtl="0" eaLnBrk="1" latinLnBrk="0" hangingPunct="1">
              <a:spcBef>
                <a:spcPct val="20000"/>
              </a:spcBef>
              <a:buFontTx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335221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1707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200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069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350" b="1" dirty="0">
                <a:solidFill>
                  <a:schemeClr val="tx2">
                    <a:lumMod val="75000"/>
                  </a:schemeClr>
                </a:solidFill>
                <a:latin typeface="Impact" panose="020B0806030902050204" pitchFamily="34" charset="0"/>
              </a:rPr>
              <a:t>DIRECT</a:t>
            </a:r>
          </a:p>
        </p:txBody>
      </p:sp>
      <p:sp>
        <p:nvSpPr>
          <p:cNvPr id="27" name="Content Placeholder 4">
            <a:extLst>
              <a:ext uri="{FF2B5EF4-FFF2-40B4-BE49-F238E27FC236}">
                <a16:creationId xmlns:a16="http://schemas.microsoft.com/office/drawing/2014/main" id="{6B9E516C-04FE-4265-A1BC-6D9ACEFF12A6}"/>
              </a:ext>
            </a:extLst>
          </p:cNvPr>
          <p:cNvSpPr txBox="1">
            <a:spLocks/>
          </p:cNvSpPr>
          <p:nvPr/>
        </p:nvSpPr>
        <p:spPr>
          <a:xfrm>
            <a:off x="7701264" y="2050920"/>
            <a:ext cx="1324901" cy="264001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1218987" rtl="0" eaLnBrk="1" latinLnBrk="0" hangingPunct="1">
              <a:spcBef>
                <a:spcPct val="20000"/>
              </a:spcBef>
              <a:buFontTx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09494" indent="0" algn="l" defTabSz="1218987" rtl="0" eaLnBrk="1" latinLnBrk="0" hangingPunct="1">
              <a:spcBef>
                <a:spcPct val="20000"/>
              </a:spcBef>
              <a:buFontTx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218986" indent="0" algn="l" defTabSz="1218987" rtl="0" eaLnBrk="1" latinLnBrk="0" hangingPunct="1">
              <a:spcBef>
                <a:spcPct val="20000"/>
              </a:spcBef>
              <a:buFontTx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828480" indent="0" algn="l" defTabSz="1218987" rtl="0" eaLnBrk="1" latinLnBrk="0" hangingPunct="1">
              <a:spcBef>
                <a:spcPct val="20000"/>
              </a:spcBef>
              <a:buFontTx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437973" indent="0" algn="l" defTabSz="1218987" rtl="0" eaLnBrk="1" latinLnBrk="0" hangingPunct="1">
              <a:spcBef>
                <a:spcPct val="20000"/>
              </a:spcBef>
              <a:buFontTx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335221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1707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200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069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350" b="1" dirty="0">
                <a:solidFill>
                  <a:schemeClr val="tx2">
                    <a:lumMod val="75000"/>
                  </a:schemeClr>
                </a:solidFill>
                <a:latin typeface="Impact" panose="020B0806030902050204" pitchFamily="34" charset="0"/>
              </a:rPr>
              <a:t>INTERNATIONAL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F96227EF-2019-431B-AF1C-F795B1DC7640}"/>
              </a:ext>
            </a:extLst>
          </p:cNvPr>
          <p:cNvGrpSpPr/>
          <p:nvPr/>
        </p:nvGrpSpPr>
        <p:grpSpPr>
          <a:xfrm>
            <a:off x="6377088" y="3506075"/>
            <a:ext cx="2735111" cy="1131814"/>
            <a:chOff x="4247089" y="3885421"/>
            <a:chExt cx="3646815" cy="1509085"/>
          </a:xfrm>
        </p:grpSpPr>
        <p:sp>
          <p:nvSpPr>
            <p:cNvPr id="62" name="Content Placeholder 4">
              <a:extLst>
                <a:ext uri="{FF2B5EF4-FFF2-40B4-BE49-F238E27FC236}">
                  <a16:creationId xmlns:a16="http://schemas.microsoft.com/office/drawing/2014/main" id="{C8B3C81D-69A0-486F-9B88-A1DE7004C5B6}"/>
                </a:ext>
              </a:extLst>
            </p:cNvPr>
            <p:cNvSpPr txBox="1">
              <a:spLocks/>
            </p:cNvSpPr>
            <p:nvPr/>
          </p:nvSpPr>
          <p:spPr>
            <a:xfrm>
              <a:off x="4920224" y="3885421"/>
              <a:ext cx="1363924" cy="352001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0" indent="0" algn="l" defTabSz="1218987" rtl="0" eaLnBrk="1" latinLnBrk="0" hangingPunct="1">
                <a:spcBef>
                  <a:spcPct val="20000"/>
                </a:spcBef>
                <a:buFontTx/>
                <a:buNone/>
                <a:defRPr sz="18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609494" indent="0" algn="l" defTabSz="1218987" rtl="0" eaLnBrk="1" latinLnBrk="0" hangingPunct="1">
                <a:spcBef>
                  <a:spcPct val="20000"/>
                </a:spcBef>
                <a:buFontTx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1218986" indent="0" algn="l" defTabSz="1218987" rtl="0" eaLnBrk="1" latinLnBrk="0" hangingPunct="1">
                <a:spcBef>
                  <a:spcPct val="20000"/>
                </a:spcBef>
                <a:buFontTx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828480" indent="0" algn="l" defTabSz="1218987" rtl="0" eaLnBrk="1" latinLnBrk="0" hangingPunct="1">
                <a:spcBef>
                  <a:spcPct val="20000"/>
                </a:spcBef>
                <a:buFontTx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2437973" indent="0" algn="l" defTabSz="1218987" rtl="0" eaLnBrk="1" latinLnBrk="0" hangingPunct="1">
                <a:spcBef>
                  <a:spcPct val="20000"/>
                </a:spcBef>
                <a:buFontTx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3352213" indent="-304747" algn="l" defTabSz="1218987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961707" indent="-304747" algn="l" defTabSz="1218987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571200" indent="-304747" algn="l" defTabSz="1218987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180693" indent="-304747" algn="l" defTabSz="1218987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200" b="1" dirty="0">
                  <a:solidFill>
                    <a:schemeClr val="tx2">
                      <a:lumMod val="75000"/>
                    </a:schemeClr>
                  </a:solidFill>
                  <a:latin typeface="Impact" panose="020B0806030902050204" pitchFamily="34" charset="0"/>
                </a:rPr>
                <a:t>MITIGATION: </a:t>
              </a:r>
              <a:r>
                <a:rPr lang="en-US" sz="1500" b="1" dirty="0">
                  <a:solidFill>
                    <a:schemeClr val="tx2">
                      <a:lumMod val="75000"/>
                    </a:schemeClr>
                  </a:solidFill>
                  <a:latin typeface="Impact" panose="020B0806030902050204" pitchFamily="34" charset="0"/>
                </a:rPr>
                <a:t>2</a:t>
              </a:r>
              <a:endParaRPr lang="en-US" sz="2100" b="1" dirty="0">
                <a:solidFill>
                  <a:schemeClr val="tx2">
                    <a:lumMod val="7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64" name="Content Placeholder 4">
              <a:extLst>
                <a:ext uri="{FF2B5EF4-FFF2-40B4-BE49-F238E27FC236}">
                  <a16:creationId xmlns:a16="http://schemas.microsoft.com/office/drawing/2014/main" id="{EBE0A32B-72A0-4094-B482-1D58BB8BBD07}"/>
                </a:ext>
              </a:extLst>
            </p:cNvPr>
            <p:cNvSpPr txBox="1">
              <a:spLocks/>
            </p:cNvSpPr>
            <p:nvPr/>
          </p:nvSpPr>
          <p:spPr>
            <a:xfrm>
              <a:off x="4247089" y="4987677"/>
              <a:ext cx="1735340" cy="333832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0" indent="0" algn="l" defTabSz="1218987" rtl="0" eaLnBrk="1" latinLnBrk="0" hangingPunct="1">
                <a:spcBef>
                  <a:spcPct val="20000"/>
                </a:spcBef>
                <a:buFontTx/>
                <a:buNone/>
                <a:defRPr sz="18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609494" indent="0" algn="l" defTabSz="1218987" rtl="0" eaLnBrk="1" latinLnBrk="0" hangingPunct="1">
                <a:spcBef>
                  <a:spcPct val="20000"/>
                </a:spcBef>
                <a:buFontTx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1218986" indent="0" algn="l" defTabSz="1218987" rtl="0" eaLnBrk="1" latinLnBrk="0" hangingPunct="1">
                <a:spcBef>
                  <a:spcPct val="20000"/>
                </a:spcBef>
                <a:buFontTx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828480" indent="0" algn="l" defTabSz="1218987" rtl="0" eaLnBrk="1" latinLnBrk="0" hangingPunct="1">
                <a:spcBef>
                  <a:spcPct val="20000"/>
                </a:spcBef>
                <a:buFontTx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2437973" indent="0" algn="l" defTabSz="1218987" rtl="0" eaLnBrk="1" latinLnBrk="0" hangingPunct="1">
                <a:spcBef>
                  <a:spcPct val="20000"/>
                </a:spcBef>
                <a:buFontTx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3352213" indent="-304747" algn="l" defTabSz="1218987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961707" indent="-304747" algn="l" defTabSz="1218987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571200" indent="-304747" algn="l" defTabSz="1218987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180693" indent="-304747" algn="l" defTabSz="1218987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200" b="1" dirty="0">
                  <a:solidFill>
                    <a:schemeClr val="tx2">
                      <a:lumMod val="75000"/>
                    </a:schemeClr>
                  </a:solidFill>
                  <a:latin typeface="Impact" panose="020B0806030902050204" pitchFamily="34" charset="0"/>
                </a:rPr>
                <a:t>CROSS-CUTTING: </a:t>
              </a:r>
              <a:r>
                <a:rPr lang="en-US" sz="1500" b="1" dirty="0">
                  <a:solidFill>
                    <a:schemeClr val="tx2">
                      <a:lumMod val="75000"/>
                    </a:schemeClr>
                  </a:solidFill>
                  <a:latin typeface="Impact" panose="020B0806030902050204" pitchFamily="34" charset="0"/>
                </a:rPr>
                <a:t>2</a:t>
              </a:r>
              <a:endParaRPr lang="en-US" sz="1050" b="1" dirty="0">
                <a:solidFill>
                  <a:schemeClr val="tx2">
                    <a:lumMod val="7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65" name="Content Placeholder 4">
              <a:extLst>
                <a:ext uri="{FF2B5EF4-FFF2-40B4-BE49-F238E27FC236}">
                  <a16:creationId xmlns:a16="http://schemas.microsoft.com/office/drawing/2014/main" id="{5DE20823-A6E3-482E-A708-F61C04B3EB71}"/>
                </a:ext>
              </a:extLst>
            </p:cNvPr>
            <p:cNvSpPr txBox="1">
              <a:spLocks/>
            </p:cNvSpPr>
            <p:nvPr/>
          </p:nvSpPr>
          <p:spPr>
            <a:xfrm>
              <a:off x="6469815" y="4061421"/>
              <a:ext cx="1424089" cy="352001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0" indent="0" algn="l" defTabSz="1218987" rtl="0" eaLnBrk="1" latinLnBrk="0" hangingPunct="1">
                <a:spcBef>
                  <a:spcPct val="20000"/>
                </a:spcBef>
                <a:buFontTx/>
                <a:buNone/>
                <a:defRPr sz="18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609494" indent="0" algn="l" defTabSz="1218987" rtl="0" eaLnBrk="1" latinLnBrk="0" hangingPunct="1">
                <a:spcBef>
                  <a:spcPct val="20000"/>
                </a:spcBef>
                <a:buFontTx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1218986" indent="0" algn="l" defTabSz="1218987" rtl="0" eaLnBrk="1" latinLnBrk="0" hangingPunct="1">
                <a:spcBef>
                  <a:spcPct val="20000"/>
                </a:spcBef>
                <a:buFontTx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828480" indent="0" algn="l" defTabSz="1218987" rtl="0" eaLnBrk="1" latinLnBrk="0" hangingPunct="1">
                <a:spcBef>
                  <a:spcPct val="20000"/>
                </a:spcBef>
                <a:buFontTx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2437973" indent="0" algn="l" defTabSz="1218987" rtl="0" eaLnBrk="1" latinLnBrk="0" hangingPunct="1">
                <a:spcBef>
                  <a:spcPct val="20000"/>
                </a:spcBef>
                <a:buFontTx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3352213" indent="-304747" algn="l" defTabSz="1218987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961707" indent="-304747" algn="l" defTabSz="1218987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571200" indent="-304747" algn="l" defTabSz="1218987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180693" indent="-304747" algn="l" defTabSz="1218987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200" b="1" dirty="0">
                  <a:solidFill>
                    <a:schemeClr val="tx2">
                      <a:lumMod val="75000"/>
                    </a:schemeClr>
                  </a:solidFill>
                  <a:latin typeface="Impact" panose="020B0806030902050204" pitchFamily="34" charset="0"/>
                </a:rPr>
                <a:t>ADAPTATION: </a:t>
              </a:r>
              <a:r>
                <a:rPr lang="en-US" sz="1500" b="1" dirty="0">
                  <a:solidFill>
                    <a:schemeClr val="tx2">
                      <a:lumMod val="75000"/>
                    </a:schemeClr>
                  </a:solidFill>
                  <a:latin typeface="Impact" panose="020B0806030902050204" pitchFamily="34" charset="0"/>
                </a:rPr>
                <a:t>0</a:t>
              </a:r>
              <a:endParaRPr lang="en-US" sz="2100" b="1" dirty="0">
                <a:solidFill>
                  <a:schemeClr val="tx2">
                    <a:lumMod val="75000"/>
                  </a:schemeClr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BCE71557-AC0E-4D91-8951-9D74D9FA2F59}"/>
                </a:ext>
              </a:extLst>
            </p:cNvPr>
            <p:cNvGrpSpPr/>
            <p:nvPr/>
          </p:nvGrpSpPr>
          <p:grpSpPr>
            <a:xfrm>
              <a:off x="5822798" y="4074939"/>
              <a:ext cx="1313983" cy="1319567"/>
              <a:chOff x="3602760" y="884096"/>
              <a:chExt cx="4983304" cy="4983304"/>
            </a:xfrm>
          </p:grpSpPr>
          <p:sp>
            <p:nvSpPr>
              <p:cNvPr id="55" name="Block Arc 54">
                <a:extLst>
                  <a:ext uri="{FF2B5EF4-FFF2-40B4-BE49-F238E27FC236}">
                    <a16:creationId xmlns:a16="http://schemas.microsoft.com/office/drawing/2014/main" id="{9D9EC641-2588-4A7D-B901-0C76A82C7FFD}"/>
                  </a:ext>
                </a:extLst>
              </p:cNvPr>
              <p:cNvSpPr/>
              <p:nvPr/>
            </p:nvSpPr>
            <p:spPr>
              <a:xfrm rot="2528959">
                <a:off x="3602760" y="884096"/>
                <a:ext cx="4983304" cy="4983304"/>
              </a:xfrm>
              <a:prstGeom prst="blockArc">
                <a:avLst>
                  <a:gd name="adj1" fmla="val 18713754"/>
                  <a:gd name="adj2" fmla="val 9937176"/>
                  <a:gd name="adj3" fmla="val 7829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3">
                  <a:solidFill>
                    <a:schemeClr val="tx1"/>
                  </a:solidFill>
                </a:endParaRPr>
              </a:p>
            </p:txBody>
          </p:sp>
          <p:sp>
            <p:nvSpPr>
              <p:cNvPr id="57" name="Block Arc 56">
                <a:extLst>
                  <a:ext uri="{FF2B5EF4-FFF2-40B4-BE49-F238E27FC236}">
                    <a16:creationId xmlns:a16="http://schemas.microsoft.com/office/drawing/2014/main" id="{B59F7E15-AF0E-4048-8CD8-B2C4A9066855}"/>
                  </a:ext>
                </a:extLst>
              </p:cNvPr>
              <p:cNvSpPr/>
              <p:nvPr/>
            </p:nvSpPr>
            <p:spPr>
              <a:xfrm rot="5314497">
                <a:off x="4074141" y="1355477"/>
                <a:ext cx="4040542" cy="4040542"/>
              </a:xfrm>
              <a:prstGeom prst="blockArc">
                <a:avLst>
                  <a:gd name="adj1" fmla="val 18153019"/>
                  <a:gd name="adj2" fmla="val 9831362"/>
                  <a:gd name="adj3" fmla="val 9921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3">
                  <a:solidFill>
                    <a:schemeClr val="tx1"/>
                  </a:solidFill>
                </a:endParaRPr>
              </a:p>
            </p:txBody>
          </p:sp>
          <p:sp>
            <p:nvSpPr>
              <p:cNvPr id="58" name="Block Arc 57">
                <a:extLst>
                  <a:ext uri="{FF2B5EF4-FFF2-40B4-BE49-F238E27FC236}">
                    <a16:creationId xmlns:a16="http://schemas.microsoft.com/office/drawing/2014/main" id="{55934454-891C-4034-8510-640017D794D1}"/>
                  </a:ext>
                </a:extLst>
              </p:cNvPr>
              <p:cNvSpPr/>
              <p:nvPr/>
            </p:nvSpPr>
            <p:spPr>
              <a:xfrm rot="13184937">
                <a:off x="4686223" y="2039990"/>
                <a:ext cx="2744703" cy="2740808"/>
              </a:xfrm>
              <a:prstGeom prst="blockArc">
                <a:avLst>
                  <a:gd name="adj1" fmla="val 11099779"/>
                  <a:gd name="adj2" fmla="val 6025185"/>
                  <a:gd name="adj3" fmla="val 18267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3" dirty="0">
                  <a:solidFill>
                    <a:schemeClr val="tx1"/>
                  </a:solidFill>
                </a:endParaRPr>
              </a:p>
            </p:txBody>
          </p:sp>
        </p:grpSp>
        <p:cxnSp>
          <p:nvCxnSpPr>
            <p:cNvPr id="61" name="Straight Arrow Connector 60">
              <a:extLst>
                <a:ext uri="{FF2B5EF4-FFF2-40B4-BE49-F238E27FC236}">
                  <a16:creationId xmlns:a16="http://schemas.microsoft.com/office/drawing/2014/main" id="{1E6B8FB6-BDFD-4D8C-92A3-752A0F977DE0}"/>
                </a:ext>
              </a:extLst>
            </p:cNvPr>
            <p:cNvCxnSpPr>
              <a:cxnSpLocks/>
            </p:cNvCxnSpPr>
            <p:nvPr/>
          </p:nvCxnSpPr>
          <p:spPr>
            <a:xfrm>
              <a:off x="6529980" y="4453591"/>
              <a:ext cx="365760" cy="0"/>
            </a:xfrm>
            <a:prstGeom prst="straightConnector1">
              <a:avLst/>
            </a:prstGeom>
            <a:ln w="12700">
              <a:solidFill>
                <a:schemeClr val="tx1">
                  <a:lumMod val="85000"/>
                  <a:lumOff val="15000"/>
                </a:schemeClr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Arrow Connector 62">
              <a:extLst>
                <a:ext uri="{FF2B5EF4-FFF2-40B4-BE49-F238E27FC236}">
                  <a16:creationId xmlns:a16="http://schemas.microsoft.com/office/drawing/2014/main" id="{C6D88948-F10B-4466-A4EE-F24647E7F5F7}"/>
                </a:ext>
              </a:extLst>
            </p:cNvPr>
            <p:cNvCxnSpPr>
              <a:cxnSpLocks/>
            </p:cNvCxnSpPr>
            <p:nvPr/>
          </p:nvCxnSpPr>
          <p:spPr>
            <a:xfrm>
              <a:off x="5534261" y="4939924"/>
              <a:ext cx="365760" cy="0"/>
            </a:xfrm>
            <a:prstGeom prst="straightConnector1">
              <a:avLst/>
            </a:prstGeom>
            <a:ln w="12700">
              <a:solidFill>
                <a:schemeClr val="tx1">
                  <a:lumMod val="85000"/>
                  <a:lumOff val="15000"/>
                </a:schemeClr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Arrow Connector 65">
              <a:extLst>
                <a:ext uri="{FF2B5EF4-FFF2-40B4-BE49-F238E27FC236}">
                  <a16:creationId xmlns:a16="http://schemas.microsoft.com/office/drawing/2014/main" id="{C12060E8-2BA1-405E-897C-014840D27F73}"/>
                </a:ext>
              </a:extLst>
            </p:cNvPr>
            <p:cNvCxnSpPr>
              <a:cxnSpLocks/>
            </p:cNvCxnSpPr>
            <p:nvPr/>
          </p:nvCxnSpPr>
          <p:spPr>
            <a:xfrm>
              <a:off x="5900021" y="4298574"/>
              <a:ext cx="365760" cy="0"/>
            </a:xfrm>
            <a:prstGeom prst="straightConnector1">
              <a:avLst/>
            </a:prstGeom>
            <a:ln w="12700">
              <a:solidFill>
                <a:schemeClr val="tx1">
                  <a:lumMod val="85000"/>
                  <a:lumOff val="15000"/>
                </a:schemeClr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1" name="Oval 110">
            <a:extLst>
              <a:ext uri="{FF2B5EF4-FFF2-40B4-BE49-F238E27FC236}">
                <a16:creationId xmlns:a16="http://schemas.microsoft.com/office/drawing/2014/main" id="{CEA8FDBA-E71F-4CC8-8D81-150252331D1B}"/>
              </a:ext>
            </a:extLst>
          </p:cNvPr>
          <p:cNvSpPr/>
          <p:nvPr/>
        </p:nvSpPr>
        <p:spPr>
          <a:xfrm>
            <a:off x="7771101" y="4689657"/>
            <a:ext cx="489365" cy="118973"/>
          </a:xfrm>
          <a:prstGeom prst="ellipse">
            <a:avLst/>
          </a:prstGeom>
          <a:gradFill flip="none" rotWithShape="1">
            <a:gsLst>
              <a:gs pos="0">
                <a:schemeClr val="tx1">
                  <a:alpha val="48000"/>
                </a:schemeClr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graphicFrame>
        <p:nvGraphicFramePr>
          <p:cNvPr id="114" name="Chart 113">
            <a:extLst>
              <a:ext uri="{FF2B5EF4-FFF2-40B4-BE49-F238E27FC236}">
                <a16:creationId xmlns:a16="http://schemas.microsoft.com/office/drawing/2014/main" id="{57DAB1F4-EDC1-4C04-BCB3-DFCC68DCC9EF}"/>
              </a:ext>
            </a:extLst>
          </p:cNvPr>
          <p:cNvGraphicFramePr/>
          <p:nvPr>
            <p:extLst/>
          </p:nvPr>
        </p:nvGraphicFramePr>
        <p:xfrm>
          <a:off x="4638874" y="2986632"/>
          <a:ext cx="1223597" cy="19020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125" name="Group 124">
            <a:extLst>
              <a:ext uri="{FF2B5EF4-FFF2-40B4-BE49-F238E27FC236}">
                <a16:creationId xmlns:a16="http://schemas.microsoft.com/office/drawing/2014/main" id="{3A64813A-D1DD-49C0-AA6F-057D75B320A3}"/>
              </a:ext>
            </a:extLst>
          </p:cNvPr>
          <p:cNvGrpSpPr/>
          <p:nvPr/>
        </p:nvGrpSpPr>
        <p:grpSpPr>
          <a:xfrm>
            <a:off x="4795499" y="3267366"/>
            <a:ext cx="360234" cy="211403"/>
            <a:chOff x="2540669" y="2179695"/>
            <a:chExt cx="1219200" cy="490251"/>
          </a:xfrm>
          <a:solidFill>
            <a:srgbClr val="1F497D"/>
          </a:solidFill>
        </p:grpSpPr>
        <p:sp>
          <p:nvSpPr>
            <p:cNvPr id="133" name="Isosceles Triangle 132">
              <a:extLst>
                <a:ext uri="{FF2B5EF4-FFF2-40B4-BE49-F238E27FC236}">
                  <a16:creationId xmlns:a16="http://schemas.microsoft.com/office/drawing/2014/main" id="{7899ECA7-2449-4CDC-8CB5-EF80B700CD04}"/>
                </a:ext>
              </a:extLst>
            </p:cNvPr>
            <p:cNvSpPr/>
            <p:nvPr/>
          </p:nvSpPr>
          <p:spPr>
            <a:xfrm flipV="1">
              <a:off x="3061877" y="2517546"/>
              <a:ext cx="176784" cy="152400"/>
            </a:xfrm>
            <a:prstGeom prst="triangle">
              <a:avLst/>
            </a:pr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132" name="Rectangle 131">
              <a:extLst>
                <a:ext uri="{FF2B5EF4-FFF2-40B4-BE49-F238E27FC236}">
                  <a16:creationId xmlns:a16="http://schemas.microsoft.com/office/drawing/2014/main" id="{DDF19EEC-55BD-4AAB-8DA6-2B511F2AAF30}"/>
                </a:ext>
              </a:extLst>
            </p:cNvPr>
            <p:cNvSpPr/>
            <p:nvPr/>
          </p:nvSpPr>
          <p:spPr>
            <a:xfrm>
              <a:off x="2540669" y="2179695"/>
              <a:ext cx="1219200" cy="381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latin typeface="Arial" pitchFamily="34" charset="0"/>
                  <a:cs typeface="Arial" pitchFamily="34" charset="0"/>
                </a:rPr>
                <a:t>3</a:t>
              </a:r>
            </a:p>
          </p:txBody>
        </p:sp>
      </p:grpSp>
      <p:grpSp>
        <p:nvGrpSpPr>
          <p:cNvPr id="126" name="Group 125">
            <a:extLst>
              <a:ext uri="{FF2B5EF4-FFF2-40B4-BE49-F238E27FC236}">
                <a16:creationId xmlns:a16="http://schemas.microsoft.com/office/drawing/2014/main" id="{E84C15E8-8FD4-4AE5-BFEA-3240ECB86132}"/>
              </a:ext>
            </a:extLst>
          </p:cNvPr>
          <p:cNvGrpSpPr/>
          <p:nvPr/>
        </p:nvGrpSpPr>
        <p:grpSpPr>
          <a:xfrm>
            <a:off x="5275331" y="3860579"/>
            <a:ext cx="363474" cy="211403"/>
            <a:chOff x="2373922" y="2118323"/>
            <a:chExt cx="1219200" cy="490251"/>
          </a:xfrm>
        </p:grpSpPr>
        <p:sp>
          <p:nvSpPr>
            <p:cNvPr id="131" name="Isosceles Triangle 130">
              <a:extLst>
                <a:ext uri="{FF2B5EF4-FFF2-40B4-BE49-F238E27FC236}">
                  <a16:creationId xmlns:a16="http://schemas.microsoft.com/office/drawing/2014/main" id="{7A484078-BEDB-4770-BABF-D19DF18D69DC}"/>
                </a:ext>
              </a:extLst>
            </p:cNvPr>
            <p:cNvSpPr/>
            <p:nvPr/>
          </p:nvSpPr>
          <p:spPr>
            <a:xfrm flipV="1">
              <a:off x="2895130" y="2456174"/>
              <a:ext cx="176784" cy="152400"/>
            </a:xfrm>
            <a:prstGeom prst="triangle">
              <a:avLst/>
            </a:pr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/>
            </a:p>
          </p:txBody>
        </p:sp>
        <p:sp>
          <p:nvSpPr>
            <p:cNvPr id="130" name="Rectangle 129">
              <a:extLst>
                <a:ext uri="{FF2B5EF4-FFF2-40B4-BE49-F238E27FC236}">
                  <a16:creationId xmlns:a16="http://schemas.microsoft.com/office/drawing/2014/main" id="{90EC698F-366E-4E28-8BF3-72745B845971}"/>
                </a:ext>
              </a:extLst>
            </p:cNvPr>
            <p:cNvSpPr/>
            <p:nvPr/>
          </p:nvSpPr>
          <p:spPr>
            <a:xfrm>
              <a:off x="2373922" y="2118323"/>
              <a:ext cx="1219200" cy="381000"/>
            </a:xfrm>
            <a:prstGeom prst="rect">
              <a:avLst/>
            </a:prstGeom>
            <a:solidFill>
              <a:srgbClr val="C050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latin typeface="Arial" pitchFamily="34" charset="0"/>
                  <a:cs typeface="Arial" pitchFamily="34" charset="0"/>
                </a:rPr>
                <a:t>1</a:t>
              </a:r>
            </a:p>
          </p:txBody>
        </p:sp>
      </p:grpSp>
      <p:sp>
        <p:nvSpPr>
          <p:cNvPr id="135" name="Content Placeholder 4">
            <a:extLst>
              <a:ext uri="{FF2B5EF4-FFF2-40B4-BE49-F238E27FC236}">
                <a16:creationId xmlns:a16="http://schemas.microsoft.com/office/drawing/2014/main" id="{B9EEC221-A0EB-4B08-92EF-98A9A01FC827}"/>
              </a:ext>
            </a:extLst>
          </p:cNvPr>
          <p:cNvSpPr txBox="1">
            <a:spLocks/>
          </p:cNvSpPr>
          <p:nvPr/>
        </p:nvSpPr>
        <p:spPr>
          <a:xfrm rot="16200000">
            <a:off x="4541001" y="4118537"/>
            <a:ext cx="833730" cy="264001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1218987" rtl="0" eaLnBrk="1" latinLnBrk="0" hangingPunct="1">
              <a:spcBef>
                <a:spcPct val="20000"/>
              </a:spcBef>
              <a:buFontTx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09494" indent="0" algn="l" defTabSz="1218987" rtl="0" eaLnBrk="1" latinLnBrk="0" hangingPunct="1">
              <a:spcBef>
                <a:spcPct val="20000"/>
              </a:spcBef>
              <a:buFontTx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218986" indent="0" algn="l" defTabSz="1218987" rtl="0" eaLnBrk="1" latinLnBrk="0" hangingPunct="1">
              <a:spcBef>
                <a:spcPct val="20000"/>
              </a:spcBef>
              <a:buFontTx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828480" indent="0" algn="l" defTabSz="1218987" rtl="0" eaLnBrk="1" latinLnBrk="0" hangingPunct="1">
              <a:spcBef>
                <a:spcPct val="20000"/>
              </a:spcBef>
              <a:buFontTx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437973" indent="0" algn="l" defTabSz="1218987" rtl="0" eaLnBrk="1" latinLnBrk="0" hangingPunct="1">
              <a:spcBef>
                <a:spcPct val="20000"/>
              </a:spcBef>
              <a:buFontTx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335221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1707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200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069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500" b="1" dirty="0">
                <a:solidFill>
                  <a:schemeClr val="bg1"/>
                </a:solidFill>
                <a:latin typeface="Impact" panose="020B0806030902050204" pitchFamily="34" charset="0"/>
              </a:rPr>
              <a:t>PRIVATE</a:t>
            </a:r>
          </a:p>
        </p:txBody>
      </p:sp>
      <p:sp>
        <p:nvSpPr>
          <p:cNvPr id="136" name="Content Placeholder 4">
            <a:extLst>
              <a:ext uri="{FF2B5EF4-FFF2-40B4-BE49-F238E27FC236}">
                <a16:creationId xmlns:a16="http://schemas.microsoft.com/office/drawing/2014/main" id="{C68B8673-8E33-4DD0-8D6B-010979B0C2CE}"/>
              </a:ext>
            </a:extLst>
          </p:cNvPr>
          <p:cNvSpPr txBox="1">
            <a:spLocks/>
          </p:cNvSpPr>
          <p:nvPr/>
        </p:nvSpPr>
        <p:spPr>
          <a:xfrm rot="16200000">
            <a:off x="5130534" y="4215384"/>
            <a:ext cx="643927" cy="264001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1218987" rtl="0" eaLnBrk="1" latinLnBrk="0" hangingPunct="1">
              <a:spcBef>
                <a:spcPct val="20000"/>
              </a:spcBef>
              <a:buFontTx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09494" indent="0" algn="l" defTabSz="1218987" rtl="0" eaLnBrk="1" latinLnBrk="0" hangingPunct="1">
              <a:spcBef>
                <a:spcPct val="20000"/>
              </a:spcBef>
              <a:buFontTx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218986" indent="0" algn="l" defTabSz="1218987" rtl="0" eaLnBrk="1" latinLnBrk="0" hangingPunct="1">
              <a:spcBef>
                <a:spcPct val="20000"/>
              </a:spcBef>
              <a:buFontTx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828480" indent="0" algn="l" defTabSz="1218987" rtl="0" eaLnBrk="1" latinLnBrk="0" hangingPunct="1">
              <a:spcBef>
                <a:spcPct val="20000"/>
              </a:spcBef>
              <a:buFontTx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437973" indent="0" algn="l" defTabSz="1218987" rtl="0" eaLnBrk="1" latinLnBrk="0" hangingPunct="1">
              <a:spcBef>
                <a:spcPct val="20000"/>
              </a:spcBef>
              <a:buFontTx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335221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1707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200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069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500" b="1" dirty="0">
                <a:solidFill>
                  <a:schemeClr val="bg1"/>
                </a:solidFill>
                <a:latin typeface="Impact" panose="020B0806030902050204" pitchFamily="34" charset="0"/>
              </a:rPr>
              <a:t>PPP</a:t>
            </a:r>
          </a:p>
        </p:txBody>
      </p:sp>
      <p:sp>
        <p:nvSpPr>
          <p:cNvPr id="137" name="Content Placeholder 4">
            <a:extLst>
              <a:ext uri="{FF2B5EF4-FFF2-40B4-BE49-F238E27FC236}">
                <a16:creationId xmlns:a16="http://schemas.microsoft.com/office/drawing/2014/main" id="{B2920230-D92D-4D10-AA46-EA3800DD6C7A}"/>
              </a:ext>
            </a:extLst>
          </p:cNvPr>
          <p:cNvSpPr txBox="1">
            <a:spLocks/>
          </p:cNvSpPr>
          <p:nvPr/>
        </p:nvSpPr>
        <p:spPr>
          <a:xfrm rot="16200000">
            <a:off x="5700340" y="4390483"/>
            <a:ext cx="423230" cy="264001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1218987" rtl="0" eaLnBrk="1" latinLnBrk="0" hangingPunct="1">
              <a:spcBef>
                <a:spcPct val="20000"/>
              </a:spcBef>
              <a:buFontTx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09494" indent="0" algn="l" defTabSz="1218987" rtl="0" eaLnBrk="1" latinLnBrk="0" hangingPunct="1">
              <a:spcBef>
                <a:spcPct val="20000"/>
              </a:spcBef>
              <a:buFontTx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218986" indent="0" algn="l" defTabSz="1218987" rtl="0" eaLnBrk="1" latinLnBrk="0" hangingPunct="1">
              <a:spcBef>
                <a:spcPct val="20000"/>
              </a:spcBef>
              <a:buFontTx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828480" indent="0" algn="l" defTabSz="1218987" rtl="0" eaLnBrk="1" latinLnBrk="0" hangingPunct="1">
              <a:spcBef>
                <a:spcPct val="20000"/>
              </a:spcBef>
              <a:buFontTx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437973" indent="0" algn="l" defTabSz="1218987" rtl="0" eaLnBrk="1" latinLnBrk="0" hangingPunct="1">
              <a:spcBef>
                <a:spcPct val="20000"/>
              </a:spcBef>
              <a:buFontTx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335221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1707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200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069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500" b="1" dirty="0">
                <a:solidFill>
                  <a:schemeClr val="bg1"/>
                </a:solidFill>
                <a:latin typeface="Impact" panose="020B0806030902050204" pitchFamily="34" charset="0"/>
              </a:rPr>
              <a:t>N/A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42CAF088-C1E1-424C-9EF8-D4FF6ABF2833}"/>
              </a:ext>
            </a:extLst>
          </p:cNvPr>
          <p:cNvSpPr/>
          <p:nvPr/>
        </p:nvSpPr>
        <p:spPr>
          <a:xfrm>
            <a:off x="82437" y="2942829"/>
            <a:ext cx="24181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783">
              <a:lnSpc>
                <a:spcPct val="80000"/>
              </a:lnSpc>
              <a:defRPr/>
            </a:pPr>
            <a:r>
              <a:rPr lang="en-US" sz="30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cs typeface="Arial" panose="020B0604020202020204" pitchFamily="34" charset="0"/>
              </a:rPr>
              <a:t>RFP FINANCING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82CE01F9-AB63-4EBA-BE6B-C3C6D9C9258A}"/>
              </a:ext>
            </a:extLst>
          </p:cNvPr>
          <p:cNvSpPr txBox="1"/>
          <p:nvPr/>
        </p:nvSpPr>
        <p:spPr>
          <a:xfrm>
            <a:off x="313067" y="3226725"/>
            <a:ext cx="2320626" cy="1685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350" b="1" spc="-225" dirty="0">
                <a:solidFill>
                  <a:srgbClr val="1F497D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1.7</a:t>
            </a:r>
            <a:endParaRPr lang="en-US" sz="14925" b="1" spc="-225" dirty="0">
              <a:solidFill>
                <a:srgbClr val="1F497D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CB118810-5069-45CD-A060-1E4E491A12B6}"/>
              </a:ext>
            </a:extLst>
          </p:cNvPr>
          <p:cNvSpPr txBox="1"/>
          <p:nvPr/>
        </p:nvSpPr>
        <p:spPr>
          <a:xfrm>
            <a:off x="912037" y="4403970"/>
            <a:ext cx="159517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b="1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BILLION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6FDB8267-63ED-403D-8E9B-2C8B18CA2322}"/>
              </a:ext>
            </a:extLst>
          </p:cNvPr>
          <p:cNvSpPr txBox="1"/>
          <p:nvPr/>
        </p:nvSpPr>
        <p:spPr>
          <a:xfrm rot="16200000">
            <a:off x="-254350" y="3886971"/>
            <a:ext cx="1065035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b="1" dirty="0">
                <a:solidFill>
                  <a:srgbClr val="333F50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TOTAL COST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3F6B2B34-6942-42B9-842E-7FEA7D7E581E}"/>
              </a:ext>
            </a:extLst>
          </p:cNvPr>
          <p:cNvCxnSpPr>
            <a:cxnSpLocks/>
          </p:cNvCxnSpPr>
          <p:nvPr/>
        </p:nvCxnSpPr>
        <p:spPr>
          <a:xfrm rot="16200000" flipV="1">
            <a:off x="1364982" y="3600952"/>
            <a:ext cx="2283212" cy="4181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grpSp>
        <p:nvGrpSpPr>
          <p:cNvPr id="153" name="Group 152">
            <a:extLst>
              <a:ext uri="{FF2B5EF4-FFF2-40B4-BE49-F238E27FC236}">
                <a16:creationId xmlns:a16="http://schemas.microsoft.com/office/drawing/2014/main" id="{46A76B00-A8A7-4443-AB33-0E756AA8390F}"/>
              </a:ext>
            </a:extLst>
          </p:cNvPr>
          <p:cNvGrpSpPr/>
          <p:nvPr/>
        </p:nvGrpSpPr>
        <p:grpSpPr>
          <a:xfrm>
            <a:off x="2507213" y="2469287"/>
            <a:ext cx="1191858" cy="1094033"/>
            <a:chOff x="4551529" y="997490"/>
            <a:chExt cx="1589143" cy="1458711"/>
          </a:xfrm>
        </p:grpSpPr>
        <p:sp>
          <p:nvSpPr>
            <p:cNvPr id="21" name="Content Placeholder 4">
              <a:extLst>
                <a:ext uri="{FF2B5EF4-FFF2-40B4-BE49-F238E27FC236}">
                  <a16:creationId xmlns:a16="http://schemas.microsoft.com/office/drawing/2014/main" id="{87DFAEA5-E6E0-4D76-9635-74F3AABC9715}"/>
                </a:ext>
              </a:extLst>
            </p:cNvPr>
            <p:cNvSpPr txBox="1">
              <a:spLocks/>
            </p:cNvSpPr>
            <p:nvPr/>
          </p:nvSpPr>
          <p:spPr>
            <a:xfrm>
              <a:off x="4551529" y="1002127"/>
              <a:ext cx="1570837" cy="352001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0" indent="0" algn="l" defTabSz="1218987" rtl="0" eaLnBrk="1" latinLnBrk="0" hangingPunct="1">
                <a:spcBef>
                  <a:spcPct val="20000"/>
                </a:spcBef>
                <a:buFontTx/>
                <a:buNone/>
                <a:defRPr sz="18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609494" indent="0" algn="l" defTabSz="1218987" rtl="0" eaLnBrk="1" latinLnBrk="0" hangingPunct="1">
                <a:spcBef>
                  <a:spcPct val="20000"/>
                </a:spcBef>
                <a:buFontTx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1218986" indent="0" algn="l" defTabSz="1218987" rtl="0" eaLnBrk="1" latinLnBrk="0" hangingPunct="1">
                <a:spcBef>
                  <a:spcPct val="20000"/>
                </a:spcBef>
                <a:buFontTx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828480" indent="0" algn="l" defTabSz="1218987" rtl="0" eaLnBrk="1" latinLnBrk="0" hangingPunct="1">
                <a:spcBef>
                  <a:spcPct val="20000"/>
                </a:spcBef>
                <a:buFontTx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2437973" indent="0" algn="l" defTabSz="1218987" rtl="0" eaLnBrk="1" latinLnBrk="0" hangingPunct="1">
                <a:spcBef>
                  <a:spcPct val="20000"/>
                </a:spcBef>
                <a:buFontTx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3352213" indent="-304747" algn="l" defTabSz="1218987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961707" indent="-304747" algn="l" defTabSz="1218987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571200" indent="-304747" algn="l" defTabSz="1218987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180693" indent="-304747" algn="l" defTabSz="1218987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sz="1350" b="1" dirty="0">
                  <a:solidFill>
                    <a:schemeClr val="tx2">
                      <a:lumMod val="75000"/>
                    </a:schemeClr>
                  </a:solidFill>
                  <a:latin typeface="Impact" panose="020B0806030902050204" pitchFamily="34" charset="0"/>
                </a:rPr>
                <a:t>CO-FINANCING</a:t>
              </a:r>
            </a:p>
          </p:txBody>
        </p:sp>
        <p:sp>
          <p:nvSpPr>
            <p:cNvPr id="56" name="Content Placeholder 4">
              <a:extLst>
                <a:ext uri="{FF2B5EF4-FFF2-40B4-BE49-F238E27FC236}">
                  <a16:creationId xmlns:a16="http://schemas.microsoft.com/office/drawing/2014/main" id="{2458D580-18B4-4D4E-8CE8-D6752C28FEB4}"/>
                </a:ext>
              </a:extLst>
            </p:cNvPr>
            <p:cNvSpPr txBox="1">
              <a:spLocks/>
            </p:cNvSpPr>
            <p:nvPr/>
          </p:nvSpPr>
          <p:spPr>
            <a:xfrm>
              <a:off x="4679901" y="1265492"/>
              <a:ext cx="1402740" cy="352001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0" indent="0" algn="l" defTabSz="1218987" rtl="0" eaLnBrk="1" latinLnBrk="0" hangingPunct="1">
                <a:spcBef>
                  <a:spcPct val="20000"/>
                </a:spcBef>
                <a:buFontTx/>
                <a:buNone/>
                <a:defRPr sz="18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609494" indent="0" algn="l" defTabSz="1218987" rtl="0" eaLnBrk="1" latinLnBrk="0" hangingPunct="1">
                <a:spcBef>
                  <a:spcPct val="20000"/>
                </a:spcBef>
                <a:buFontTx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1218986" indent="0" algn="l" defTabSz="1218987" rtl="0" eaLnBrk="1" latinLnBrk="0" hangingPunct="1">
                <a:spcBef>
                  <a:spcPct val="20000"/>
                </a:spcBef>
                <a:buFontTx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828480" indent="0" algn="l" defTabSz="1218987" rtl="0" eaLnBrk="1" latinLnBrk="0" hangingPunct="1">
                <a:spcBef>
                  <a:spcPct val="20000"/>
                </a:spcBef>
                <a:buFontTx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2437973" indent="0" algn="l" defTabSz="1218987" rtl="0" eaLnBrk="1" latinLnBrk="0" hangingPunct="1">
                <a:spcBef>
                  <a:spcPct val="20000"/>
                </a:spcBef>
                <a:buFontTx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3352213" indent="-304747" algn="l" defTabSz="1218987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961707" indent="-304747" algn="l" defTabSz="1218987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571200" indent="-304747" algn="l" defTabSz="1218987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180693" indent="-304747" algn="l" defTabSz="1218987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11480">
                <a:spcBef>
                  <a:spcPts val="0"/>
                </a:spcBef>
              </a:pPr>
              <a:r>
                <a:rPr lang="en-US" sz="405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rPr>
                <a:t>1.5</a:t>
              </a:r>
              <a:br>
                <a:rPr lang="en-US" sz="405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rPr>
              </a:br>
              <a:r>
                <a:rPr lang="en-US" sz="135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rPr>
                <a:t>BILLION</a:t>
              </a:r>
            </a:p>
          </p:txBody>
        </p:sp>
        <p:sp>
          <p:nvSpPr>
            <p:cNvPr id="23" name="Double Bracket 22">
              <a:extLst>
                <a:ext uri="{FF2B5EF4-FFF2-40B4-BE49-F238E27FC236}">
                  <a16:creationId xmlns:a16="http://schemas.microsoft.com/office/drawing/2014/main" id="{1AF158D9-19EE-4F14-96C4-A42D50866E4A}"/>
                </a:ext>
              </a:extLst>
            </p:cNvPr>
            <p:cNvSpPr/>
            <p:nvPr/>
          </p:nvSpPr>
          <p:spPr>
            <a:xfrm>
              <a:off x="4644342" y="997490"/>
              <a:ext cx="1496330" cy="1458711"/>
            </a:xfrm>
            <a:prstGeom prst="bracketPair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</p:grpSp>
      <p:grpSp>
        <p:nvGrpSpPr>
          <p:cNvPr id="152" name="Group 151">
            <a:extLst>
              <a:ext uri="{FF2B5EF4-FFF2-40B4-BE49-F238E27FC236}">
                <a16:creationId xmlns:a16="http://schemas.microsoft.com/office/drawing/2014/main" id="{4E99F5AD-5798-48D0-8547-F64C141012DB}"/>
              </a:ext>
            </a:extLst>
          </p:cNvPr>
          <p:cNvGrpSpPr/>
          <p:nvPr/>
        </p:nvGrpSpPr>
        <p:grpSpPr>
          <a:xfrm>
            <a:off x="2557373" y="3671609"/>
            <a:ext cx="1128633" cy="1094033"/>
            <a:chOff x="3072087" y="1008992"/>
            <a:chExt cx="1504844" cy="1458711"/>
          </a:xfrm>
        </p:grpSpPr>
        <p:sp>
          <p:nvSpPr>
            <p:cNvPr id="22" name="Content Placeholder 4">
              <a:extLst>
                <a:ext uri="{FF2B5EF4-FFF2-40B4-BE49-F238E27FC236}">
                  <a16:creationId xmlns:a16="http://schemas.microsoft.com/office/drawing/2014/main" id="{2E3F801A-CA5A-42C0-8CF7-AE4289FE23DC}"/>
                </a:ext>
              </a:extLst>
            </p:cNvPr>
            <p:cNvSpPr txBox="1">
              <a:spLocks/>
            </p:cNvSpPr>
            <p:nvPr/>
          </p:nvSpPr>
          <p:spPr>
            <a:xfrm>
              <a:off x="3072087" y="1013677"/>
              <a:ext cx="1449279" cy="352001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0" indent="0" algn="l" defTabSz="1218987" rtl="0" eaLnBrk="1" latinLnBrk="0" hangingPunct="1">
                <a:spcBef>
                  <a:spcPct val="20000"/>
                </a:spcBef>
                <a:buFontTx/>
                <a:buNone/>
                <a:defRPr sz="18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609494" indent="0" algn="l" defTabSz="1218987" rtl="0" eaLnBrk="1" latinLnBrk="0" hangingPunct="1">
                <a:spcBef>
                  <a:spcPct val="20000"/>
                </a:spcBef>
                <a:buFontTx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1218986" indent="0" algn="l" defTabSz="1218987" rtl="0" eaLnBrk="1" latinLnBrk="0" hangingPunct="1">
                <a:spcBef>
                  <a:spcPct val="20000"/>
                </a:spcBef>
                <a:buFontTx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828480" indent="0" algn="l" defTabSz="1218987" rtl="0" eaLnBrk="1" latinLnBrk="0" hangingPunct="1">
                <a:spcBef>
                  <a:spcPct val="20000"/>
                </a:spcBef>
                <a:buFontTx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2437973" indent="0" algn="l" defTabSz="1218987" rtl="0" eaLnBrk="1" latinLnBrk="0" hangingPunct="1">
                <a:spcBef>
                  <a:spcPct val="20000"/>
                </a:spcBef>
                <a:buFontTx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3352213" indent="-304747" algn="l" defTabSz="1218987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961707" indent="-304747" algn="l" defTabSz="1218987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571200" indent="-304747" algn="l" defTabSz="1218987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180693" indent="-304747" algn="l" defTabSz="1218987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sz="1350" b="1" dirty="0">
                  <a:solidFill>
                    <a:schemeClr val="tx2">
                      <a:lumMod val="75000"/>
                    </a:schemeClr>
                  </a:solidFill>
                  <a:latin typeface="Impact" panose="020B0806030902050204" pitchFamily="34" charset="0"/>
                </a:rPr>
                <a:t>GCF FUNDING</a:t>
              </a:r>
            </a:p>
          </p:txBody>
        </p:sp>
        <p:sp>
          <p:nvSpPr>
            <p:cNvPr id="59" name="Double Bracket 58">
              <a:extLst>
                <a:ext uri="{FF2B5EF4-FFF2-40B4-BE49-F238E27FC236}">
                  <a16:creationId xmlns:a16="http://schemas.microsoft.com/office/drawing/2014/main" id="{99DCCB46-4AAF-4D7B-8A94-FE424775FA45}"/>
                </a:ext>
              </a:extLst>
            </p:cNvPr>
            <p:cNvSpPr/>
            <p:nvPr/>
          </p:nvSpPr>
          <p:spPr>
            <a:xfrm>
              <a:off x="3095859" y="1008992"/>
              <a:ext cx="1481072" cy="1458711"/>
            </a:xfrm>
            <a:prstGeom prst="bracketPair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60" name="Content Placeholder 4">
              <a:extLst>
                <a:ext uri="{FF2B5EF4-FFF2-40B4-BE49-F238E27FC236}">
                  <a16:creationId xmlns:a16="http://schemas.microsoft.com/office/drawing/2014/main" id="{D8EFADFA-236F-4545-B5D2-E2F4D7218990}"/>
                </a:ext>
              </a:extLst>
            </p:cNvPr>
            <p:cNvSpPr txBox="1">
              <a:spLocks/>
            </p:cNvSpPr>
            <p:nvPr/>
          </p:nvSpPr>
          <p:spPr>
            <a:xfrm>
              <a:off x="3156938" y="1283221"/>
              <a:ext cx="1402740" cy="352001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0" indent="0" algn="l" defTabSz="1218987" rtl="0" eaLnBrk="1" latinLnBrk="0" hangingPunct="1">
                <a:spcBef>
                  <a:spcPct val="20000"/>
                </a:spcBef>
                <a:buFontTx/>
                <a:buNone/>
                <a:defRPr sz="18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609494" indent="0" algn="l" defTabSz="1218987" rtl="0" eaLnBrk="1" latinLnBrk="0" hangingPunct="1">
                <a:spcBef>
                  <a:spcPct val="20000"/>
                </a:spcBef>
                <a:buFontTx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1218986" indent="0" algn="l" defTabSz="1218987" rtl="0" eaLnBrk="1" latinLnBrk="0" hangingPunct="1">
                <a:spcBef>
                  <a:spcPct val="20000"/>
                </a:spcBef>
                <a:buFontTx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828480" indent="0" algn="l" defTabSz="1218987" rtl="0" eaLnBrk="1" latinLnBrk="0" hangingPunct="1">
                <a:spcBef>
                  <a:spcPct val="20000"/>
                </a:spcBef>
                <a:buFontTx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2437973" indent="0" algn="l" defTabSz="1218987" rtl="0" eaLnBrk="1" latinLnBrk="0" hangingPunct="1">
                <a:spcBef>
                  <a:spcPct val="20000"/>
                </a:spcBef>
                <a:buFontTx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3352213" indent="-304747" algn="l" defTabSz="1218987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961707" indent="-304747" algn="l" defTabSz="1218987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571200" indent="-304747" algn="l" defTabSz="1218987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180693" indent="-304747" algn="l" defTabSz="1218987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11480">
                <a:spcBef>
                  <a:spcPts val="0"/>
                </a:spcBef>
              </a:pPr>
              <a:r>
                <a:rPr lang="en-US" sz="405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rPr>
                <a:t>227 </a:t>
              </a:r>
              <a:r>
                <a:rPr lang="en-US" sz="135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rPr>
                <a:t>MILLION</a:t>
              </a:r>
            </a:p>
          </p:txBody>
        </p:sp>
      </p:grpSp>
      <p:sp>
        <p:nvSpPr>
          <p:cNvPr id="144" name="Rectangle 143">
            <a:extLst>
              <a:ext uri="{FF2B5EF4-FFF2-40B4-BE49-F238E27FC236}">
                <a16:creationId xmlns:a16="http://schemas.microsoft.com/office/drawing/2014/main" id="{60AD6FF3-6A1B-4AC1-9C91-9A7FF7A7E098}"/>
              </a:ext>
            </a:extLst>
          </p:cNvPr>
          <p:cNvSpPr/>
          <p:nvPr/>
        </p:nvSpPr>
        <p:spPr>
          <a:xfrm>
            <a:off x="1874205" y="1745274"/>
            <a:ext cx="77136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7200" b="1" spc="-225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4</a:t>
            </a:r>
            <a:endParaRPr lang="en-US" sz="1013" dirty="0"/>
          </a:p>
        </p:txBody>
      </p:sp>
      <p:sp>
        <p:nvSpPr>
          <p:cNvPr id="145" name="Rectangle 144">
            <a:extLst>
              <a:ext uri="{FF2B5EF4-FFF2-40B4-BE49-F238E27FC236}">
                <a16:creationId xmlns:a16="http://schemas.microsoft.com/office/drawing/2014/main" id="{5500AA12-7B0D-4BA3-A61F-F13BE66F4A28}"/>
              </a:ext>
            </a:extLst>
          </p:cNvPr>
          <p:cNvSpPr/>
          <p:nvPr/>
        </p:nvSpPr>
        <p:spPr>
          <a:xfrm>
            <a:off x="1190117" y="2670055"/>
            <a:ext cx="13220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00" b="1" spc="-225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PROJECTS</a:t>
            </a:r>
            <a:endParaRPr lang="en-US" sz="225" dirty="0"/>
          </a:p>
        </p:txBody>
      </p:sp>
      <p:cxnSp>
        <p:nvCxnSpPr>
          <p:cNvPr id="156" name="Straight Connector 155">
            <a:extLst>
              <a:ext uri="{FF2B5EF4-FFF2-40B4-BE49-F238E27FC236}">
                <a16:creationId xmlns:a16="http://schemas.microsoft.com/office/drawing/2014/main" id="{83A163F6-87B5-4D94-9214-04A72FBEF76A}"/>
              </a:ext>
            </a:extLst>
          </p:cNvPr>
          <p:cNvCxnSpPr>
            <a:cxnSpLocks/>
          </p:cNvCxnSpPr>
          <p:nvPr/>
        </p:nvCxnSpPr>
        <p:spPr>
          <a:xfrm flipH="1">
            <a:off x="5839357" y="2461436"/>
            <a:ext cx="2906600" cy="0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58" name="Straight Connector 157">
            <a:extLst>
              <a:ext uri="{FF2B5EF4-FFF2-40B4-BE49-F238E27FC236}">
                <a16:creationId xmlns:a16="http://schemas.microsoft.com/office/drawing/2014/main" id="{1D16B0BD-3344-41BC-B2F7-5D2F285C6559}"/>
              </a:ext>
            </a:extLst>
          </p:cNvPr>
          <p:cNvCxnSpPr>
            <a:cxnSpLocks/>
          </p:cNvCxnSpPr>
          <p:nvPr/>
        </p:nvCxnSpPr>
        <p:spPr>
          <a:xfrm flipH="1">
            <a:off x="4689150" y="3304764"/>
            <a:ext cx="2" cy="1407972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60" name="Rectangle 159">
            <a:extLst>
              <a:ext uri="{FF2B5EF4-FFF2-40B4-BE49-F238E27FC236}">
                <a16:creationId xmlns:a16="http://schemas.microsoft.com/office/drawing/2014/main" id="{086B21C1-39C4-451D-A495-0C9D53684025}"/>
              </a:ext>
            </a:extLst>
          </p:cNvPr>
          <p:cNvSpPr/>
          <p:nvPr/>
        </p:nvSpPr>
        <p:spPr>
          <a:xfrm>
            <a:off x="1220863" y="1679217"/>
            <a:ext cx="372218" cy="2482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13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cs typeface="Arial" panose="020B0604020202020204" pitchFamily="34" charset="0"/>
              </a:rPr>
              <a:t>LAC</a:t>
            </a:r>
            <a:endParaRPr lang="en-US" sz="1013" dirty="0"/>
          </a:p>
        </p:txBody>
      </p:sp>
    </p:spTree>
    <p:extLst>
      <p:ext uri="{BB962C8B-B14F-4D97-AF65-F5344CB8AC3E}">
        <p14:creationId xmlns:p14="http://schemas.microsoft.com/office/powerpoint/2010/main" val="2328461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4" grpId="0" animBg="1"/>
      <p:bldP spid="2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D8D1DB4-CE08-413C-8DC3-9A0E2896D188}"/>
              </a:ext>
            </a:extLst>
          </p:cNvPr>
          <p:cNvSpPr txBox="1"/>
          <p:nvPr/>
        </p:nvSpPr>
        <p:spPr>
          <a:xfrm>
            <a:off x="5116256" y="456568"/>
            <a:ext cx="3536855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80000"/>
              </a:lnSpc>
              <a:defRPr/>
            </a:pPr>
            <a:r>
              <a:rPr lang="en-US" sz="27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cs typeface="Arial" panose="020B0604020202020204" pitchFamily="34" charset="0"/>
              </a:rPr>
              <a:t>RFP MFS</a:t>
            </a:r>
            <a:br>
              <a:rPr lang="en-US" sz="27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cs typeface="Arial" panose="020B0604020202020204" pitchFamily="34" charset="0"/>
              </a:rPr>
            </a:br>
            <a:r>
              <a:rPr lang="en-US" sz="2100" kern="0" dirty="0">
                <a:solidFill>
                  <a:srgbClr val="1B4A3B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LAC CNs SUMMARY: TOP 30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02352867-013D-4D7F-9F46-9A7E0F4EE9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3477475"/>
              </p:ext>
            </p:extLst>
          </p:nvPr>
        </p:nvGraphicFramePr>
        <p:xfrm>
          <a:off x="148683" y="1546868"/>
          <a:ext cx="8854071" cy="325881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41866">
                  <a:extLst>
                    <a:ext uri="{9D8B030D-6E8A-4147-A177-3AD203B41FA5}">
                      <a16:colId xmlns:a16="http://schemas.microsoft.com/office/drawing/2014/main" val="1201157515"/>
                    </a:ext>
                  </a:extLst>
                </a:gridCol>
                <a:gridCol w="684372">
                  <a:extLst>
                    <a:ext uri="{9D8B030D-6E8A-4147-A177-3AD203B41FA5}">
                      <a16:colId xmlns:a16="http://schemas.microsoft.com/office/drawing/2014/main" val="34539084"/>
                    </a:ext>
                  </a:extLst>
                </a:gridCol>
                <a:gridCol w="1336314">
                  <a:extLst>
                    <a:ext uri="{9D8B030D-6E8A-4147-A177-3AD203B41FA5}">
                      <a16:colId xmlns:a16="http://schemas.microsoft.com/office/drawing/2014/main" val="1997306275"/>
                    </a:ext>
                  </a:extLst>
                </a:gridCol>
                <a:gridCol w="3238198">
                  <a:extLst>
                    <a:ext uri="{9D8B030D-6E8A-4147-A177-3AD203B41FA5}">
                      <a16:colId xmlns:a16="http://schemas.microsoft.com/office/drawing/2014/main" val="4045468915"/>
                    </a:ext>
                  </a:extLst>
                </a:gridCol>
                <a:gridCol w="402167">
                  <a:extLst>
                    <a:ext uri="{9D8B030D-6E8A-4147-A177-3AD203B41FA5}">
                      <a16:colId xmlns:a16="http://schemas.microsoft.com/office/drawing/2014/main" val="3560573655"/>
                    </a:ext>
                  </a:extLst>
                </a:gridCol>
                <a:gridCol w="698500">
                  <a:extLst>
                    <a:ext uri="{9D8B030D-6E8A-4147-A177-3AD203B41FA5}">
                      <a16:colId xmlns:a16="http://schemas.microsoft.com/office/drawing/2014/main" val="99999248"/>
                    </a:ext>
                  </a:extLst>
                </a:gridCol>
                <a:gridCol w="501480">
                  <a:extLst>
                    <a:ext uri="{9D8B030D-6E8A-4147-A177-3AD203B41FA5}">
                      <a16:colId xmlns:a16="http://schemas.microsoft.com/office/drawing/2014/main" val="104604969"/>
                    </a:ext>
                  </a:extLst>
                </a:gridCol>
                <a:gridCol w="435921">
                  <a:extLst>
                    <a:ext uri="{9D8B030D-6E8A-4147-A177-3AD203B41FA5}">
                      <a16:colId xmlns:a16="http://schemas.microsoft.com/office/drawing/2014/main" val="3779391459"/>
                    </a:ext>
                  </a:extLst>
                </a:gridCol>
                <a:gridCol w="387084">
                  <a:extLst>
                    <a:ext uri="{9D8B030D-6E8A-4147-A177-3AD203B41FA5}">
                      <a16:colId xmlns:a16="http://schemas.microsoft.com/office/drawing/2014/main" val="2166155141"/>
                    </a:ext>
                  </a:extLst>
                </a:gridCol>
                <a:gridCol w="528169">
                  <a:extLst>
                    <a:ext uri="{9D8B030D-6E8A-4147-A177-3AD203B41FA5}">
                      <a16:colId xmlns:a16="http://schemas.microsoft.com/office/drawing/2014/main" val="1499851395"/>
                    </a:ext>
                  </a:extLst>
                </a:gridCol>
              </a:tblGrid>
              <a:tr h="779772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en-GB" sz="900" dirty="0">
                          <a:effectLst/>
                          <a:latin typeface="Agency FB" panose="020B0503020202020204" pitchFamily="34" charset="0"/>
                        </a:rPr>
                        <a:t>Entity / Sponsor</a:t>
                      </a:r>
                      <a:endParaRPr lang="en-US" sz="900" dirty="0">
                        <a:effectLst/>
                        <a:latin typeface="Agency FB" panose="020B0503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11430" marR="1143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en-GB" sz="900" dirty="0">
                          <a:effectLst/>
                          <a:latin typeface="Agency FB" panose="020B0503020202020204" pitchFamily="34" charset="0"/>
                        </a:rPr>
                        <a:t>Country</a:t>
                      </a:r>
                      <a:endParaRPr lang="en-US" sz="900" dirty="0">
                        <a:effectLst/>
                        <a:latin typeface="Agency FB" panose="020B0503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11430" marR="1143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en-GB" sz="900" dirty="0">
                          <a:effectLst/>
                          <a:latin typeface="Agency FB" panose="020B0503020202020204" pitchFamily="34" charset="0"/>
                        </a:rPr>
                        <a:t>Title</a:t>
                      </a:r>
                      <a:endParaRPr lang="en-US" sz="900" dirty="0">
                        <a:effectLst/>
                        <a:latin typeface="Agency FB" panose="020B0503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11430" marR="1143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en-GB" sz="900" dirty="0">
                          <a:effectLst/>
                          <a:latin typeface="Agency FB" panose="020B0503020202020204" pitchFamily="34" charset="0"/>
                        </a:rPr>
                        <a:t>Project Summary</a:t>
                      </a:r>
                      <a:endParaRPr lang="en-US" sz="900" dirty="0">
                        <a:effectLst/>
                        <a:latin typeface="Agency FB" panose="020B0503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11430" marR="1143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en-US" sz="900" dirty="0">
                          <a:effectLst/>
                          <a:latin typeface="Agency FB" panose="020B0503020202020204" pitchFamily="34" charset="0"/>
                        </a:rPr>
                        <a:t>AE/Non-AE</a:t>
                      </a:r>
                      <a:endParaRPr lang="en-US" sz="900" dirty="0">
                        <a:effectLst/>
                        <a:latin typeface="Agency FB" panose="020B0503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11430" marR="1143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en-US" sz="900" dirty="0">
                          <a:effectLst/>
                          <a:latin typeface="Agency FB" panose="020B0503020202020204" pitchFamily="34" charset="0"/>
                        </a:rPr>
                        <a:t>Access modality</a:t>
                      </a:r>
                      <a:endParaRPr lang="en-US" sz="900" dirty="0">
                        <a:effectLst/>
                        <a:latin typeface="Agency FB" panose="020B0503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11430" marR="1143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en-US" sz="900" dirty="0">
                          <a:effectLst/>
                          <a:latin typeface="Agency FB" panose="020B0503020202020204" pitchFamily="34" charset="0"/>
                        </a:rPr>
                        <a:t>Mitigation/Adaptation Focus</a:t>
                      </a:r>
                      <a:endParaRPr lang="en-US" sz="900" dirty="0">
                        <a:effectLst/>
                        <a:latin typeface="Agency FB" panose="020B0503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11430" marR="1143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en-GB" sz="900" dirty="0">
                          <a:effectLst/>
                          <a:latin typeface="Agency FB" panose="020B0503020202020204" pitchFamily="34" charset="0"/>
                        </a:rPr>
                        <a:t>Total Project Financing (USD million)</a:t>
                      </a:r>
                      <a:endParaRPr lang="en-US" sz="900" dirty="0">
                        <a:effectLst/>
                        <a:latin typeface="Agency FB" panose="020B0503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11430" marR="1143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en-GB" sz="900" dirty="0">
                          <a:effectLst/>
                          <a:latin typeface="Agency FB" panose="020B0503020202020204" pitchFamily="34" charset="0"/>
                        </a:rPr>
                        <a:t>GCF Funding (USD million)</a:t>
                      </a:r>
                      <a:endParaRPr lang="en-US" sz="900" dirty="0">
                        <a:effectLst/>
                        <a:latin typeface="Agency FB" panose="020B0503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11430" marR="1143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en-GB" sz="900" dirty="0">
                          <a:effectLst/>
                          <a:latin typeface="Agency FB" panose="020B0503020202020204" pitchFamily="34" charset="0"/>
                        </a:rPr>
                        <a:t>Co-financing (USD million)</a:t>
                      </a:r>
                      <a:endParaRPr lang="en-US" sz="900" dirty="0">
                        <a:effectLst/>
                        <a:latin typeface="Agency FB" panose="020B0503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11430" marR="11430" marT="0" marB="0" anchor="ctr"/>
                </a:tc>
                <a:extLst>
                  <a:ext uri="{0D108BD9-81ED-4DB2-BD59-A6C34878D82A}">
                    <a16:rowId xmlns:a16="http://schemas.microsoft.com/office/drawing/2014/main" val="916046565"/>
                  </a:ext>
                </a:extLst>
              </a:tr>
              <a:tr h="711200">
                <a:tc>
                  <a:txBody>
                    <a:bodyPr/>
                    <a:lstStyle/>
                    <a:p>
                      <a:pPr marL="0" marR="0" lvl="0" indent="0" algn="r" defTabSz="342900" rtl="0" eaLnBrk="1" fontAlgn="auto" latinLnBrk="0" hangingPunct="1">
                        <a:lnSpc>
                          <a:spcPct val="100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effectLst/>
                          <a:latin typeface="Agency FB" panose="020B0503020202020204" pitchFamily="34" charset="0"/>
                        </a:rPr>
                        <a:t>CAF</a:t>
                      </a:r>
                      <a:endParaRPr lang="en-US" sz="900" dirty="0">
                        <a:effectLst/>
                        <a:latin typeface="Agency FB" panose="020B0503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11430" marR="1143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342900" rtl="0" eaLnBrk="1" fontAlgn="auto" latinLnBrk="0" hangingPunct="1">
                        <a:lnSpc>
                          <a:spcPct val="100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effectLst/>
                          <a:latin typeface="Agency FB" panose="020B0503020202020204" pitchFamily="34" charset="0"/>
                        </a:rPr>
                        <a:t>Uruguay</a:t>
                      </a:r>
                      <a:endParaRPr lang="en-US" sz="900" dirty="0">
                        <a:effectLst/>
                        <a:latin typeface="Agency FB" panose="020B0503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11430" marR="1143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en-GB" sz="900" dirty="0">
                          <a:effectLst/>
                          <a:latin typeface="Agency FB" panose="020B0503020202020204" pitchFamily="34" charset="0"/>
                        </a:rPr>
                        <a:t>Private Investment Facility Programme to accelerate Electric Mobility in the Transport Sector of Uruguay</a:t>
                      </a:r>
                      <a:endParaRPr lang="en-US" sz="900" dirty="0">
                        <a:effectLst/>
                        <a:latin typeface="Agency FB" panose="020B0503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27305" marR="27305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en-GB" sz="900" dirty="0">
                          <a:effectLst/>
                          <a:latin typeface="Agency FB" panose="020B0503020202020204" pitchFamily="34" charset="0"/>
                        </a:rPr>
                        <a:t>Electrification of public transport in Uruguay.</a:t>
                      </a:r>
                      <a:endParaRPr lang="en-US" sz="900" dirty="0">
                        <a:effectLst/>
                        <a:latin typeface="Agency FB" panose="020B0503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27305" marR="27305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en-US" sz="900" dirty="0">
                          <a:effectLst/>
                          <a:latin typeface="Agency FB" panose="020B0503020202020204" pitchFamily="34" charset="0"/>
                        </a:rPr>
                        <a:t>AE</a:t>
                      </a:r>
                      <a:endParaRPr lang="en-US" sz="900" dirty="0">
                        <a:effectLst/>
                        <a:latin typeface="Agency FB" panose="020B0503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27305" marR="27305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en-US" sz="900" dirty="0">
                          <a:effectLst/>
                          <a:latin typeface="Agency FB" panose="020B0503020202020204" pitchFamily="34" charset="0"/>
                        </a:rPr>
                        <a:t>Direct </a:t>
                      </a:r>
                      <a:endParaRPr lang="en-US" sz="900" dirty="0">
                        <a:effectLst/>
                        <a:latin typeface="Agency FB" panose="020B0503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27305" marR="27305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en-US" sz="900" dirty="0">
                          <a:effectLst/>
                          <a:latin typeface="Agency FB" panose="020B0503020202020204" pitchFamily="34" charset="0"/>
                        </a:rPr>
                        <a:t>Mitigation</a:t>
                      </a:r>
                      <a:endParaRPr lang="en-US" sz="900" dirty="0">
                        <a:effectLst/>
                        <a:latin typeface="Agency FB" panose="020B0503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27305" marR="27305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en-GB" sz="900" dirty="0">
                          <a:effectLst/>
                          <a:latin typeface="Agency FB" panose="020B0503020202020204" pitchFamily="34" charset="0"/>
                        </a:rPr>
                        <a:t>41</a:t>
                      </a:r>
                      <a:endParaRPr lang="en-US" sz="900" dirty="0">
                        <a:effectLst/>
                        <a:latin typeface="Agency FB" panose="020B0503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27305" marR="27305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en-GB" sz="900" dirty="0">
                          <a:effectLst/>
                          <a:latin typeface="Agency FB" panose="020B0503020202020204" pitchFamily="34" charset="0"/>
                        </a:rPr>
                        <a:t>17</a:t>
                      </a:r>
                      <a:endParaRPr lang="en-US" sz="900" dirty="0">
                        <a:effectLst/>
                        <a:latin typeface="Agency FB" panose="020B0503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27305" marR="27305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en-GB" sz="900" dirty="0">
                          <a:effectLst/>
                          <a:latin typeface="Agency FB" panose="020B0503020202020204" pitchFamily="34" charset="0"/>
                        </a:rPr>
                        <a:t>24</a:t>
                      </a:r>
                      <a:endParaRPr lang="en-US" sz="900" dirty="0">
                        <a:effectLst/>
                        <a:latin typeface="Agency FB" panose="020B0503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27305" marR="27305" marT="0" marB="0" anchor="ctr"/>
                </a:tc>
                <a:extLst>
                  <a:ext uri="{0D108BD9-81ED-4DB2-BD59-A6C34878D82A}">
                    <a16:rowId xmlns:a16="http://schemas.microsoft.com/office/drawing/2014/main" val="3846569402"/>
                  </a:ext>
                </a:extLst>
              </a:tr>
              <a:tr h="568960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en-GB" sz="900" dirty="0">
                          <a:effectLst/>
                          <a:latin typeface="Agency FB" panose="020B0503020202020204" pitchFamily="34" charset="0"/>
                        </a:rPr>
                        <a:t>Credit Agricole CIB</a:t>
                      </a:r>
                      <a:endParaRPr lang="en-US" sz="900" dirty="0">
                        <a:effectLst/>
                        <a:latin typeface="Agency FB" panose="020B0503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27305" marR="27305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en-GB" sz="900" dirty="0">
                          <a:effectLst/>
                          <a:latin typeface="Agency FB" panose="020B0503020202020204" pitchFamily="34" charset="0"/>
                        </a:rPr>
                        <a:t>Mexico</a:t>
                      </a:r>
                      <a:endParaRPr lang="en-US" sz="900" dirty="0">
                        <a:effectLst/>
                        <a:latin typeface="Agency FB" panose="020B0503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27305" marR="27305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en-GB" sz="900" dirty="0">
                          <a:effectLst/>
                          <a:latin typeface="Agency FB" panose="020B0503020202020204" pitchFamily="34" charset="0"/>
                        </a:rPr>
                        <a:t>Distributed ABS in Mexico Program</a:t>
                      </a:r>
                      <a:endParaRPr lang="en-US" sz="900" dirty="0">
                        <a:effectLst/>
                        <a:latin typeface="Agency FB" panose="020B0503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27305" marR="27305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Agency FB" panose="020B0503020202020204" pitchFamily="34" charset="0"/>
                        </a:rPr>
                        <a:t>Renewables</a:t>
                      </a:r>
                      <a:r>
                        <a:rPr lang="en-GB" sz="900" dirty="0">
                          <a:solidFill>
                            <a:srgbClr val="FF0000"/>
                          </a:solidFill>
                          <a:effectLst/>
                          <a:latin typeface="Agency FB" panose="020B0503020202020204" pitchFamily="34" charset="0"/>
                        </a:rPr>
                        <a:t> 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Agency FB" panose="020B0503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27305" marR="27305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en-US" sz="900" dirty="0">
                          <a:effectLst/>
                          <a:latin typeface="Agency FB" panose="020B0503020202020204" pitchFamily="34" charset="0"/>
                        </a:rPr>
                        <a:t>AE</a:t>
                      </a:r>
                      <a:endParaRPr lang="en-US" sz="900" dirty="0">
                        <a:effectLst/>
                        <a:latin typeface="Agency FB" panose="020B0503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27305" marR="27305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en-US" sz="900" dirty="0">
                          <a:effectLst/>
                          <a:latin typeface="Agency FB" panose="020B0503020202020204" pitchFamily="34" charset="0"/>
                        </a:rPr>
                        <a:t>International</a:t>
                      </a:r>
                      <a:endParaRPr lang="en-US" sz="900" dirty="0">
                        <a:effectLst/>
                        <a:latin typeface="Agency FB" panose="020B0503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27305" marR="27305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en-US" sz="900" dirty="0">
                          <a:effectLst/>
                          <a:latin typeface="Agency FB" panose="020B0503020202020204" pitchFamily="34" charset="0"/>
                        </a:rPr>
                        <a:t>Mitigation</a:t>
                      </a:r>
                      <a:endParaRPr lang="en-US" sz="900" dirty="0">
                        <a:effectLst/>
                        <a:latin typeface="Agency FB" panose="020B0503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27305" marR="27305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en-GB" sz="900" dirty="0">
                          <a:effectLst/>
                          <a:latin typeface="Agency FB" panose="020B0503020202020204" pitchFamily="34" charset="0"/>
                        </a:rPr>
                        <a:t>485</a:t>
                      </a:r>
                      <a:endParaRPr lang="en-US" sz="900" dirty="0">
                        <a:effectLst/>
                        <a:latin typeface="Agency FB" panose="020B0503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27305" marR="27305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en-GB" sz="900" dirty="0">
                          <a:effectLst/>
                          <a:latin typeface="Agency FB" panose="020B0503020202020204" pitchFamily="34" charset="0"/>
                        </a:rPr>
                        <a:t>149</a:t>
                      </a:r>
                      <a:endParaRPr lang="en-US" sz="900" dirty="0">
                        <a:effectLst/>
                        <a:latin typeface="Agency FB" panose="020B0503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27305" marR="27305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en-GB" sz="900" dirty="0">
                          <a:effectLst/>
                          <a:latin typeface="Agency FB" panose="020B0503020202020204" pitchFamily="34" charset="0"/>
                        </a:rPr>
                        <a:t>336</a:t>
                      </a:r>
                      <a:endParaRPr lang="en-US" sz="900" dirty="0">
                        <a:effectLst/>
                        <a:latin typeface="Agency FB" panose="020B0503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27305" marR="27305" marT="0" marB="0" anchor="ctr"/>
                </a:tc>
                <a:extLst>
                  <a:ext uri="{0D108BD9-81ED-4DB2-BD59-A6C34878D82A}">
                    <a16:rowId xmlns:a16="http://schemas.microsoft.com/office/drawing/2014/main" val="3741928680"/>
                  </a:ext>
                </a:extLst>
              </a:tr>
              <a:tr h="594360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en-GB" sz="900" dirty="0">
                          <a:effectLst/>
                          <a:latin typeface="Agency FB" panose="020B0503020202020204" pitchFamily="34" charset="0"/>
                        </a:rPr>
                        <a:t>FYNSA</a:t>
                      </a:r>
                      <a:endParaRPr lang="en-US" sz="900" dirty="0">
                        <a:effectLst/>
                        <a:latin typeface="Agency FB" panose="020B0503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27305" marR="27305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en-GB" sz="900" dirty="0">
                          <a:effectLst/>
                          <a:latin typeface="Agency FB" panose="020B0503020202020204" pitchFamily="34" charset="0"/>
                        </a:rPr>
                        <a:t>Chile</a:t>
                      </a:r>
                      <a:endParaRPr lang="en-US" sz="900" dirty="0">
                        <a:effectLst/>
                        <a:latin typeface="Agency FB" panose="020B0503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27305" marR="27305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en-GB" sz="900" dirty="0" err="1">
                          <a:effectLst/>
                          <a:latin typeface="Agency FB" panose="020B0503020202020204" pitchFamily="34" charset="0"/>
                        </a:rPr>
                        <a:t>Espejo</a:t>
                      </a:r>
                      <a:r>
                        <a:rPr lang="en-GB" sz="900" dirty="0">
                          <a:effectLst/>
                          <a:latin typeface="Agency FB" panose="020B0503020202020204" pitchFamily="34" charset="0"/>
                        </a:rPr>
                        <a:t> de </a:t>
                      </a:r>
                      <a:r>
                        <a:rPr lang="en-GB" sz="900" dirty="0" err="1">
                          <a:effectLst/>
                          <a:latin typeface="Agency FB" panose="020B0503020202020204" pitchFamily="34" charset="0"/>
                        </a:rPr>
                        <a:t>Tarapaca</a:t>
                      </a:r>
                      <a:endParaRPr lang="en-US" sz="900" dirty="0">
                        <a:effectLst/>
                        <a:latin typeface="Agency FB" panose="020B0503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27305" marR="27305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en-GB" sz="900" dirty="0">
                          <a:effectLst/>
                          <a:latin typeface="Agency FB" panose="020B0503020202020204" pitchFamily="34" charset="0"/>
                        </a:rPr>
                        <a:t>Integrating pumped storage hydroelectric with solar power generation.</a:t>
                      </a:r>
                      <a:endParaRPr lang="en-US" sz="900" dirty="0">
                        <a:effectLst/>
                        <a:latin typeface="Agency FB" panose="020B0503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27305" marR="27305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en-US" sz="900" dirty="0">
                          <a:effectLst/>
                          <a:latin typeface="Agency FB" panose="020B0503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27305" marR="27305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en-US" sz="900" dirty="0">
                          <a:effectLst/>
                          <a:latin typeface="Agency FB" panose="020B0503020202020204" pitchFamily="34" charset="0"/>
                        </a:rPr>
                        <a:t>International</a:t>
                      </a:r>
                      <a:endParaRPr lang="en-US" sz="900" dirty="0">
                        <a:effectLst/>
                        <a:latin typeface="Agency FB" panose="020B0503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27305" marR="27305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en-US" sz="900" dirty="0">
                          <a:effectLst/>
                          <a:latin typeface="Agency FB" panose="020B0503020202020204" pitchFamily="34" charset="0"/>
                        </a:rPr>
                        <a:t>Cross-cutting</a:t>
                      </a:r>
                      <a:endParaRPr lang="en-US" sz="900" dirty="0">
                        <a:effectLst/>
                        <a:latin typeface="Agency FB" panose="020B0503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27305" marR="27305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en-GB" sz="900" dirty="0">
                          <a:effectLst/>
                          <a:latin typeface="Agency FB" panose="020B0503020202020204" pitchFamily="34" charset="0"/>
                        </a:rPr>
                        <a:t>1,157</a:t>
                      </a:r>
                      <a:endParaRPr lang="en-US" sz="900" dirty="0">
                        <a:effectLst/>
                        <a:latin typeface="Agency FB" panose="020B0503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27305" marR="27305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en-GB" sz="900" dirty="0">
                          <a:effectLst/>
                          <a:latin typeface="Agency FB" panose="020B0503020202020204" pitchFamily="34" charset="0"/>
                        </a:rPr>
                        <a:t>57</a:t>
                      </a:r>
                      <a:endParaRPr lang="en-US" sz="900" dirty="0">
                        <a:effectLst/>
                        <a:latin typeface="Agency FB" panose="020B0503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27305" marR="27305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en-GB" sz="900" dirty="0">
                          <a:effectLst/>
                          <a:latin typeface="Agency FB" panose="020B0503020202020204" pitchFamily="34" charset="0"/>
                        </a:rPr>
                        <a:t>1,100</a:t>
                      </a:r>
                      <a:endParaRPr lang="en-US" sz="900" dirty="0">
                        <a:effectLst/>
                        <a:latin typeface="Agency FB" panose="020B0503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27305" marR="27305" marT="0" marB="0" anchor="ctr"/>
                </a:tc>
                <a:extLst>
                  <a:ext uri="{0D108BD9-81ED-4DB2-BD59-A6C34878D82A}">
                    <a16:rowId xmlns:a16="http://schemas.microsoft.com/office/drawing/2014/main" val="3835057227"/>
                  </a:ext>
                </a:extLst>
              </a:tr>
              <a:tr h="604520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en-GB" sz="900" dirty="0" err="1">
                          <a:effectLst/>
                          <a:latin typeface="Agency FB" panose="020B0503020202020204" pitchFamily="34" charset="0"/>
                        </a:rPr>
                        <a:t>EarthSpark</a:t>
                      </a:r>
                      <a:r>
                        <a:rPr lang="en-GB" sz="900" dirty="0">
                          <a:effectLst/>
                          <a:latin typeface="Agency FB" panose="020B0503020202020204" pitchFamily="34" charset="0"/>
                        </a:rPr>
                        <a:t> International SPV</a:t>
                      </a:r>
                      <a:endParaRPr lang="en-US" sz="900" dirty="0">
                        <a:effectLst/>
                        <a:latin typeface="Agency FB" panose="020B0503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27305" marR="27305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en-GB" sz="900" dirty="0">
                          <a:effectLst/>
                          <a:latin typeface="Agency FB" panose="020B0503020202020204" pitchFamily="34" charset="0"/>
                        </a:rPr>
                        <a:t>Haiti</a:t>
                      </a:r>
                      <a:endParaRPr lang="en-US" sz="900" dirty="0">
                        <a:effectLst/>
                        <a:latin typeface="Agency FB" panose="020B0503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27305" marR="27305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en-GB" sz="900" dirty="0">
                          <a:effectLst/>
                          <a:latin typeface="Agency FB" panose="020B0503020202020204" pitchFamily="34" charset="0"/>
                        </a:rPr>
                        <a:t>Scaling Smart, Solar Energy Access Microgrids in Haiti</a:t>
                      </a:r>
                      <a:endParaRPr lang="en-US" sz="900" dirty="0">
                        <a:effectLst/>
                        <a:latin typeface="Agency FB" panose="020B0503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27305" marR="27305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en-GB" sz="900" dirty="0">
                          <a:effectLst/>
                          <a:latin typeface="Agency FB" panose="020B0503020202020204" pitchFamily="34" charset="0"/>
                        </a:rPr>
                        <a:t>Solar photovoltaic and energy storage micro-grid generation systems, and associated distribution infrastructure.</a:t>
                      </a:r>
                      <a:endParaRPr lang="en-US" sz="900" dirty="0">
                        <a:effectLst/>
                        <a:latin typeface="Agency FB" panose="020B0503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27305" marR="27305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en-US" sz="900" dirty="0">
                          <a:effectLst/>
                          <a:latin typeface="Agency FB" panose="020B0503020202020204" pitchFamily="34" charset="0"/>
                        </a:rPr>
                        <a:t>non-AE</a:t>
                      </a:r>
                      <a:endParaRPr lang="en-US" sz="900" dirty="0">
                        <a:effectLst/>
                        <a:latin typeface="Agency FB" panose="020B0503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27305" marR="27305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en-US" sz="900" dirty="0">
                          <a:effectLst/>
                          <a:latin typeface="Agency FB" panose="020B0503020202020204" pitchFamily="34" charset="0"/>
                        </a:rPr>
                        <a:t>International</a:t>
                      </a:r>
                      <a:endParaRPr lang="en-US" sz="900" dirty="0">
                        <a:effectLst/>
                        <a:latin typeface="Agency FB" panose="020B0503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27305" marR="27305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en-US" sz="900" dirty="0">
                          <a:effectLst/>
                          <a:latin typeface="Agency FB" panose="020B0503020202020204" pitchFamily="34" charset="0"/>
                        </a:rPr>
                        <a:t>Cross-cutting</a:t>
                      </a:r>
                      <a:endParaRPr lang="en-US" sz="900" dirty="0">
                        <a:effectLst/>
                        <a:latin typeface="Agency FB" panose="020B0503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27305" marR="27305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en-GB" sz="900" dirty="0">
                          <a:effectLst/>
                          <a:latin typeface="Agency FB" panose="020B0503020202020204" pitchFamily="34" charset="0"/>
                        </a:rPr>
                        <a:t>12</a:t>
                      </a:r>
                      <a:endParaRPr lang="en-US" sz="900" dirty="0">
                        <a:effectLst/>
                        <a:latin typeface="Agency FB" panose="020B0503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27305" marR="27305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en-GB" sz="900" dirty="0">
                          <a:effectLst/>
                          <a:latin typeface="Agency FB" panose="020B0503020202020204" pitchFamily="34" charset="0"/>
                        </a:rPr>
                        <a:t>4</a:t>
                      </a:r>
                      <a:endParaRPr lang="en-US" sz="900" dirty="0">
                        <a:effectLst/>
                        <a:latin typeface="Agency FB" panose="020B0503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27305" marR="27305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en-GB" sz="900" dirty="0">
                          <a:effectLst/>
                          <a:latin typeface="Agency FB" panose="020B0503020202020204" pitchFamily="34" charset="0"/>
                        </a:rPr>
                        <a:t>8</a:t>
                      </a:r>
                      <a:endParaRPr lang="en-US" sz="900" dirty="0">
                        <a:effectLst/>
                        <a:latin typeface="Agency FB" panose="020B0503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27305" marR="27305" marT="0" marB="0" anchor="ctr"/>
                </a:tc>
                <a:extLst>
                  <a:ext uri="{0D108BD9-81ED-4DB2-BD59-A6C34878D82A}">
                    <a16:rowId xmlns:a16="http://schemas.microsoft.com/office/drawing/2014/main" val="38248115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005325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5000" advTm="10000">
        <p159:morph option="byWord"/>
      </p:transition>
    </mc:Choice>
    <mc:Fallback xmlns="">
      <p:transition spd="slow" advTm="1000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28A5560C-CB76-4858-8AC7-351354D2909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6682633"/>
              </p:ext>
            </p:extLst>
          </p:nvPr>
        </p:nvGraphicFramePr>
        <p:xfrm>
          <a:off x="542925" y="1438275"/>
          <a:ext cx="8097838" cy="291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0" name="Document" r:id="rId3" imgW="6872135" imgH="2479357" progId="Word.Document.12">
                  <p:embed/>
                </p:oleObj>
              </mc:Choice>
              <mc:Fallback>
                <p:oleObj name="Document" r:id="rId3" imgW="6872135" imgH="2479357" progId="Word.Document.12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28A5560C-CB76-4858-8AC7-351354D2909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42925" y="1438275"/>
                        <a:ext cx="8097838" cy="2914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7BDA03E5-B66F-4135-9253-34AA94E2669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2182585"/>
              </p:ext>
            </p:extLst>
          </p:nvPr>
        </p:nvGraphicFramePr>
        <p:xfrm>
          <a:off x="542925" y="4098925"/>
          <a:ext cx="8097838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1" name="Document" r:id="rId5" imgW="7898437" imgH="951456" progId="Word.Document.12">
                  <p:embed/>
                </p:oleObj>
              </mc:Choice>
              <mc:Fallback>
                <p:oleObj name="Document" r:id="rId5" imgW="7898437" imgH="951456" progId="Word.Document.12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7BDA03E5-B66F-4135-9253-34AA94E2669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42925" y="4098925"/>
                        <a:ext cx="8097838" cy="971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 Box 2">
            <a:extLst>
              <a:ext uri="{FF2B5EF4-FFF2-40B4-BE49-F238E27FC236}">
                <a16:creationId xmlns:a16="http://schemas.microsoft.com/office/drawing/2014/main" id="{B1006586-A6F8-4E51-A533-DC5097EBA4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2925" y="4800163"/>
            <a:ext cx="8097838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marL="0" marR="0" algn="l">
              <a:spcBef>
                <a:spcPts val="400"/>
              </a:spcBef>
              <a:spcAft>
                <a:spcPts val="400"/>
              </a:spcAft>
            </a:pPr>
            <a:r>
              <a:rPr lang="en-US" sz="600" b="1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*Results areas</a:t>
            </a:r>
            <a:r>
              <a:rPr lang="en-US" sz="60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: </a:t>
            </a:r>
            <a:r>
              <a:rPr lang="en-US" sz="600" b="1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1.</a:t>
            </a:r>
            <a:r>
              <a:rPr lang="en-US" sz="60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 Energy access and power generation; </a:t>
            </a:r>
            <a:r>
              <a:rPr lang="en-US" sz="600" b="1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2.</a:t>
            </a:r>
            <a:r>
              <a:rPr lang="en-US" sz="60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 Low emission transport; </a:t>
            </a:r>
            <a:r>
              <a:rPr lang="en-US" sz="600" b="1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3.</a:t>
            </a:r>
            <a:r>
              <a:rPr lang="en-US" sz="60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 Buildings, cities, industries and appliances; </a:t>
            </a:r>
            <a:r>
              <a:rPr lang="en-US" sz="600" b="1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4.</a:t>
            </a:r>
            <a:r>
              <a:rPr lang="en-US" sz="60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 Forestry and land use; </a:t>
            </a:r>
            <a:r>
              <a:rPr lang="en-US" sz="600" b="1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5.</a:t>
            </a:r>
            <a:r>
              <a:rPr lang="en-US" sz="60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 Most vulnerable people and communities; </a:t>
            </a:r>
            <a:r>
              <a:rPr lang="en-US" sz="600" b="1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6.</a:t>
            </a:r>
            <a:r>
              <a:rPr lang="en-US" sz="60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 Health and </a:t>
            </a:r>
            <a:br>
              <a:rPr lang="en-US" sz="60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</a:br>
            <a:r>
              <a:rPr lang="en-US" sz="60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                                well-being, and food and water security; </a:t>
            </a:r>
            <a:r>
              <a:rPr lang="en-US" sz="600" b="1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7.</a:t>
            </a:r>
            <a:r>
              <a:rPr lang="en-US" sz="60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 Infrastructure and built environment; </a:t>
            </a:r>
            <a:r>
              <a:rPr lang="en-US" sz="600" b="1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8.</a:t>
            </a:r>
            <a:r>
              <a:rPr lang="en-US" sz="60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 Ecosystems and ecosystem services.</a:t>
            </a:r>
            <a:endParaRPr lang="en-US" sz="800" dirty="0">
              <a:solidFill>
                <a:srgbClr val="637052"/>
              </a:solidFill>
              <a:effectLst/>
              <a:latin typeface="Century Gothic" panose="020B0502020202020204" pitchFamily="34" charset="0"/>
              <a:ea typeface="MS Gothic" panose="020B06090702050802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727A17C-5190-48B3-BF3D-A3D211E3CCD5}"/>
              </a:ext>
            </a:extLst>
          </p:cNvPr>
          <p:cNvSpPr txBox="1"/>
          <p:nvPr/>
        </p:nvSpPr>
        <p:spPr>
          <a:xfrm>
            <a:off x="6492937" y="457526"/>
            <a:ext cx="2280224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en-US" sz="27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cs typeface="Arial" panose="020B0604020202020204" pitchFamily="34" charset="0"/>
              </a:rPr>
              <a:t>RFP MFS</a:t>
            </a:r>
          </a:p>
          <a:p>
            <a:pPr>
              <a:lnSpc>
                <a:spcPct val="80000"/>
              </a:lnSpc>
              <a:defRPr/>
            </a:pPr>
            <a:r>
              <a:rPr lang="en-US" sz="27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cs typeface="Arial" panose="020B0604020202020204" pitchFamily="34" charset="0"/>
              </a:rPr>
              <a:t>LAC SUMMARY</a:t>
            </a:r>
            <a:endParaRPr lang="en-US" sz="2100" kern="0" dirty="0">
              <a:solidFill>
                <a:srgbClr val="1B4A3B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7E1C4DE-3486-4ADE-8CBE-14E06B6E291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61417" y="442286"/>
            <a:ext cx="731520" cy="731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63201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5000" advTm="10000">
        <p159:morph option="byWord"/>
      </p:transition>
    </mc:Choice>
    <mc:Fallback xmlns="">
      <p:transition spd="slow" advTm="10000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STYLE_ID" val="6cd991bf-f022-4378-96e7-2c338aeb3f5a"/>
</p:tagLst>
</file>

<file path=ppt/theme/theme1.xml><?xml version="1.0" encoding="utf-8"?>
<a:theme xmlns:a="http://schemas.openxmlformats.org/drawingml/2006/main" name="GCF PPT Master Template">
  <a:themeElements>
    <a:clrScheme name="GCF">
      <a:dk1>
        <a:sysClr val="windowText" lastClr="000000"/>
      </a:dk1>
      <a:lt1>
        <a:sysClr val="window" lastClr="FFFFFF"/>
      </a:lt1>
      <a:dk2>
        <a:srgbClr val="24634F"/>
      </a:dk2>
      <a:lt2>
        <a:srgbClr val="DFDFDF"/>
      </a:lt2>
      <a:accent1>
        <a:srgbClr val="4AA9A7"/>
      </a:accent1>
      <a:accent2>
        <a:srgbClr val="257281"/>
      </a:accent2>
      <a:accent3>
        <a:srgbClr val="346B4C"/>
      </a:accent3>
      <a:accent4>
        <a:srgbClr val="427B3D"/>
      </a:accent4>
      <a:accent5>
        <a:srgbClr val="6E9952"/>
      </a:accent5>
      <a:accent6>
        <a:srgbClr val="8BB85C"/>
      </a:accent6>
      <a:hlink>
        <a:srgbClr val="24634F"/>
      </a:hlink>
      <a:folHlink>
        <a:srgbClr val="304836"/>
      </a:folHlink>
    </a:clrScheme>
    <a:fontScheme name="Corbel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91440" tIns="45720" rIns="91440" bIns="45720" rtlCol="0">
        <a:noAutofit/>
      </a:bodyPr>
      <a:lstStyle>
        <a:defPPr algn="l">
          <a:lnSpc>
            <a:spcPct val="90000"/>
          </a:lnSpc>
          <a:defRPr sz="2000" dirty="0" smtClean="0">
            <a:solidFill>
              <a:prstClr val="black"/>
            </a:solidFill>
            <a:latin typeface="Corbel"/>
            <a:cs typeface="Corbel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mplate_presentation_16x9" id="{C34FA616-76D6-1D41-8068-B1B386BE762F}" vid="{CC67F041-51FA-0E4D-AFAE-B148A425256E}"/>
    </a:ext>
  </a:extLst>
</a:theme>
</file>

<file path=ppt/theme/theme2.xml><?xml version="1.0" encoding="utf-8"?>
<a:theme xmlns:a="http://schemas.openxmlformats.org/drawingml/2006/main" name="GCF Master Theme 2016">
  <a:themeElements>
    <a:clrScheme name="GCF">
      <a:dk1>
        <a:sysClr val="windowText" lastClr="000000"/>
      </a:dk1>
      <a:lt1>
        <a:sysClr val="window" lastClr="FFFFFF"/>
      </a:lt1>
      <a:dk2>
        <a:srgbClr val="24634F"/>
      </a:dk2>
      <a:lt2>
        <a:srgbClr val="DFDFDF"/>
      </a:lt2>
      <a:accent1>
        <a:srgbClr val="4AA9A7"/>
      </a:accent1>
      <a:accent2>
        <a:srgbClr val="257281"/>
      </a:accent2>
      <a:accent3>
        <a:srgbClr val="346B4C"/>
      </a:accent3>
      <a:accent4>
        <a:srgbClr val="427B3D"/>
      </a:accent4>
      <a:accent5>
        <a:srgbClr val="6E9952"/>
      </a:accent5>
      <a:accent6>
        <a:srgbClr val="8BB85C"/>
      </a:accent6>
      <a:hlink>
        <a:srgbClr val="24634F"/>
      </a:hlink>
      <a:folHlink>
        <a:srgbClr val="304836"/>
      </a:folHlink>
    </a:clrScheme>
    <a:fontScheme name="Corbel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91440" tIns="45720" rIns="91440" bIns="45720" rtlCol="0">
        <a:noAutofit/>
      </a:bodyPr>
      <a:lstStyle>
        <a:defPPr algn="l">
          <a:lnSpc>
            <a:spcPct val="90000"/>
          </a:lnSpc>
          <a:defRPr sz="2000" dirty="0" smtClean="0">
            <a:solidFill>
              <a:prstClr val="black"/>
            </a:solidFill>
            <a:latin typeface="Corbel"/>
            <a:cs typeface="Corbel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GCF Master Theme 2016" id="{B7743DBA-1B71-994C-A4B6-9255CC7957DD}" vid="{F3617CD1-5244-634A-B8BD-98B689C31C67}"/>
    </a:ext>
  </a:extLst>
</a:theme>
</file>

<file path=ppt/theme/theme3.xml><?xml version="1.0" encoding="utf-8"?>
<a:theme xmlns:a="http://schemas.openxmlformats.org/drawingml/2006/main" name="blank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mplate_presentation_16x9" id="{DE2EB065-8BE2-6845-AE09-1FD6E3A6737A}" vid="{B37DC80C-C8EB-C94A-88DB-CE11E4ADFBFC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14823</TotalTime>
  <Words>630</Words>
  <Application>Microsoft Office PowerPoint</Application>
  <PresentationFormat>On-screen Show (16:9)</PresentationFormat>
  <Paragraphs>169</Paragraphs>
  <Slides>13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13</vt:i4>
      </vt:variant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30" baseType="lpstr">
      <vt:lpstr>MS Gothic</vt:lpstr>
      <vt:lpstr>MS Mincho</vt:lpstr>
      <vt:lpstr>Agency FB</vt:lpstr>
      <vt:lpstr>Arial</vt:lpstr>
      <vt:lpstr>Arial Black</vt:lpstr>
      <vt:lpstr>Calibri</vt:lpstr>
      <vt:lpstr>Calibri Light</vt:lpstr>
      <vt:lpstr>Century Gothic</vt:lpstr>
      <vt:lpstr>Corbel</vt:lpstr>
      <vt:lpstr>Impact</vt:lpstr>
      <vt:lpstr>Open Sans</vt:lpstr>
      <vt:lpstr>Times New Roman</vt:lpstr>
      <vt:lpstr>Wingdings</vt:lpstr>
      <vt:lpstr>GCF PPT Master Template</vt:lpstr>
      <vt:lpstr>GCF Master Theme 2016</vt:lpstr>
      <vt:lpstr>blank</vt:lpstr>
      <vt:lpstr>Document</vt:lpstr>
      <vt:lpstr>Solicitud de Propuesta: Movilización de Fondos a Escala   Diálogo Estructurado en Latinoamerica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Sergio Pombo</cp:lastModifiedBy>
  <cp:revision>427</cp:revision>
  <cp:lastPrinted>2018-03-02T09:53:24Z</cp:lastPrinted>
  <dcterms:created xsi:type="dcterms:W3CDTF">2017-04-28T21:04:29Z</dcterms:created>
  <dcterms:modified xsi:type="dcterms:W3CDTF">2018-03-06T14:57:45Z</dcterms:modified>
</cp:coreProperties>
</file>