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85" r:id="rId2"/>
    <p:sldId id="256" r:id="rId3"/>
    <p:sldId id="367" r:id="rId4"/>
    <p:sldId id="369" r:id="rId5"/>
    <p:sldId id="368" r:id="rId6"/>
    <p:sldId id="374" r:id="rId7"/>
    <p:sldId id="375" r:id="rId8"/>
    <p:sldId id="376" r:id="rId9"/>
    <p:sldId id="377" r:id="rId10"/>
    <p:sldId id="379" r:id="rId11"/>
    <p:sldId id="384" r:id="rId12"/>
    <p:sldId id="383" r:id="rId13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8" autoAdjust="0"/>
    <p:restoredTop sz="94660"/>
  </p:normalViewPr>
  <p:slideViewPr>
    <p:cSldViewPr snapToGrid="0">
      <p:cViewPr varScale="1">
        <p:scale>
          <a:sx n="65" d="100"/>
          <a:sy n="65" d="100"/>
        </p:scale>
        <p:origin x="6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EE22D3-9999-4E6D-8447-63C8A1158A17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8468889A-3907-49B3-8A64-20899246FD9E}">
      <dgm:prSet phldrT="[Texto]" custT="1"/>
      <dgm:spPr/>
      <dgm:t>
        <a:bodyPr/>
        <a:lstStyle/>
        <a:p>
          <a:r>
            <a:rPr lang="es-ES" sz="1500" b="1" dirty="0"/>
            <a:t>OG: </a:t>
          </a:r>
          <a:r>
            <a:rPr lang="es-ES" sz="1500" dirty="0"/>
            <a:t>Mejorar la calidad de vida de las CCII de las cuencas del Pastaza y Morona, con base al manejo sostenible y a la conservación de los RRNN renovables priorizados </a:t>
          </a:r>
          <a:endParaRPr lang="es-PE" sz="1500" dirty="0"/>
        </a:p>
      </dgm:t>
    </dgm:pt>
    <dgm:pt modelId="{B77D703E-DCA3-4FCC-B41E-2C854957A6A4}" type="parTrans" cxnId="{E5E7FB41-FB93-482C-9783-A6A47409145A}">
      <dgm:prSet/>
      <dgm:spPr/>
      <dgm:t>
        <a:bodyPr/>
        <a:lstStyle/>
        <a:p>
          <a:endParaRPr lang="es-PE"/>
        </a:p>
      </dgm:t>
    </dgm:pt>
    <dgm:pt modelId="{34DE712F-8F3C-4BAA-BDBC-378E6DB5755B}" type="sibTrans" cxnId="{E5E7FB41-FB93-482C-9783-A6A47409145A}">
      <dgm:prSet/>
      <dgm:spPr/>
      <dgm:t>
        <a:bodyPr/>
        <a:lstStyle/>
        <a:p>
          <a:endParaRPr lang="es-PE"/>
        </a:p>
      </dgm:t>
    </dgm:pt>
    <dgm:pt modelId="{75046F29-8381-4584-B16F-AA8927BD1985}">
      <dgm:prSet phldrT="[Texto]" custT="1"/>
      <dgm:spPr/>
      <dgm:t>
        <a:bodyPr/>
        <a:lstStyle/>
        <a:p>
          <a:r>
            <a:rPr lang="es-PE" sz="1500" dirty="0"/>
            <a:t>Gestión y manejo sostenible de los recursos naturales priorizados y conservación de la biodiversidad</a:t>
          </a:r>
        </a:p>
      </dgm:t>
    </dgm:pt>
    <dgm:pt modelId="{8CCF010C-FABD-4325-8070-F4A29417A499}" type="parTrans" cxnId="{B662E36C-FFFE-4D6B-ACBF-28EA7236B6A2}">
      <dgm:prSet/>
      <dgm:spPr/>
      <dgm:t>
        <a:bodyPr/>
        <a:lstStyle/>
        <a:p>
          <a:endParaRPr lang="es-PE"/>
        </a:p>
      </dgm:t>
    </dgm:pt>
    <dgm:pt modelId="{DDBEE0CA-8508-4291-A32C-1DC34FC00A12}" type="sibTrans" cxnId="{B662E36C-FFFE-4D6B-ACBF-28EA7236B6A2}">
      <dgm:prSet/>
      <dgm:spPr/>
      <dgm:t>
        <a:bodyPr/>
        <a:lstStyle/>
        <a:p>
          <a:endParaRPr lang="es-PE"/>
        </a:p>
      </dgm:t>
    </dgm:pt>
    <dgm:pt modelId="{49EA4854-9658-46DA-80CF-CC9926494DEC}">
      <dgm:prSet phldrT="[Texto]" custT="1"/>
      <dgm:spPr/>
      <dgm:t>
        <a:bodyPr/>
        <a:lstStyle/>
        <a:p>
          <a:r>
            <a:rPr lang="es-PE" sz="1500" dirty="0"/>
            <a:t>Fortalecimiento institucional para la gestión sostenible del medio ambiente y el uso racional de los recursos naturales</a:t>
          </a:r>
        </a:p>
      </dgm:t>
    </dgm:pt>
    <dgm:pt modelId="{EF181EB5-E483-4D63-ADEF-6E4F8621A138}" type="parTrans" cxnId="{2AC29D28-7153-48CA-94E6-1376CE6F442A}">
      <dgm:prSet/>
      <dgm:spPr/>
      <dgm:t>
        <a:bodyPr/>
        <a:lstStyle/>
        <a:p>
          <a:endParaRPr lang="es-PE"/>
        </a:p>
      </dgm:t>
    </dgm:pt>
    <dgm:pt modelId="{349464EC-C812-4EAF-8B18-23D8339D4C7C}" type="sibTrans" cxnId="{2AC29D28-7153-48CA-94E6-1376CE6F442A}">
      <dgm:prSet/>
      <dgm:spPr/>
      <dgm:t>
        <a:bodyPr/>
        <a:lstStyle/>
        <a:p>
          <a:endParaRPr lang="es-PE"/>
        </a:p>
      </dgm:t>
    </dgm:pt>
    <dgm:pt modelId="{D1696593-D424-4D3D-81B3-33000190D71C}">
      <dgm:prSet phldrT="[Texto]" custT="1"/>
      <dgm:spPr/>
      <dgm:t>
        <a:bodyPr/>
        <a:lstStyle/>
        <a:p>
          <a:r>
            <a:rPr lang="es-PE" sz="1500" dirty="0"/>
            <a:t>Calidad de la educación y la salud para la gestión del ambiente en los pueblos indígenas</a:t>
          </a:r>
        </a:p>
      </dgm:t>
    </dgm:pt>
    <dgm:pt modelId="{16BB587E-96E4-41D6-8EEB-B3483BC4322C}" type="parTrans" cxnId="{0AA27E64-05EF-4BD6-85E3-6E11B6789857}">
      <dgm:prSet/>
      <dgm:spPr/>
      <dgm:t>
        <a:bodyPr/>
        <a:lstStyle/>
        <a:p>
          <a:endParaRPr lang="es-PE"/>
        </a:p>
      </dgm:t>
    </dgm:pt>
    <dgm:pt modelId="{4648B282-B37E-4A55-B720-23768BB59F55}" type="sibTrans" cxnId="{0AA27E64-05EF-4BD6-85E3-6E11B6789857}">
      <dgm:prSet/>
      <dgm:spPr/>
      <dgm:t>
        <a:bodyPr/>
        <a:lstStyle/>
        <a:p>
          <a:endParaRPr lang="es-PE"/>
        </a:p>
      </dgm:t>
    </dgm:pt>
    <dgm:pt modelId="{581AA623-5496-42DE-A8E2-482E216B1954}" type="pres">
      <dgm:prSet presAssocID="{77EE22D3-9999-4E6D-8447-63C8A1158A1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18F7114-59D7-41D0-A37E-419B0F1A7C4D}" type="pres">
      <dgm:prSet presAssocID="{8468889A-3907-49B3-8A64-20899246FD9E}" presName="centerShape" presStyleLbl="node0" presStyleIdx="0" presStyleCnt="1" custScaleX="112983" custScaleY="108617"/>
      <dgm:spPr/>
    </dgm:pt>
    <dgm:pt modelId="{4C5B4C53-437A-4B9A-BBF9-F29CF4023CD3}" type="pres">
      <dgm:prSet presAssocID="{8CCF010C-FABD-4325-8070-F4A29417A499}" presName="parTrans" presStyleLbl="bgSibTrans2D1" presStyleIdx="0" presStyleCnt="3"/>
      <dgm:spPr/>
    </dgm:pt>
    <dgm:pt modelId="{FBFFA499-94CB-4684-BB28-7AAC032CB407}" type="pres">
      <dgm:prSet presAssocID="{75046F29-8381-4584-B16F-AA8927BD1985}" presName="node" presStyleLbl="node1" presStyleIdx="0" presStyleCnt="3">
        <dgm:presLayoutVars>
          <dgm:bulletEnabled val="1"/>
        </dgm:presLayoutVars>
      </dgm:prSet>
      <dgm:spPr/>
    </dgm:pt>
    <dgm:pt modelId="{03D0D138-FACA-480F-8BCF-BF6D0BEBA63E}" type="pres">
      <dgm:prSet presAssocID="{EF181EB5-E483-4D63-ADEF-6E4F8621A138}" presName="parTrans" presStyleLbl="bgSibTrans2D1" presStyleIdx="1" presStyleCnt="3"/>
      <dgm:spPr/>
    </dgm:pt>
    <dgm:pt modelId="{FD8F5506-88DB-43F7-95C1-734DE5782934}" type="pres">
      <dgm:prSet presAssocID="{49EA4854-9658-46DA-80CF-CC9926494DEC}" presName="node" presStyleLbl="node1" presStyleIdx="1" presStyleCnt="3">
        <dgm:presLayoutVars>
          <dgm:bulletEnabled val="1"/>
        </dgm:presLayoutVars>
      </dgm:prSet>
      <dgm:spPr/>
    </dgm:pt>
    <dgm:pt modelId="{4E144D9F-4F83-4D98-B5A8-56DE61F5B89E}" type="pres">
      <dgm:prSet presAssocID="{16BB587E-96E4-41D6-8EEB-B3483BC4322C}" presName="parTrans" presStyleLbl="bgSibTrans2D1" presStyleIdx="2" presStyleCnt="3"/>
      <dgm:spPr/>
    </dgm:pt>
    <dgm:pt modelId="{0B6A629C-3D99-438D-B886-E33AFC696F36}" type="pres">
      <dgm:prSet presAssocID="{D1696593-D424-4D3D-81B3-33000190D71C}" presName="node" presStyleLbl="node1" presStyleIdx="2" presStyleCnt="3">
        <dgm:presLayoutVars>
          <dgm:bulletEnabled val="1"/>
        </dgm:presLayoutVars>
      </dgm:prSet>
      <dgm:spPr/>
    </dgm:pt>
  </dgm:ptLst>
  <dgm:cxnLst>
    <dgm:cxn modelId="{2AC29D28-7153-48CA-94E6-1376CE6F442A}" srcId="{8468889A-3907-49B3-8A64-20899246FD9E}" destId="{49EA4854-9658-46DA-80CF-CC9926494DEC}" srcOrd="1" destOrd="0" parTransId="{EF181EB5-E483-4D63-ADEF-6E4F8621A138}" sibTransId="{349464EC-C812-4EAF-8B18-23D8339D4C7C}"/>
    <dgm:cxn modelId="{C887EE32-2FBF-452F-8F79-3D2AD7504268}" type="presOf" srcId="{49EA4854-9658-46DA-80CF-CC9926494DEC}" destId="{FD8F5506-88DB-43F7-95C1-734DE5782934}" srcOrd="0" destOrd="0" presId="urn:microsoft.com/office/officeart/2005/8/layout/radial4"/>
    <dgm:cxn modelId="{91CC2441-4EB1-4BEA-AFEC-56F886719D07}" type="presOf" srcId="{77EE22D3-9999-4E6D-8447-63C8A1158A17}" destId="{581AA623-5496-42DE-A8E2-482E216B1954}" srcOrd="0" destOrd="0" presId="urn:microsoft.com/office/officeart/2005/8/layout/radial4"/>
    <dgm:cxn modelId="{E5E7FB41-FB93-482C-9783-A6A47409145A}" srcId="{77EE22D3-9999-4E6D-8447-63C8A1158A17}" destId="{8468889A-3907-49B3-8A64-20899246FD9E}" srcOrd="0" destOrd="0" parTransId="{B77D703E-DCA3-4FCC-B41E-2C854957A6A4}" sibTransId="{34DE712F-8F3C-4BAA-BDBC-378E6DB5755B}"/>
    <dgm:cxn modelId="{0AA27E64-05EF-4BD6-85E3-6E11B6789857}" srcId="{8468889A-3907-49B3-8A64-20899246FD9E}" destId="{D1696593-D424-4D3D-81B3-33000190D71C}" srcOrd="2" destOrd="0" parTransId="{16BB587E-96E4-41D6-8EEB-B3483BC4322C}" sibTransId="{4648B282-B37E-4A55-B720-23768BB59F55}"/>
    <dgm:cxn modelId="{B662E36C-FFFE-4D6B-ACBF-28EA7236B6A2}" srcId="{8468889A-3907-49B3-8A64-20899246FD9E}" destId="{75046F29-8381-4584-B16F-AA8927BD1985}" srcOrd="0" destOrd="0" parTransId="{8CCF010C-FABD-4325-8070-F4A29417A499}" sibTransId="{DDBEE0CA-8508-4291-A32C-1DC34FC00A12}"/>
    <dgm:cxn modelId="{203C0277-61D7-4E77-AD82-F4FDD67F2B07}" type="presOf" srcId="{8468889A-3907-49B3-8A64-20899246FD9E}" destId="{B18F7114-59D7-41D0-A37E-419B0F1A7C4D}" srcOrd="0" destOrd="0" presId="urn:microsoft.com/office/officeart/2005/8/layout/radial4"/>
    <dgm:cxn modelId="{AF7C9FAD-180C-4C00-A2B0-F13442C2C91B}" type="presOf" srcId="{D1696593-D424-4D3D-81B3-33000190D71C}" destId="{0B6A629C-3D99-438D-B886-E33AFC696F36}" srcOrd="0" destOrd="0" presId="urn:microsoft.com/office/officeart/2005/8/layout/radial4"/>
    <dgm:cxn modelId="{20D7D7AF-6476-4F57-BB64-E60C42D88AD1}" type="presOf" srcId="{16BB587E-96E4-41D6-8EEB-B3483BC4322C}" destId="{4E144D9F-4F83-4D98-B5A8-56DE61F5B89E}" srcOrd="0" destOrd="0" presId="urn:microsoft.com/office/officeart/2005/8/layout/radial4"/>
    <dgm:cxn modelId="{6CBE6EB7-B781-4C10-939C-FFF00C2AF406}" type="presOf" srcId="{EF181EB5-E483-4D63-ADEF-6E4F8621A138}" destId="{03D0D138-FACA-480F-8BCF-BF6D0BEBA63E}" srcOrd="0" destOrd="0" presId="urn:microsoft.com/office/officeart/2005/8/layout/radial4"/>
    <dgm:cxn modelId="{3B2082C5-E95A-4CDF-B284-25F3FA2A602B}" type="presOf" srcId="{8CCF010C-FABD-4325-8070-F4A29417A499}" destId="{4C5B4C53-437A-4B9A-BBF9-F29CF4023CD3}" srcOrd="0" destOrd="0" presId="urn:microsoft.com/office/officeart/2005/8/layout/radial4"/>
    <dgm:cxn modelId="{7BF36BD4-A692-46F4-9BE7-6CFB72BF154B}" type="presOf" srcId="{75046F29-8381-4584-B16F-AA8927BD1985}" destId="{FBFFA499-94CB-4684-BB28-7AAC032CB407}" srcOrd="0" destOrd="0" presId="urn:microsoft.com/office/officeart/2005/8/layout/radial4"/>
    <dgm:cxn modelId="{9EF0D4C2-E94E-415B-8705-6C5E905F8D98}" type="presParOf" srcId="{581AA623-5496-42DE-A8E2-482E216B1954}" destId="{B18F7114-59D7-41D0-A37E-419B0F1A7C4D}" srcOrd="0" destOrd="0" presId="urn:microsoft.com/office/officeart/2005/8/layout/radial4"/>
    <dgm:cxn modelId="{28601BFE-FC1F-4346-83A7-7676F0080894}" type="presParOf" srcId="{581AA623-5496-42DE-A8E2-482E216B1954}" destId="{4C5B4C53-437A-4B9A-BBF9-F29CF4023CD3}" srcOrd="1" destOrd="0" presId="urn:microsoft.com/office/officeart/2005/8/layout/radial4"/>
    <dgm:cxn modelId="{78C17005-D09B-46E6-A66E-53732804DEE7}" type="presParOf" srcId="{581AA623-5496-42DE-A8E2-482E216B1954}" destId="{FBFFA499-94CB-4684-BB28-7AAC032CB407}" srcOrd="2" destOrd="0" presId="urn:microsoft.com/office/officeart/2005/8/layout/radial4"/>
    <dgm:cxn modelId="{D84EB3D7-1892-4B8A-BC07-DE46FB7BA272}" type="presParOf" srcId="{581AA623-5496-42DE-A8E2-482E216B1954}" destId="{03D0D138-FACA-480F-8BCF-BF6D0BEBA63E}" srcOrd="3" destOrd="0" presId="urn:microsoft.com/office/officeart/2005/8/layout/radial4"/>
    <dgm:cxn modelId="{7B0A7A1E-D8F0-458B-88B2-5D120130EA75}" type="presParOf" srcId="{581AA623-5496-42DE-A8E2-482E216B1954}" destId="{FD8F5506-88DB-43F7-95C1-734DE5782934}" srcOrd="4" destOrd="0" presId="urn:microsoft.com/office/officeart/2005/8/layout/radial4"/>
    <dgm:cxn modelId="{7B978A96-7D26-4AC2-B686-7BE6EDBA7B82}" type="presParOf" srcId="{581AA623-5496-42DE-A8E2-482E216B1954}" destId="{4E144D9F-4F83-4D98-B5A8-56DE61F5B89E}" srcOrd="5" destOrd="0" presId="urn:microsoft.com/office/officeart/2005/8/layout/radial4"/>
    <dgm:cxn modelId="{2C481F5E-D168-402F-83DE-52CFF18C19BB}" type="presParOf" srcId="{581AA623-5496-42DE-A8E2-482E216B1954}" destId="{0B6A629C-3D99-438D-B886-E33AFC696F3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F7114-59D7-41D0-A37E-419B0F1A7C4D}">
      <dsp:nvSpPr>
        <dsp:cNvPr id="0" name=""/>
        <dsp:cNvSpPr/>
      </dsp:nvSpPr>
      <dsp:spPr>
        <a:xfrm>
          <a:off x="2192121" y="2533802"/>
          <a:ext cx="2429963" cy="233606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 dirty="0"/>
            <a:t>OG: </a:t>
          </a:r>
          <a:r>
            <a:rPr lang="es-ES" sz="1500" kern="1200" dirty="0"/>
            <a:t>Mejorar la calidad de vida de las CCII de las cuencas del Pastaza y Morona, con base al manejo sostenible y a la conservación de los RRNN renovables priorizados </a:t>
          </a:r>
          <a:endParaRPr lang="es-PE" sz="1500" kern="1200" dirty="0"/>
        </a:p>
      </dsp:txBody>
      <dsp:txXfrm>
        <a:off x="2547981" y="2875910"/>
        <a:ext cx="1718243" cy="1651846"/>
      </dsp:txXfrm>
    </dsp:sp>
    <dsp:sp modelId="{4C5B4C53-437A-4B9A-BBF9-F29CF4023CD3}">
      <dsp:nvSpPr>
        <dsp:cNvPr id="0" name=""/>
        <dsp:cNvSpPr/>
      </dsp:nvSpPr>
      <dsp:spPr>
        <a:xfrm rot="12900000">
          <a:off x="877907" y="2190226"/>
          <a:ext cx="1616190" cy="61295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FFA499-94CB-4684-BB28-7AAC032CB407}">
      <dsp:nvSpPr>
        <dsp:cNvPr id="0" name=""/>
        <dsp:cNvSpPr/>
      </dsp:nvSpPr>
      <dsp:spPr>
        <a:xfrm>
          <a:off x="2451" y="1215922"/>
          <a:ext cx="2043197" cy="16345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Gestión y manejo sostenible de los recursos naturales priorizados y conservación de la biodiversidad</a:t>
          </a:r>
        </a:p>
      </dsp:txBody>
      <dsp:txXfrm>
        <a:off x="50326" y="1263797"/>
        <a:ext cx="1947447" cy="1538807"/>
      </dsp:txXfrm>
    </dsp:sp>
    <dsp:sp modelId="{03D0D138-FACA-480F-8BCF-BF6D0BEBA63E}">
      <dsp:nvSpPr>
        <dsp:cNvPr id="0" name=""/>
        <dsp:cNvSpPr/>
      </dsp:nvSpPr>
      <dsp:spPr>
        <a:xfrm rot="16200000">
          <a:off x="2584415" y="1308871"/>
          <a:ext cx="1645376" cy="61295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D8F5506-88DB-43F7-95C1-734DE5782934}">
      <dsp:nvSpPr>
        <dsp:cNvPr id="0" name=""/>
        <dsp:cNvSpPr/>
      </dsp:nvSpPr>
      <dsp:spPr>
        <a:xfrm>
          <a:off x="2385504" y="-24616"/>
          <a:ext cx="2043197" cy="16345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Fortalecimiento institucional para la gestión sostenible del medio ambiente y el uso racional de los recursos naturales</a:t>
          </a:r>
        </a:p>
      </dsp:txBody>
      <dsp:txXfrm>
        <a:off x="2433379" y="23259"/>
        <a:ext cx="1947447" cy="1538807"/>
      </dsp:txXfrm>
    </dsp:sp>
    <dsp:sp modelId="{4E144D9F-4F83-4D98-B5A8-56DE61F5B89E}">
      <dsp:nvSpPr>
        <dsp:cNvPr id="0" name=""/>
        <dsp:cNvSpPr/>
      </dsp:nvSpPr>
      <dsp:spPr>
        <a:xfrm rot="19500000">
          <a:off x="4320108" y="2190226"/>
          <a:ext cx="1616190" cy="61295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B6A629C-3D99-438D-B886-E33AFC696F36}">
      <dsp:nvSpPr>
        <dsp:cNvPr id="0" name=""/>
        <dsp:cNvSpPr/>
      </dsp:nvSpPr>
      <dsp:spPr>
        <a:xfrm>
          <a:off x="4768558" y="1215922"/>
          <a:ext cx="2043197" cy="16345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Calidad de la educación y la salud para la gestión del ambiente en los pueblos indígenas</a:t>
          </a:r>
        </a:p>
      </dsp:txBody>
      <dsp:txXfrm>
        <a:off x="4816433" y="1263797"/>
        <a:ext cx="1947447" cy="1538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EC09A-0877-4BAF-8FEA-0808A09034B5}" type="datetimeFigureOut">
              <a:rPr lang="es-PE" smtClean="0"/>
              <a:t>06/03/2018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A8AAC-78B2-4028-8667-8803CDF780BA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26609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808038"/>
            <a:ext cx="9144000" cy="2387600"/>
          </a:xfrm>
        </p:spPr>
        <p:txBody>
          <a:bodyPr anchor="ctr" anchorCtr="0">
            <a:normAutofit/>
          </a:bodyPr>
          <a:lstStyle>
            <a:lvl1pPr algn="ctr">
              <a:defRPr sz="4400" b="1">
                <a:solidFill>
                  <a:schemeClr val="bg1"/>
                </a:solidFill>
                <a:latin typeface="Gotham Rounded Medium" panose="02000000000000000000" pitchFamily="50" charset="0"/>
              </a:defRPr>
            </a:lvl1pPr>
          </a:lstStyle>
          <a:p>
            <a:r>
              <a:rPr lang="es-ES" dirty="0"/>
              <a:t>Título de la Exposición</a:t>
            </a:r>
            <a:endParaRPr lang="es-P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363912"/>
            <a:ext cx="9144000" cy="155431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800" b="1">
                <a:solidFill>
                  <a:schemeClr val="bg1"/>
                </a:solidFill>
                <a:latin typeface="Gotham Rounded Light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Expositor</a:t>
            </a:r>
          </a:p>
          <a:p>
            <a:r>
              <a:rPr lang="es-ES" dirty="0"/>
              <a:t>Lugar</a:t>
            </a:r>
          </a:p>
          <a:p>
            <a:r>
              <a:rPr lang="es-ES" dirty="0"/>
              <a:t>Fecha</a:t>
            </a:r>
            <a:endParaRPr lang="es-PE" dirty="0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" t="4069" r="4006" b="5750"/>
          <a:stretch/>
        </p:blipFill>
        <p:spPr>
          <a:xfrm>
            <a:off x="9016476" y="4776186"/>
            <a:ext cx="2740518" cy="185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96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Gotham Rounded Medium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7391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>
                <a:latin typeface="Gotham Rounded Light" pitchFamily="50" charset="0"/>
              </a:defRPr>
            </a:lvl1pPr>
            <a:lvl2pPr>
              <a:lnSpc>
                <a:spcPct val="150000"/>
              </a:lnSpc>
              <a:defRPr sz="1800">
                <a:latin typeface="Gotham Rounded Light" pitchFamily="50" charset="0"/>
              </a:defRPr>
            </a:lvl2pPr>
            <a:lvl3pPr>
              <a:lnSpc>
                <a:spcPct val="150000"/>
              </a:lnSpc>
              <a:defRPr sz="1800">
                <a:latin typeface="Gotham Rounded Light" pitchFamily="50" charset="0"/>
              </a:defRPr>
            </a:lvl3pPr>
            <a:lvl4pPr>
              <a:lnSpc>
                <a:spcPct val="150000"/>
              </a:lnSpc>
              <a:defRPr sz="1800">
                <a:latin typeface="Gotham Rounded Light" pitchFamily="50" charset="0"/>
              </a:defRPr>
            </a:lvl4pPr>
            <a:lvl5pPr>
              <a:lnSpc>
                <a:spcPct val="150000"/>
              </a:lnSpc>
              <a:defRPr sz="1800">
                <a:latin typeface="Gotham Rounded Light" pitchFamily="50" charset="0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475" y="5302568"/>
            <a:ext cx="2288731" cy="138095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6549"/>
            <a:ext cx="12191999" cy="16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43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ctr" anchorCtr="0">
            <a:normAutofit/>
          </a:bodyPr>
          <a:lstStyle>
            <a:lvl1pPr>
              <a:defRPr sz="4400" baseline="0">
                <a:latin typeface="Gotham Rounded Medium" panose="02000000000000000000" pitchFamily="50" charset="0"/>
              </a:defRPr>
            </a:lvl1pPr>
          </a:lstStyle>
          <a:p>
            <a:r>
              <a:rPr lang="es-ES" dirty="0"/>
              <a:t>Presentación sección</a:t>
            </a:r>
            <a:endParaRPr lang="es-PE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475" y="5302568"/>
            <a:ext cx="2288731" cy="138095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6549"/>
            <a:ext cx="12191999" cy="16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6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ad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3600">
                <a:latin typeface="Gotham Rounded Medium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PE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475" y="5302568"/>
            <a:ext cx="2288731" cy="138095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6549"/>
            <a:ext cx="12191999" cy="168707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1895475"/>
            <a:ext cx="5157787" cy="3407093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>
                <a:latin typeface="Gotham Rounded Light" pitchFamily="50" charset="0"/>
              </a:defRPr>
            </a:lvl1pPr>
            <a:lvl2pPr>
              <a:lnSpc>
                <a:spcPct val="150000"/>
              </a:lnSpc>
              <a:defRPr sz="1800">
                <a:latin typeface="Gotham Rounded Light" pitchFamily="50" charset="0"/>
              </a:defRPr>
            </a:lvl2pPr>
            <a:lvl3pPr>
              <a:lnSpc>
                <a:spcPct val="150000"/>
              </a:lnSpc>
              <a:defRPr sz="1800">
                <a:latin typeface="Gotham Rounded Light" pitchFamily="50" charset="0"/>
              </a:defRPr>
            </a:lvl3pPr>
            <a:lvl4pPr>
              <a:lnSpc>
                <a:spcPct val="150000"/>
              </a:lnSpc>
              <a:defRPr sz="1800">
                <a:latin typeface="Gotham Rounded Light" pitchFamily="50" charset="0"/>
              </a:defRPr>
            </a:lvl4pPr>
            <a:lvl5pPr>
              <a:lnSpc>
                <a:spcPct val="150000"/>
              </a:lnSpc>
              <a:defRPr sz="1800">
                <a:latin typeface="Gotham Rounded Light" pitchFamily="50" charset="0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1895475"/>
            <a:ext cx="5183188" cy="3407093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>
                <a:latin typeface="Gotham Rounded Light" pitchFamily="50" charset="0"/>
              </a:defRPr>
            </a:lvl1pPr>
            <a:lvl2pPr>
              <a:lnSpc>
                <a:spcPct val="150000"/>
              </a:lnSpc>
              <a:defRPr sz="1800">
                <a:latin typeface="Gotham Rounded Light" pitchFamily="50" charset="0"/>
              </a:defRPr>
            </a:lvl2pPr>
            <a:lvl3pPr>
              <a:lnSpc>
                <a:spcPct val="150000"/>
              </a:lnSpc>
              <a:defRPr sz="1800">
                <a:latin typeface="Gotham Rounded Light" pitchFamily="50" charset="0"/>
              </a:defRPr>
            </a:lvl3pPr>
            <a:lvl4pPr>
              <a:lnSpc>
                <a:spcPct val="150000"/>
              </a:lnSpc>
              <a:defRPr sz="1800">
                <a:latin typeface="Gotham Rounded Light" pitchFamily="50" charset="0"/>
              </a:defRPr>
            </a:lvl4pPr>
            <a:lvl5pPr>
              <a:lnSpc>
                <a:spcPct val="150000"/>
              </a:lnSpc>
              <a:defRPr sz="1800">
                <a:latin typeface="Gotham Rounded Light" pitchFamily="50" charset="0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03431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" t="4351" r="4229" b="6741"/>
          <a:stretch/>
        </p:blipFill>
        <p:spPr>
          <a:xfrm>
            <a:off x="3796683" y="1995255"/>
            <a:ext cx="4598633" cy="309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59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8EDC-D7C4-4F14-B0EA-6F4B701FF378}" type="datetimeFigureOut">
              <a:rPr lang="es-PE" smtClean="0"/>
              <a:t>06/03/2018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14D59-FFCC-4B90-87C3-9A1C56BDEB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5810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68343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D6B8768-A159-4114-8CB7-F6A2F229FC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Experiencias</a:t>
            </a:r>
            <a:r>
              <a:rPr lang="en-US" dirty="0"/>
              <a:t> </a:t>
            </a:r>
            <a:r>
              <a:rPr lang="en-US" dirty="0" err="1"/>
              <a:t>construyendo</a:t>
            </a:r>
            <a:r>
              <a:rPr lang="en-US" dirty="0"/>
              <a:t> el pipeline de </a:t>
            </a:r>
            <a:r>
              <a:rPr lang="en-US" dirty="0" err="1"/>
              <a:t>proyectos</a:t>
            </a:r>
            <a:endParaRPr lang="en-US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17264149-837D-4D18-A428-65365F5621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Claudia Godfrey</a:t>
            </a:r>
          </a:p>
        </p:txBody>
      </p:sp>
    </p:spTree>
    <p:extLst>
      <p:ext uri="{BB962C8B-B14F-4D97-AF65-F5344CB8AC3E}">
        <p14:creationId xmlns:p14="http://schemas.microsoft.com/office/powerpoint/2010/main" val="2414965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788" y="1895475"/>
            <a:ext cx="5119786" cy="3406775"/>
          </a:xfrm>
        </p:spPr>
      </p:pic>
      <p:pic>
        <p:nvPicPr>
          <p:cNvPr id="6" name="Marcador de contenido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901" y="1895475"/>
            <a:ext cx="5119786" cy="3406775"/>
          </a:xfr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788" y="5507037"/>
            <a:ext cx="1783422" cy="110112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892813" y="6057600"/>
            <a:ext cx="2622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/>
              <a:t>Gobierno de Corea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015A5DEF-4789-4450-AD7F-46611DAF0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8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78FBFA-F230-44F7-B112-D73BAEB0B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 el pipeline: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A2E09467-0207-48D5-8E63-6E0884D43C9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7563077"/>
              </p:ext>
            </p:extLst>
          </p:nvPr>
        </p:nvGraphicFramePr>
        <p:xfrm>
          <a:off x="631287" y="1232570"/>
          <a:ext cx="10929425" cy="3621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99670">
                  <a:extLst>
                    <a:ext uri="{9D8B030D-6E8A-4147-A177-3AD203B41FA5}">
                      <a16:colId xmlns:a16="http://schemas.microsoft.com/office/drawing/2014/main" val="1847074094"/>
                    </a:ext>
                  </a:extLst>
                </a:gridCol>
                <a:gridCol w="1291857">
                  <a:extLst>
                    <a:ext uri="{9D8B030D-6E8A-4147-A177-3AD203B41FA5}">
                      <a16:colId xmlns:a16="http://schemas.microsoft.com/office/drawing/2014/main" val="239314016"/>
                    </a:ext>
                  </a:extLst>
                </a:gridCol>
                <a:gridCol w="988020">
                  <a:extLst>
                    <a:ext uri="{9D8B030D-6E8A-4147-A177-3AD203B41FA5}">
                      <a16:colId xmlns:a16="http://schemas.microsoft.com/office/drawing/2014/main" val="3109010321"/>
                    </a:ext>
                  </a:extLst>
                </a:gridCol>
                <a:gridCol w="911513">
                  <a:extLst>
                    <a:ext uri="{9D8B030D-6E8A-4147-A177-3AD203B41FA5}">
                      <a16:colId xmlns:a16="http://schemas.microsoft.com/office/drawing/2014/main" val="4236911221"/>
                    </a:ext>
                  </a:extLst>
                </a:gridCol>
                <a:gridCol w="909329">
                  <a:extLst>
                    <a:ext uri="{9D8B030D-6E8A-4147-A177-3AD203B41FA5}">
                      <a16:colId xmlns:a16="http://schemas.microsoft.com/office/drawing/2014/main" val="416315157"/>
                    </a:ext>
                  </a:extLst>
                </a:gridCol>
                <a:gridCol w="1095128">
                  <a:extLst>
                    <a:ext uri="{9D8B030D-6E8A-4147-A177-3AD203B41FA5}">
                      <a16:colId xmlns:a16="http://schemas.microsoft.com/office/drawing/2014/main" val="3152972220"/>
                    </a:ext>
                  </a:extLst>
                </a:gridCol>
                <a:gridCol w="633908">
                  <a:extLst>
                    <a:ext uri="{9D8B030D-6E8A-4147-A177-3AD203B41FA5}">
                      <a16:colId xmlns:a16="http://schemas.microsoft.com/office/drawing/2014/main" val="1441097494"/>
                    </a:ext>
                  </a:extLst>
                </a:gridCol>
              </a:tblGrid>
              <a:tr h="738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Project Name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Financial instruments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GCF financing (USD m)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cost (USD m)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E&amp;S risk category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Expected submission date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PPF need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extLst>
                  <a:ext uri="{0D108BD9-81ED-4DB2-BD59-A6C34878D82A}">
                    <a16:rowId xmlns:a16="http://schemas.microsoft.com/office/drawing/2014/main" val="3900282171"/>
                  </a:ext>
                </a:extLst>
              </a:tr>
              <a:tr h="3690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dirty="0">
                          <a:latin typeface="Calibri" panose="020F0502020204030204" pitchFamily="34" charset="0"/>
                        </a:rPr>
                        <a:t>FP 001: Construyendo Resiliencia en los Humedales de la Provincia </a:t>
                      </a:r>
                      <a:r>
                        <a:rPr lang="es-PE" dirty="0" err="1">
                          <a:latin typeface="Calibri" panose="020F0502020204030204" pitchFamily="34" charset="0"/>
                        </a:rPr>
                        <a:t>Datem</a:t>
                      </a:r>
                      <a:r>
                        <a:rPr lang="es-PE" dirty="0">
                          <a:latin typeface="Calibri" panose="020F0502020204030204" pitchFamily="34" charset="0"/>
                        </a:rPr>
                        <a:t> del Marañón, Perú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Grant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6.2 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9.1 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Approved (B.11)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N/A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extLst>
                  <a:ext uri="{0D108BD9-81ED-4DB2-BD59-A6C34878D82A}">
                    <a16:rowId xmlns:a16="http://schemas.microsoft.com/office/drawing/2014/main" val="559107780"/>
                  </a:ext>
                </a:extLst>
              </a:tr>
              <a:tr h="252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dirty="0">
                          <a:latin typeface="Calibri" panose="020F0502020204030204" pitchFamily="34" charset="0"/>
                        </a:rPr>
                        <a:t>Construyendo Resiliencia en los Humedales </a:t>
                      </a:r>
                      <a:r>
                        <a:rPr lang="en-US" sz="1800" u="sng" dirty="0">
                          <a:effectLst/>
                        </a:rPr>
                        <a:t>II Phase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Grant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6.9 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9.9 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</a:t>
                      </a:r>
                      <a:endParaRPr lang="es-PE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Q4 2018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☒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extLst>
                  <a:ext uri="{0D108BD9-81ED-4DB2-BD59-A6C34878D82A}">
                    <a16:rowId xmlns:a16="http://schemas.microsoft.com/office/drawing/2014/main" val="3284653990"/>
                  </a:ext>
                </a:extLst>
              </a:tr>
              <a:tr h="738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Esfuerzo birregional para afrontar los efectos del cambio climático en la cuenca del río Ica y su área de trasvase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Grant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6.5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 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</a:t>
                      </a:r>
                      <a:endParaRPr lang="es-PE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Q4 2018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☒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extLst>
                  <a:ext uri="{0D108BD9-81ED-4DB2-BD59-A6C34878D82A}">
                    <a16:rowId xmlns:a16="http://schemas.microsoft.com/office/drawing/2014/main" val="3008332490"/>
                  </a:ext>
                </a:extLst>
              </a:tr>
              <a:tr h="738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Patrimonio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Natural del Perú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Grant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 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8.5 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C</a:t>
                      </a:r>
                      <a:endParaRPr lang="es-PE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Q4 2018</a:t>
                      </a:r>
                      <a:endParaRPr lang="es-PE" sz="20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☒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3638" marR="33638" marT="0" marB="0"/>
                </a:tc>
                <a:extLst>
                  <a:ext uri="{0D108BD9-81ED-4DB2-BD59-A6C34878D82A}">
                    <a16:rowId xmlns:a16="http://schemas.microsoft.com/office/drawing/2014/main" val="3875792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9535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5150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PE" dirty="0">
                <a:latin typeface="Calibri" panose="020F0502020204030204" pitchFamily="34" charset="0"/>
              </a:rPr>
              <a:t>FP 001: Construyendo Resiliencia en los Humedales de la Provincia Datem del Marañón, Perú</a:t>
            </a:r>
          </a:p>
        </p:txBody>
      </p:sp>
    </p:spTree>
    <p:extLst>
      <p:ext uri="{BB962C8B-B14F-4D97-AF65-F5344CB8AC3E}">
        <p14:creationId xmlns:p14="http://schemas.microsoft.com/office/powerpoint/2010/main" val="2394924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845336" y="5184559"/>
            <a:ext cx="2254928" cy="14381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P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Calibri" panose="020F0502020204030204" pitchFamily="34" charset="0"/>
              </a:rPr>
              <a:t>Contexto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89839" y="1685584"/>
            <a:ext cx="881305" cy="4958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4" name="Horizontal Scroll 33"/>
          <p:cNvSpPr/>
          <p:nvPr/>
        </p:nvSpPr>
        <p:spPr>
          <a:xfrm>
            <a:off x="581340" y="1233875"/>
            <a:ext cx="5191157" cy="353562"/>
          </a:xfrm>
          <a:prstGeom prst="horizontalScroll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>
                <a:solidFill>
                  <a:schemeClr val="bg1"/>
                </a:solidFill>
              </a:rPr>
              <a:t>Ubicación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5" name="Horizontal Scroll 34"/>
          <p:cNvSpPr/>
          <p:nvPr/>
        </p:nvSpPr>
        <p:spPr>
          <a:xfrm>
            <a:off x="6391244" y="1220428"/>
            <a:ext cx="5191157" cy="353562"/>
          </a:xfrm>
          <a:prstGeom prst="horizontalScroll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Ambiental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950912" y="2081343"/>
            <a:ext cx="1342734" cy="8998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err="1">
                <a:solidFill>
                  <a:schemeClr val="tx1"/>
                </a:solidFill>
              </a:rPr>
              <a:t>Provincia</a:t>
            </a:r>
            <a:r>
              <a:rPr lang="en-US" sz="1400" b="1" kern="0" dirty="0">
                <a:solidFill>
                  <a:schemeClr val="tx1"/>
                </a:solidFill>
              </a:rPr>
              <a:t> Datem del </a:t>
            </a:r>
            <a:r>
              <a:rPr lang="en-US" sz="1400" b="1" kern="0" dirty="0" err="1">
                <a:solidFill>
                  <a:schemeClr val="tx1"/>
                </a:solidFill>
              </a:rPr>
              <a:t>Marañón</a:t>
            </a:r>
            <a:r>
              <a:rPr lang="en-US" sz="1400" b="1" kern="0" dirty="0">
                <a:solidFill>
                  <a:schemeClr val="tx1"/>
                </a:solidFill>
              </a:rPr>
              <a:t> (Loreto)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008596" y="3514635"/>
            <a:ext cx="1173018" cy="1178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4,446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habitantes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284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centros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poblados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754614" y="2147895"/>
            <a:ext cx="1066380" cy="6600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43" y="3781465"/>
            <a:ext cx="179357" cy="469915"/>
          </a:xfrm>
          <a:prstGeom prst="rect">
            <a:avLst/>
          </a:prstGeom>
        </p:spPr>
      </p:pic>
      <p:sp>
        <p:nvSpPr>
          <p:cNvPr id="86" name="CuadroTexto 85"/>
          <p:cNvSpPr txBox="1"/>
          <p:nvPr/>
        </p:nvSpPr>
        <p:spPr>
          <a:xfrm>
            <a:off x="6523493" y="1700207"/>
            <a:ext cx="237847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>
                <a:solidFill>
                  <a:schemeClr val="accent1"/>
                </a:solidFill>
              </a:rPr>
              <a:t>40 %</a:t>
            </a:r>
            <a:r>
              <a:rPr lang="es-PE" sz="1600" b="1" dirty="0"/>
              <a:t> aguajales</a:t>
            </a:r>
          </a:p>
          <a:p>
            <a:endParaRPr lang="es-PE" sz="1600" b="1" dirty="0"/>
          </a:p>
          <a:p>
            <a:r>
              <a:rPr lang="es-PE" sz="1600" b="1" dirty="0">
                <a:solidFill>
                  <a:schemeClr val="accent1"/>
                </a:solidFill>
              </a:rPr>
              <a:t>1,032 </a:t>
            </a:r>
            <a:r>
              <a:rPr lang="es-PE" sz="1600" b="1" dirty="0"/>
              <a:t>millones de toneladas de carbono (</a:t>
            </a:r>
            <a:r>
              <a:rPr lang="es-PE" sz="1600" b="1" dirty="0">
                <a:cs typeface="Arial" panose="020B0604020202020204" pitchFamily="34" charset="0"/>
              </a:rPr>
              <a:t>3780 Mt CO2eq)</a:t>
            </a:r>
          </a:p>
          <a:p>
            <a:endParaRPr lang="es-PE" sz="1600" b="1" dirty="0">
              <a:cs typeface="Arial" panose="020B0604020202020204" pitchFamily="34" charset="0"/>
            </a:endParaRPr>
          </a:p>
          <a:p>
            <a:r>
              <a:rPr lang="es-PE" sz="1600" b="1" dirty="0">
                <a:solidFill>
                  <a:schemeClr val="accent1"/>
                </a:solidFill>
              </a:rPr>
              <a:t>Sitio </a:t>
            </a:r>
            <a:r>
              <a:rPr lang="es-PE" sz="1600" b="1" dirty="0" err="1">
                <a:solidFill>
                  <a:schemeClr val="accent1"/>
                </a:solidFill>
              </a:rPr>
              <a:t>Ramsar</a:t>
            </a:r>
            <a:r>
              <a:rPr lang="es-PE" sz="1600" b="1" dirty="0">
                <a:solidFill>
                  <a:schemeClr val="accent1"/>
                </a:solidFill>
              </a:rPr>
              <a:t> </a:t>
            </a:r>
            <a:r>
              <a:rPr lang="es-PE" sz="1600" b="1" dirty="0"/>
              <a:t>Abanicos del Pastaza (Cuencas del Pastaza y Morona)</a:t>
            </a:r>
          </a:p>
          <a:p>
            <a:endParaRPr lang="es-PE" sz="1600" b="1" dirty="0"/>
          </a:p>
          <a:p>
            <a:r>
              <a:rPr lang="es-PE" sz="1600" b="1" dirty="0">
                <a:solidFill>
                  <a:schemeClr val="accent1"/>
                </a:solidFill>
              </a:rPr>
              <a:t>Lago </a:t>
            </a:r>
            <a:r>
              <a:rPr lang="es-PE" sz="1600" b="1" dirty="0" err="1">
                <a:solidFill>
                  <a:schemeClr val="accent1"/>
                </a:solidFill>
              </a:rPr>
              <a:t>Rimachi</a:t>
            </a:r>
            <a:r>
              <a:rPr lang="es-PE" sz="1600" b="1" dirty="0">
                <a:solidFill>
                  <a:schemeClr val="accent1"/>
                </a:solidFill>
              </a:rPr>
              <a:t> </a:t>
            </a:r>
            <a:r>
              <a:rPr lang="es-PE" sz="1600" b="1" dirty="0"/>
              <a:t> más grande la Amazonia peruana</a:t>
            </a:r>
          </a:p>
          <a:p>
            <a:endParaRPr lang="es-PE" sz="1600" b="1" dirty="0"/>
          </a:p>
          <a:p>
            <a:r>
              <a:rPr lang="es-PE" sz="1600" b="1" dirty="0">
                <a:solidFill>
                  <a:schemeClr val="accent1"/>
                </a:solidFill>
              </a:rPr>
              <a:t>20,000 </a:t>
            </a:r>
            <a:r>
              <a:rPr lang="es-PE" sz="1600" b="1" dirty="0"/>
              <a:t> aves acuáticas</a:t>
            </a:r>
          </a:p>
          <a:p>
            <a:endParaRPr lang="es-PE" sz="1600" b="1" dirty="0"/>
          </a:p>
          <a:p>
            <a:r>
              <a:rPr lang="es-PE" sz="1600" b="1" dirty="0">
                <a:solidFill>
                  <a:schemeClr val="accent1"/>
                </a:solidFill>
              </a:rPr>
              <a:t>292</a:t>
            </a:r>
            <a:r>
              <a:rPr lang="es-PE" sz="1600" b="1" dirty="0"/>
              <a:t> especies de peces</a:t>
            </a:r>
          </a:p>
          <a:p>
            <a:endParaRPr lang="es-PE" sz="1600" b="1" dirty="0"/>
          </a:p>
          <a:p>
            <a:r>
              <a:rPr lang="es-PE" sz="1600" b="1" dirty="0">
                <a:solidFill>
                  <a:schemeClr val="accent1"/>
                </a:solidFill>
              </a:rPr>
              <a:t>Pongo de </a:t>
            </a:r>
            <a:r>
              <a:rPr lang="es-PE" sz="1600" b="1" dirty="0" err="1">
                <a:solidFill>
                  <a:schemeClr val="accent1"/>
                </a:solidFill>
              </a:rPr>
              <a:t>Manseriche</a:t>
            </a:r>
            <a:r>
              <a:rPr lang="es-PE" sz="1600" b="1" dirty="0"/>
              <a:t> en el Marañón</a:t>
            </a:r>
          </a:p>
          <a:p>
            <a:endParaRPr lang="es-PE" sz="1400" b="1" dirty="0"/>
          </a:p>
          <a:p>
            <a:endParaRPr lang="es-PE" sz="1400" b="1" dirty="0"/>
          </a:p>
        </p:txBody>
      </p:sp>
      <p:pic>
        <p:nvPicPr>
          <p:cNvPr id="93" name="Imagen 9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b="10781"/>
          <a:stretch/>
        </p:blipFill>
        <p:spPr>
          <a:xfrm>
            <a:off x="8901967" y="2010314"/>
            <a:ext cx="2701735" cy="1936471"/>
          </a:xfrm>
          <a:prstGeom prst="rect">
            <a:avLst/>
          </a:prstGeom>
        </p:spPr>
      </p:pic>
      <p:pic>
        <p:nvPicPr>
          <p:cNvPr id="95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085"/>
          <a:stretch/>
        </p:blipFill>
        <p:spPr>
          <a:xfrm>
            <a:off x="8901967" y="3982802"/>
            <a:ext cx="2701735" cy="2191152"/>
          </a:xfr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40" y="2233250"/>
            <a:ext cx="445873" cy="445873"/>
          </a:xfrm>
          <a:prstGeom prst="rect">
            <a:avLst/>
          </a:prstGeom>
        </p:spPr>
      </p:pic>
      <p:pic>
        <p:nvPicPr>
          <p:cNvPr id="2050" name="Picture 2" descr="Resultado de imagen para provincia datem del marañ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042" y="2086253"/>
            <a:ext cx="2878708" cy="351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5697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Calibri" panose="020F0502020204030204" pitchFamily="34" charset="0"/>
              </a:rPr>
              <a:t>Contexto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89839" y="1685584"/>
            <a:ext cx="881305" cy="4958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4" name="Horizontal Scroll 33"/>
          <p:cNvSpPr/>
          <p:nvPr/>
        </p:nvSpPr>
        <p:spPr>
          <a:xfrm>
            <a:off x="581340" y="1233875"/>
            <a:ext cx="5191157" cy="353562"/>
          </a:xfrm>
          <a:prstGeom prst="horizontalScroll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chemeClr val="bg1"/>
                </a:solidFill>
              </a:rPr>
              <a:t>Cultural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5" name="Horizontal Scroll 34"/>
          <p:cNvSpPr/>
          <p:nvPr/>
        </p:nvSpPr>
        <p:spPr>
          <a:xfrm>
            <a:off x="6391244" y="1220428"/>
            <a:ext cx="5191157" cy="353562"/>
          </a:xfrm>
          <a:prstGeom prst="horizontalScroll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Socioecon</a:t>
            </a:r>
            <a:r>
              <a:rPr lang="en-US" b="1" kern="0" dirty="0" err="1">
                <a:solidFill>
                  <a:schemeClr val="bg1"/>
                </a:solidFill>
              </a:rPr>
              <a:t>ómico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754614" y="2147895"/>
            <a:ext cx="1066380" cy="6600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86" name="CuadroTexto 85"/>
          <p:cNvSpPr txBox="1"/>
          <p:nvPr/>
        </p:nvSpPr>
        <p:spPr>
          <a:xfrm>
            <a:off x="7551760" y="1685584"/>
            <a:ext cx="1461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>
                <a:solidFill>
                  <a:schemeClr val="accent1"/>
                </a:solidFill>
              </a:rPr>
              <a:t>75 %</a:t>
            </a:r>
            <a:r>
              <a:rPr lang="es-PE" sz="1600" b="1" dirty="0"/>
              <a:t> </a:t>
            </a:r>
            <a:r>
              <a:rPr lang="es-PE" sz="1400" b="1" dirty="0"/>
              <a:t>en pobreza</a:t>
            </a:r>
          </a:p>
          <a:p>
            <a:endParaRPr lang="es-PE" sz="1400" b="1" dirty="0"/>
          </a:p>
          <a:p>
            <a:r>
              <a:rPr lang="es-PE" sz="1600" b="1" dirty="0">
                <a:solidFill>
                  <a:schemeClr val="accent1"/>
                </a:solidFill>
              </a:rPr>
              <a:t>42% </a:t>
            </a:r>
            <a:r>
              <a:rPr lang="es-PE" sz="1400" b="1" dirty="0"/>
              <a:t>en pobreza extrema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952" y="1700207"/>
            <a:ext cx="4443156" cy="478188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484" y="3022896"/>
            <a:ext cx="422608" cy="48992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294" y="1917238"/>
            <a:ext cx="467170" cy="467170"/>
          </a:xfrm>
          <a:prstGeom prst="rect">
            <a:avLst/>
          </a:prstGeom>
        </p:spPr>
      </p:pic>
      <p:pic>
        <p:nvPicPr>
          <p:cNvPr id="1026" name="Picture 2" descr="https://d30y9cdsu7xlg0.cloudfront.net/png/858018-20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78" y="1839185"/>
            <a:ext cx="656637" cy="65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7550206" y="2991777"/>
            <a:ext cx="15576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600" b="1" dirty="0">
                <a:solidFill>
                  <a:schemeClr val="accent1"/>
                </a:solidFill>
              </a:rPr>
              <a:t>42% </a:t>
            </a:r>
            <a:r>
              <a:rPr lang="es-PE" sz="1400" b="1" dirty="0"/>
              <a:t>mujeres analfabetas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0056383" y="3022896"/>
            <a:ext cx="17139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sz="1600" b="1" dirty="0">
                <a:solidFill>
                  <a:schemeClr val="accent1"/>
                </a:solidFill>
              </a:rPr>
              <a:t>81% </a:t>
            </a:r>
            <a:r>
              <a:rPr lang="es-PE" sz="1400" b="1" dirty="0"/>
              <a:t>sin electricidad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278" y="3134569"/>
            <a:ext cx="581255" cy="411206"/>
          </a:xfrm>
          <a:prstGeom prst="rect">
            <a:avLst/>
          </a:prstGeom>
        </p:spPr>
      </p:pic>
      <p:cxnSp>
        <p:nvCxnSpPr>
          <p:cNvPr id="26" name="Straight Connector 69"/>
          <p:cNvCxnSpPr/>
          <p:nvPr/>
        </p:nvCxnSpPr>
        <p:spPr>
          <a:xfrm flipV="1">
            <a:off x="9104045" y="1719428"/>
            <a:ext cx="3831" cy="20323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>
            <a:off x="10056383" y="1875295"/>
            <a:ext cx="15576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600" b="1" dirty="0">
                <a:solidFill>
                  <a:schemeClr val="accent1"/>
                </a:solidFill>
              </a:rPr>
              <a:t>98% </a:t>
            </a:r>
            <a:r>
              <a:rPr lang="es-PE" sz="1400" b="1" dirty="0"/>
              <a:t>sin agua potable</a:t>
            </a:r>
          </a:p>
        </p:txBody>
      </p:sp>
      <p:cxnSp>
        <p:nvCxnSpPr>
          <p:cNvPr id="30" name="Straight Connector 84"/>
          <p:cNvCxnSpPr/>
          <p:nvPr/>
        </p:nvCxnSpPr>
        <p:spPr>
          <a:xfrm flipH="1">
            <a:off x="7227283" y="3905115"/>
            <a:ext cx="348772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n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840" y="4267048"/>
            <a:ext cx="728783" cy="544540"/>
          </a:xfrm>
          <a:prstGeom prst="rect">
            <a:avLst/>
          </a:prstGeom>
        </p:spPr>
      </p:pic>
      <p:sp>
        <p:nvSpPr>
          <p:cNvPr id="36" name="Rectángulo 35"/>
          <p:cNvSpPr/>
          <p:nvPr/>
        </p:nvSpPr>
        <p:spPr>
          <a:xfrm>
            <a:off x="7550206" y="4200058"/>
            <a:ext cx="15576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600" b="1" dirty="0">
                <a:solidFill>
                  <a:schemeClr val="accent1"/>
                </a:solidFill>
              </a:rPr>
              <a:t>S/. 90 </a:t>
            </a:r>
            <a:r>
              <a:rPr lang="es-PE" sz="1400" b="1" dirty="0"/>
              <a:t>ingreso promedio mensual</a:t>
            </a: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106" y="4267514"/>
            <a:ext cx="509656" cy="509656"/>
          </a:xfrm>
          <a:prstGeom prst="rect">
            <a:avLst/>
          </a:prstGeom>
        </p:spPr>
      </p:pic>
      <p:sp>
        <p:nvSpPr>
          <p:cNvPr id="38" name="Rectángulo 37"/>
          <p:cNvSpPr/>
          <p:nvPr/>
        </p:nvSpPr>
        <p:spPr>
          <a:xfrm>
            <a:off x="10056383" y="4200058"/>
            <a:ext cx="14809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600" b="1" dirty="0">
                <a:solidFill>
                  <a:schemeClr val="accent1"/>
                </a:solidFill>
              </a:rPr>
              <a:t>5% </a:t>
            </a:r>
            <a:r>
              <a:rPr lang="es-PE" sz="1400" b="1" dirty="0"/>
              <a:t>crecimiento poblacional anual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583" y="5252941"/>
            <a:ext cx="601444" cy="601444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276" y="5760202"/>
            <a:ext cx="603859" cy="603859"/>
          </a:xfrm>
          <a:prstGeom prst="rect">
            <a:avLst/>
          </a:prstGeom>
        </p:spPr>
      </p:pic>
      <p:sp>
        <p:nvSpPr>
          <p:cNvPr id="47" name="Rectángulo 46"/>
          <p:cNvSpPr/>
          <p:nvPr/>
        </p:nvSpPr>
        <p:spPr>
          <a:xfrm>
            <a:off x="8085311" y="5425823"/>
            <a:ext cx="19710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600" b="1" dirty="0">
                <a:solidFill>
                  <a:schemeClr val="accent1"/>
                </a:solidFill>
              </a:rPr>
              <a:t>Viven </a:t>
            </a:r>
            <a:r>
              <a:rPr lang="es-PE" sz="1400" b="1" dirty="0"/>
              <a:t>de los productos del bosque y de la pesca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3492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>
                <a:latin typeface="Calibri" panose="020F0502020204030204" pitchFamily="34" charset="0"/>
              </a:rPr>
              <a:t>Objetivo y componentes</a:t>
            </a:r>
          </a:p>
        </p:txBody>
      </p:sp>
      <p:graphicFrame>
        <p:nvGraphicFramePr>
          <p:cNvPr id="70" name="Diagrama 69"/>
          <p:cNvGraphicFramePr/>
          <p:nvPr>
            <p:extLst>
              <p:ext uri="{D42A27DB-BD31-4B8C-83A1-F6EECF244321}">
                <p14:modId xmlns:p14="http://schemas.microsoft.com/office/powerpoint/2010/main" val="382782091"/>
              </p:ext>
            </p:extLst>
          </p:nvPr>
        </p:nvGraphicFramePr>
        <p:xfrm>
          <a:off x="2365304" y="1589103"/>
          <a:ext cx="6814207" cy="4845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8466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3600" b="1" dirty="0">
                <a:latin typeface="Calibri" panose="020F0502020204030204" pitchFamily="34" charset="0"/>
              </a:rPr>
              <a:t>Planta de aceite de aguaje – Comunidad de </a:t>
            </a:r>
            <a:r>
              <a:rPr lang="es-PE" sz="3600" b="1" dirty="0" err="1">
                <a:latin typeface="Calibri" panose="020F0502020204030204" pitchFamily="34" charset="0"/>
              </a:rPr>
              <a:t>Chapis</a:t>
            </a:r>
            <a:r>
              <a:rPr lang="es-PE" sz="3600" b="1" dirty="0">
                <a:latin typeface="Calibri" panose="020F0502020204030204" pitchFamily="34" charset="0"/>
              </a:rPr>
              <a:t> - </a:t>
            </a:r>
            <a:r>
              <a:rPr lang="es-PE" sz="3600" b="1" dirty="0" err="1">
                <a:latin typeface="Calibri" panose="020F0502020204030204" pitchFamily="34" charset="0"/>
              </a:rPr>
              <a:t>Awajún</a:t>
            </a:r>
            <a:endParaRPr lang="es-PE" sz="3600" b="1" dirty="0"/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68680" y="2277341"/>
            <a:ext cx="5120640" cy="3428062"/>
          </a:xfrm>
        </p:spPr>
      </p:pic>
      <p:pic>
        <p:nvPicPr>
          <p:cNvPr id="12" name="Marcador de contenido 11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277341"/>
            <a:ext cx="5181600" cy="3447906"/>
          </a:xfrm>
        </p:spPr>
      </p:pic>
    </p:spTree>
    <p:extLst>
      <p:ext uri="{BB962C8B-B14F-4D97-AF65-F5344CB8AC3E}">
        <p14:creationId xmlns:p14="http://schemas.microsoft.com/office/powerpoint/2010/main" val="72327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b="1" dirty="0">
                <a:latin typeface="Calibri" panose="020F0502020204030204" pitchFamily="34" charset="0"/>
              </a:rPr>
              <a:t>Planta de aceite de aguaje – Comunidad de </a:t>
            </a:r>
            <a:r>
              <a:rPr lang="es-PE" b="1" dirty="0" err="1">
                <a:latin typeface="Calibri" panose="020F0502020204030204" pitchFamily="34" charset="0"/>
              </a:rPr>
              <a:t>Chapis</a:t>
            </a:r>
            <a:r>
              <a:rPr lang="es-PE" b="1" dirty="0">
                <a:latin typeface="Calibri" panose="020F0502020204030204" pitchFamily="34" charset="0"/>
              </a:rPr>
              <a:t> - </a:t>
            </a:r>
            <a:r>
              <a:rPr lang="es-PE" b="1" dirty="0" err="1">
                <a:latin typeface="Calibri" panose="020F0502020204030204" pitchFamily="34" charset="0"/>
              </a:rPr>
              <a:t>Awajún</a:t>
            </a:r>
            <a:endParaRPr lang="es-PE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PE" sz="2000" dirty="0">
                <a:latin typeface="+mn-lt"/>
              </a:rPr>
              <a:t>Aceite de aguaje, </a:t>
            </a:r>
            <a:r>
              <a:rPr lang="es-PE" sz="2000" dirty="0" err="1">
                <a:latin typeface="+mn-lt"/>
              </a:rPr>
              <a:t>ungurahui</a:t>
            </a:r>
            <a:r>
              <a:rPr lang="es-PE" sz="2000" dirty="0">
                <a:latin typeface="+mn-lt"/>
              </a:rPr>
              <a:t> y manteca de </a:t>
            </a:r>
            <a:r>
              <a:rPr lang="es-PE" sz="2000" dirty="0" err="1">
                <a:latin typeface="+mn-lt"/>
              </a:rPr>
              <a:t>huicungo</a:t>
            </a:r>
            <a:r>
              <a:rPr lang="es-PE" sz="2000" dirty="0">
                <a:latin typeface="+mn-lt"/>
              </a:rPr>
              <a:t> con certificación orgánica</a:t>
            </a:r>
          </a:p>
          <a:p>
            <a:r>
              <a:rPr lang="es-PE" sz="2000" dirty="0">
                <a:latin typeface="+mn-lt"/>
              </a:rPr>
              <a:t> Comercialización de los aceites en el mercado de insumos para la cosmética</a:t>
            </a:r>
          </a:p>
        </p:txBody>
      </p:sp>
      <p:pic>
        <p:nvPicPr>
          <p:cNvPr id="5" name="Marcador de contenido 7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681" y="4153184"/>
            <a:ext cx="2433283" cy="2269985"/>
          </a:xfrm>
          <a:prstGeom prst="rect">
            <a:avLst/>
          </a:prstGeom>
        </p:spPr>
      </p:pic>
      <p:pic>
        <p:nvPicPr>
          <p:cNvPr id="6" name="Marcador de contenido 8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9213" y="1704661"/>
            <a:ext cx="3108720" cy="4747290"/>
          </a:xfrm>
          <a:prstGeom prst="rect">
            <a:avLst/>
          </a:prstGeom>
        </p:spPr>
      </p:pic>
      <p:pic>
        <p:nvPicPr>
          <p:cNvPr id="7" name="Marcador de contenido 6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0881" y="4102091"/>
            <a:ext cx="2298767" cy="240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81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>
                <a:latin typeface="Calibri" panose="020F0502020204030204" pitchFamily="34" charset="0"/>
              </a:rPr>
              <a:t>Planta de pulpa de aguaje y </a:t>
            </a:r>
            <a:r>
              <a:rPr lang="es-PE" b="1" dirty="0" err="1">
                <a:latin typeface="Calibri" panose="020F0502020204030204" pitchFamily="34" charset="0"/>
              </a:rPr>
              <a:t>ungurahui</a:t>
            </a:r>
            <a:r>
              <a:rPr lang="es-PE" b="1" dirty="0">
                <a:latin typeface="Calibri" panose="020F0502020204030204" pitchFamily="34" charset="0"/>
              </a:rPr>
              <a:t> – Pueblo Quechua</a:t>
            </a: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788" y="1895475"/>
            <a:ext cx="5119786" cy="3406775"/>
          </a:xfrm>
        </p:spPr>
      </p:pic>
      <p:pic>
        <p:nvPicPr>
          <p:cNvPr id="6" name="Marcador de contenido 7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52" b="4716"/>
          <a:stretch/>
        </p:blipFill>
        <p:spPr>
          <a:xfrm rot="5400000">
            <a:off x="6567062" y="2041746"/>
            <a:ext cx="2854768" cy="2971800"/>
          </a:xfrm>
        </p:spPr>
      </p:pic>
      <p:pic>
        <p:nvPicPr>
          <p:cNvPr id="7" name="Marcador de contenido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059166" y="2185266"/>
            <a:ext cx="2854768" cy="268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60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>
                <a:latin typeface="Calibri" panose="020F0502020204030204" pitchFamily="34" charset="0"/>
              </a:rPr>
              <a:t>Planta de pescado congelado – Pueblo </a:t>
            </a:r>
            <a:r>
              <a:rPr lang="es-PE" b="1" dirty="0" err="1">
                <a:latin typeface="Calibri" panose="020F0502020204030204" pitchFamily="34" charset="0"/>
              </a:rPr>
              <a:t>Kandozi</a:t>
            </a:r>
            <a:endParaRPr lang="es-PE" b="1" dirty="0">
              <a:latin typeface="Calibri" panose="020F0502020204030204" pitchFamily="34" charset="0"/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788" y="1895475"/>
            <a:ext cx="5119786" cy="3406775"/>
          </a:xfrm>
        </p:spPr>
      </p:pic>
      <p:pic>
        <p:nvPicPr>
          <p:cNvPr id="6" name="Marcador de contenido 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169883" y="2142217"/>
            <a:ext cx="4542366" cy="3406775"/>
          </a:xfrm>
        </p:spPr>
      </p:pic>
    </p:spTree>
    <p:extLst>
      <p:ext uri="{BB962C8B-B14F-4D97-AF65-F5344CB8AC3E}">
        <p14:creationId xmlns:p14="http://schemas.microsoft.com/office/powerpoint/2010/main" val="4475220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Infographics_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Infographics_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LANTILLA_PROFONANPE" id="{7631FE06-A9E6-4A5F-A167-AB2ACE4C081A}" vid="{1D8E3B57-DBDF-45D9-B55A-C79E9EC17DD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PLANTILLA_PROFONANPE</Template>
  <TotalTime>1977</TotalTime>
  <Words>392</Words>
  <Application>Microsoft Office PowerPoint</Application>
  <PresentationFormat>Panorámica</PresentationFormat>
  <Paragraphs>86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Malgun Gothic</vt:lpstr>
      <vt:lpstr>Arial</vt:lpstr>
      <vt:lpstr>Calibri</vt:lpstr>
      <vt:lpstr>Calibri Light</vt:lpstr>
      <vt:lpstr>Gotham Rounded Light</vt:lpstr>
      <vt:lpstr>Gotham Rounded Medium</vt:lpstr>
      <vt:lpstr>Times New Roman</vt:lpstr>
      <vt:lpstr>Tema de Office</vt:lpstr>
      <vt:lpstr>Experiencias construyendo el pipeline de proyectos</vt:lpstr>
      <vt:lpstr>FP 001: Construyendo Resiliencia en los Humedales de la Provincia Datem del Marañón, Perú</vt:lpstr>
      <vt:lpstr>Contexto</vt:lpstr>
      <vt:lpstr>Contexto</vt:lpstr>
      <vt:lpstr>Objetivo y componentes</vt:lpstr>
      <vt:lpstr>Planta de aceite de aguaje – Comunidad de Chapis - Awajún</vt:lpstr>
      <vt:lpstr>Planta de aceite de aguaje – Comunidad de Chapis - Awajún</vt:lpstr>
      <vt:lpstr>Planta de pulpa de aguaje y ungurahui – Pueblo Quechua</vt:lpstr>
      <vt:lpstr>Planta de pescado congelado – Pueblo Kandozi</vt:lpstr>
      <vt:lpstr>Presentación de PowerPoint</vt:lpstr>
      <vt:lpstr>En el pipeline: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Yolanda Guzman</dc:creator>
  <cp:lastModifiedBy>PROFONANPE</cp:lastModifiedBy>
  <cp:revision>163</cp:revision>
  <dcterms:created xsi:type="dcterms:W3CDTF">2017-03-05T18:14:57Z</dcterms:created>
  <dcterms:modified xsi:type="dcterms:W3CDTF">2018-03-06T19:50:46Z</dcterms:modified>
</cp:coreProperties>
</file>