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notesMasterIdLst>
    <p:notesMasterId r:id="rId10"/>
  </p:notesMasterIdLst>
  <p:sldIdLst>
    <p:sldId id="257" r:id="rId2"/>
    <p:sldId id="305" r:id="rId3"/>
    <p:sldId id="301" r:id="rId4"/>
    <p:sldId id="334" r:id="rId5"/>
    <p:sldId id="359" r:id="rId6"/>
    <p:sldId id="368" r:id="rId7"/>
    <p:sldId id="367" r:id="rId8"/>
    <p:sldId id="3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8E3A"/>
    <a:srgbClr val="5A7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3393" autoAdjust="0"/>
  </p:normalViewPr>
  <p:slideViewPr>
    <p:cSldViewPr snapToGrid="0" snapToObjects="1">
      <p:cViewPr varScale="1">
        <p:scale>
          <a:sx n="69" d="100"/>
          <a:sy n="69" d="100"/>
        </p:scale>
        <p:origin x="141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06965412623\AppData\Local\Microsoft\Windows\Temporary%20Internet%20Files\Content.Outlook\1FCCNOBT\C&#243;pia%20de%20Participantes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06965412623\AppData\Local\Microsoft\Windows\Temporary%20Internet%20Files\Content.Outlook\1FCCNOBT\C&#243;pia%20de%20Participante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TOTAL!$A$25:$E$25</c:f>
              <c:strCache>
                <c:ptCount val="5"/>
                <c:pt idx="0">
                  <c:v>Setor Público -Federal</c:v>
                </c:pt>
                <c:pt idx="1">
                  <c:v>Setor Público -Subnacional</c:v>
                </c:pt>
                <c:pt idx="2">
                  <c:v>Sociedade Civil</c:v>
                </c:pt>
                <c:pt idx="3">
                  <c:v>Setor Privado</c:v>
                </c:pt>
                <c:pt idx="4">
                  <c:v>Entidade Acreditada</c:v>
                </c:pt>
              </c:strCache>
            </c:strRef>
          </c:cat>
          <c:val>
            <c:numRef>
              <c:f>TOTAL!$A$26:$E$26</c:f>
              <c:numCache>
                <c:formatCode>0%</c:formatCode>
                <c:ptCount val="5"/>
                <c:pt idx="0">
                  <c:v>0.31974921630094022</c:v>
                </c:pt>
                <c:pt idx="1">
                  <c:v>0.10031347962382398</c:v>
                </c:pt>
                <c:pt idx="2">
                  <c:v>0.28840125391849508</c:v>
                </c:pt>
                <c:pt idx="3">
                  <c:v>0.11598746081504691</c:v>
                </c:pt>
                <c:pt idx="4">
                  <c:v>0.17554858934169318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9673520"/>
        <c:axId val="159674080"/>
      </c:barChart>
      <c:catAx>
        <c:axId val="15967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300"/>
            </a:pPr>
            <a:endParaRPr lang="pt-BR"/>
          </a:p>
        </c:txPr>
        <c:crossAx val="159674080"/>
        <c:crosses val="autoZero"/>
        <c:auto val="1"/>
        <c:lblAlgn val="ctr"/>
        <c:lblOffset val="100"/>
        <c:noMultiLvlLbl val="0"/>
      </c:catAx>
      <c:valAx>
        <c:axId val="15967408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5967352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accent3">
                        <a:lumMod val="20000"/>
                        <a:lumOff val="80000"/>
                      </a:schemeClr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TOTAL!$A$21:$B$21</c:f>
              <c:strCache>
                <c:ptCount val="2"/>
                <c:pt idx="0">
                  <c:v>Feminino</c:v>
                </c:pt>
                <c:pt idx="1">
                  <c:v>Masculino</c:v>
                </c:pt>
              </c:strCache>
            </c:strRef>
          </c:cat>
          <c:val>
            <c:numRef>
              <c:f>TOTAL!$A$22:$B$22</c:f>
              <c:numCache>
                <c:formatCode>0%</c:formatCode>
                <c:ptCount val="2"/>
                <c:pt idx="0">
                  <c:v>0.49216300940438901</c:v>
                </c:pt>
                <c:pt idx="1">
                  <c:v>0.5078369905956106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7AC70-67BE-4405-B15C-0F4702FE9766}" type="datetimeFigureOut">
              <a:rPr lang="pt-BR" smtClean="0"/>
              <a:pPr/>
              <a:t>05/03/2018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8C77B-3188-43FA-A66A-D439B983444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475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8C77B-3188-43FA-A66A-D439B9834449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3032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8C77B-3188-43FA-A66A-D439B9834449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3032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995F5-41CC-C142-AD71-E3CD0A48A09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6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pa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939" y="-271238"/>
            <a:ext cx="9768758" cy="74004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74045" y="1674252"/>
            <a:ext cx="5807280" cy="1851838"/>
          </a:xfrm>
        </p:spPr>
        <p:txBody>
          <a:bodyPr>
            <a:normAutofit/>
          </a:bodyPr>
          <a:lstStyle>
            <a:lvl1pPr algn="l">
              <a:defRPr sz="5000" b="1">
                <a:solidFill>
                  <a:srgbClr val="FFFFFF"/>
                </a:solidFill>
              </a:defRPr>
            </a:lvl1pPr>
          </a:lstStyle>
          <a:p>
            <a:r>
              <a:rPr lang="x-none" dirty="0" smtClean="0"/>
              <a:t>Título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974725" y="3649145"/>
            <a:ext cx="5807075" cy="6778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-319939" y="4993241"/>
            <a:ext cx="9768758" cy="21347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585" y="4961699"/>
            <a:ext cx="3758532" cy="18773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84"/>
          <a:stretch/>
        </p:blipFill>
        <p:spPr>
          <a:xfrm>
            <a:off x="3465957" y="5517865"/>
            <a:ext cx="2205696" cy="731402"/>
          </a:xfrm>
          <a:prstGeom prst="rect">
            <a:avLst/>
          </a:prstGeom>
        </p:spPr>
      </p:pic>
      <p:pic>
        <p:nvPicPr>
          <p:cNvPr id="20" name="Picture 19" descr="marcagovfederal_2016_ministerios_ol-[Convertido]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04" y="5069187"/>
            <a:ext cx="3538615" cy="1567607"/>
          </a:xfrm>
          <a:prstGeom prst="rect">
            <a:avLst/>
          </a:prstGeom>
        </p:spPr>
      </p:pic>
      <p:sp>
        <p:nvSpPr>
          <p:cNvPr id="2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6818790" y="4413760"/>
            <a:ext cx="2033588" cy="395287"/>
          </a:xfrm>
        </p:spPr>
        <p:txBody>
          <a:bodyPr anchor="ctr">
            <a:noAutofit/>
          </a:bodyPr>
          <a:lstStyle>
            <a:lvl1pPr marL="0" indent="0" algn="r"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x-none" dirty="0" smtClean="0"/>
              <a:t>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8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72617" y="1516270"/>
            <a:ext cx="9493855" cy="47343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553200" cy="623846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7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72617" y="1516270"/>
            <a:ext cx="9493855" cy="47343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077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54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84945" y="1516270"/>
            <a:ext cx="9518514" cy="47343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19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172617" y="1479283"/>
            <a:ext cx="9493855" cy="47343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26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6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6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3476409" y="-135618"/>
            <a:ext cx="5844830" cy="72001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5050" y="6356350"/>
            <a:ext cx="2444750" cy="3651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DA6117E-21DF-6942-BAB1-F8B8C057910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05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rgbClr val="FFFFF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1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19" y="-135619"/>
            <a:ext cx="9502038" cy="719841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10779F5-B71A-124D-A864-77D777709769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ADA6117E-21DF-6942-BAB1-F8B8C057910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6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3"/>
          <p:cNvSpPr txBox="1">
            <a:spLocks/>
          </p:cNvSpPr>
          <p:nvPr/>
        </p:nvSpPr>
        <p:spPr bwMode="auto">
          <a:xfrm>
            <a:off x="377040" y="719987"/>
            <a:ext cx="8458201" cy="223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419" sz="4400" b="1" kern="0" dirty="0" smtClean="0">
                <a:solidFill>
                  <a:schemeClr val="bg1"/>
                </a:solidFill>
                <a:cs typeface="Arial" pitchFamily="34" charset="0"/>
              </a:rPr>
              <a:t>Proceso de preparación del Programa País de Brasil para el Fondo Verde del Clima (GCF)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BR" sz="4400" b="1" kern="0" dirty="0" smtClean="0">
              <a:solidFill>
                <a:schemeClr val="bg1"/>
              </a:solidFill>
              <a:latin typeface="+mj-lt"/>
              <a:ea typeface="+mj-ea"/>
              <a:cs typeface="Arial" pitchFamily="34" charset="0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419" sz="3200" dirty="0" smtClean="0">
                <a:solidFill>
                  <a:schemeClr val="bg1"/>
                </a:solidFill>
              </a:rPr>
              <a:t>Diálog</a:t>
            </a:r>
            <a:r>
              <a:rPr lang="es-419" sz="3200" dirty="0" smtClean="0">
                <a:solidFill>
                  <a:schemeClr val="bg1"/>
                </a:solidFill>
              </a:rPr>
              <a:t>o Estructurado del GCF para América Latina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419" sz="3200" dirty="0" smtClean="0">
                <a:solidFill>
                  <a:schemeClr val="bg1"/>
                </a:solidFill>
              </a:rPr>
              <a:t>Bogotá, Colombia</a:t>
            </a:r>
            <a:endParaRPr lang="es-419" sz="3200" dirty="0" smtClean="0">
              <a:solidFill>
                <a:schemeClr val="bg1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818790" y="4413760"/>
            <a:ext cx="2033588" cy="395287"/>
          </a:xfrm>
        </p:spPr>
        <p:txBody>
          <a:bodyPr/>
          <a:lstStyle/>
          <a:p>
            <a:r>
              <a:rPr lang="en-US" dirty="0" err="1" smtClean="0"/>
              <a:t>Marzo</a:t>
            </a:r>
            <a:r>
              <a:rPr lang="en-US" dirty="0" smtClean="0"/>
              <a:t>/2018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8261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0" y="1596788"/>
            <a:ext cx="8966579" cy="479477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Contribuir para la implementación de la NDC, utilizando los recursos del Fondo para reducir los costes de implementación de los objetivos nacionales de mitigación </a:t>
            </a: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y adaptación;</a:t>
            </a:r>
            <a:endParaRPr lang="es-ES" sz="22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Aproximar los </a:t>
            </a:r>
            <a:r>
              <a:rPr lang="es-E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criterios de inversión establecidos por el GCF y el escenario de políticas y estrategias de cambio climático existentes en </a:t>
            </a: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Brasil (NDC, PNA, PNMC, ENREDD+);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Identificar áreas de inversión con elevado potencial de apalancamiento e impacto transformacional;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Establecer un </a:t>
            </a:r>
            <a:r>
              <a:rPr lang="es-E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proceso democrático, participativo y con efectiva involucración de actores relevantes en la sociedad brasileña - gobierno sub-nacional, sector privado, sociedad civil y, especialmente, pueblos y comunidades tradicionales. 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endParaRPr lang="es-ES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66255" y="404813"/>
            <a:ext cx="8800323" cy="706437"/>
          </a:xfrm>
        </p:spPr>
        <p:txBody>
          <a:bodyPr>
            <a:normAutofit/>
          </a:bodyPr>
          <a:lstStyle/>
          <a:p>
            <a:r>
              <a:rPr lang="es-419" sz="3200" dirty="0" smtClean="0"/>
              <a:t>Directrices para la construcción del Programa País</a:t>
            </a:r>
            <a:endParaRPr lang="es-419" sz="3200" dirty="0"/>
          </a:p>
        </p:txBody>
      </p:sp>
    </p:spTree>
    <p:extLst>
      <p:ext uri="{BB962C8B-B14F-4D97-AF65-F5344CB8AC3E}">
        <p14:creationId xmlns:p14="http://schemas.microsoft.com/office/powerpoint/2010/main" val="33793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brasil_regioes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9429" y="1720095"/>
            <a:ext cx="4611477" cy="4579219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4628770" y="2280363"/>
            <a:ext cx="4834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Recife</a:t>
            </a:r>
          </a:p>
          <a:p>
            <a:r>
              <a:rPr lang="pt-BR" b="1" dirty="0" smtClean="0"/>
              <a:t>&gt;</a:t>
            </a:r>
            <a:r>
              <a:rPr lang="pt-BR" dirty="0" err="1" smtClean="0"/>
              <a:t>Ciudades</a:t>
            </a:r>
            <a:r>
              <a:rPr lang="pt-BR" dirty="0" smtClean="0"/>
              <a:t>, </a:t>
            </a:r>
            <a:r>
              <a:rPr lang="pt-BR" dirty="0" smtClean="0"/>
              <a:t>Comunidades </a:t>
            </a:r>
            <a:r>
              <a:rPr lang="pt-BR" dirty="0" smtClean="0"/>
              <a:t> y </a:t>
            </a:r>
          </a:p>
          <a:p>
            <a:r>
              <a:rPr lang="pt-BR" dirty="0" err="1" smtClean="0"/>
              <a:t>Territorios</a:t>
            </a:r>
            <a:r>
              <a:rPr lang="pt-BR" dirty="0" smtClean="0"/>
              <a:t> Resilientes </a:t>
            </a:r>
            <a:r>
              <a:rPr lang="mr-IN" dirty="0" smtClean="0"/>
              <a:t>–</a:t>
            </a:r>
            <a:r>
              <a:rPr lang="pt-BR" dirty="0" smtClean="0"/>
              <a:t> 20/11</a:t>
            </a:r>
            <a:endParaRPr lang="pt-BR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4139050" y="5188938"/>
            <a:ext cx="397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Rio de Janeiro</a:t>
            </a:r>
          </a:p>
          <a:p>
            <a:r>
              <a:rPr lang="pt-BR" b="1" dirty="0" smtClean="0"/>
              <a:t>&gt;</a:t>
            </a:r>
            <a:r>
              <a:rPr lang="pt-BR" dirty="0" err="1" smtClean="0"/>
              <a:t>Infraestructura</a:t>
            </a:r>
            <a:r>
              <a:rPr lang="pt-BR" dirty="0" smtClean="0"/>
              <a:t> </a:t>
            </a:r>
            <a:r>
              <a:rPr lang="pt-BR" dirty="0" err="1" smtClean="0"/>
              <a:t>Sostenible</a:t>
            </a:r>
            <a:r>
              <a:rPr lang="pt-BR" dirty="0" smtClean="0"/>
              <a:t> </a:t>
            </a:r>
            <a:r>
              <a:rPr lang="mr-IN" dirty="0" smtClean="0"/>
              <a:t>–</a:t>
            </a:r>
            <a:r>
              <a:rPr lang="pt-BR" dirty="0" smtClean="0"/>
              <a:t> 22/11</a:t>
            </a:r>
            <a:endParaRPr lang="pt-BR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3145394" y="1584922"/>
            <a:ext cx="4671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Manaus</a:t>
            </a:r>
          </a:p>
          <a:p>
            <a:r>
              <a:rPr lang="pt-BR" b="1" dirty="0" smtClean="0"/>
              <a:t>&gt;</a:t>
            </a:r>
            <a:r>
              <a:rPr lang="pt-BR" dirty="0" smtClean="0"/>
              <a:t>Agricultura </a:t>
            </a:r>
            <a:r>
              <a:rPr lang="pt-BR" dirty="0" smtClean="0"/>
              <a:t>y </a:t>
            </a:r>
            <a:r>
              <a:rPr lang="pt-BR" dirty="0" smtClean="0"/>
              <a:t>Florestas </a:t>
            </a:r>
            <a:r>
              <a:rPr lang="mr-IN" dirty="0" smtClean="0"/>
              <a:t>–</a:t>
            </a:r>
            <a:r>
              <a:rPr lang="pt-BR" dirty="0" smtClean="0"/>
              <a:t> 24/11</a:t>
            </a:r>
            <a:endParaRPr lang="pt-BR" dirty="0"/>
          </a:p>
        </p:txBody>
      </p:sp>
      <p:sp>
        <p:nvSpPr>
          <p:cNvPr id="27" name="CaixaDeTexto 26"/>
          <p:cNvSpPr txBox="1"/>
          <p:nvPr/>
        </p:nvSpPr>
        <p:spPr>
          <a:xfrm>
            <a:off x="4592274" y="3231741"/>
            <a:ext cx="45517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Brasília</a:t>
            </a:r>
          </a:p>
          <a:p>
            <a:r>
              <a:rPr lang="pt-BR" b="1" dirty="0" smtClean="0"/>
              <a:t>&gt;</a:t>
            </a:r>
            <a:r>
              <a:rPr lang="pt-BR" dirty="0" smtClean="0"/>
              <a:t>Agricultura </a:t>
            </a:r>
            <a:r>
              <a:rPr lang="pt-BR" dirty="0" smtClean="0"/>
              <a:t>y </a:t>
            </a:r>
            <a:r>
              <a:rPr lang="pt-BR" dirty="0" smtClean="0"/>
              <a:t>Florestas </a:t>
            </a:r>
            <a:r>
              <a:rPr lang="mr-IN" dirty="0" smtClean="0"/>
              <a:t>–</a:t>
            </a:r>
            <a:r>
              <a:rPr lang="pt-BR" dirty="0" smtClean="0"/>
              <a:t> 28/11</a:t>
            </a:r>
          </a:p>
          <a:p>
            <a:pPr algn="just"/>
            <a:r>
              <a:rPr lang="pt-BR" b="1" dirty="0" smtClean="0"/>
              <a:t>&gt;</a:t>
            </a:r>
            <a:r>
              <a:rPr lang="pt-BR" dirty="0" smtClean="0"/>
              <a:t>Oficinas </a:t>
            </a:r>
            <a:r>
              <a:rPr lang="pt-BR" dirty="0" err="1" smtClean="0"/>
              <a:t>con</a:t>
            </a:r>
            <a:r>
              <a:rPr lang="pt-BR" dirty="0" smtClean="0"/>
              <a:t> </a:t>
            </a:r>
            <a:r>
              <a:rPr lang="pt-BR" dirty="0" err="1" smtClean="0"/>
              <a:t>pueblos</a:t>
            </a:r>
            <a:r>
              <a:rPr lang="pt-BR" dirty="0" smtClean="0"/>
              <a:t> </a:t>
            </a:r>
            <a:r>
              <a:rPr lang="pt-BR" dirty="0" smtClean="0"/>
              <a:t>indígenas </a:t>
            </a:r>
            <a:r>
              <a:rPr lang="mr-IN" dirty="0" smtClean="0"/>
              <a:t>–</a:t>
            </a:r>
            <a:r>
              <a:rPr lang="pt-BR" dirty="0" smtClean="0"/>
              <a:t> 26 e 27/10; 29 e 30/11</a:t>
            </a:r>
          </a:p>
          <a:p>
            <a:r>
              <a:rPr lang="pt-BR" b="1" dirty="0" smtClean="0"/>
              <a:t>&gt;</a:t>
            </a:r>
            <a:r>
              <a:rPr lang="pt-BR" dirty="0" smtClean="0"/>
              <a:t>Seminário de </a:t>
            </a:r>
            <a:r>
              <a:rPr lang="pt-BR" dirty="0" err="1" smtClean="0"/>
              <a:t>Consolidación</a:t>
            </a:r>
            <a:r>
              <a:rPr lang="pt-BR" dirty="0" smtClean="0"/>
              <a:t> </a:t>
            </a:r>
            <a:r>
              <a:rPr lang="mr-IN" dirty="0" smtClean="0"/>
              <a:t>–</a:t>
            </a:r>
            <a:r>
              <a:rPr lang="pt-BR" dirty="0" smtClean="0"/>
              <a:t>  </a:t>
            </a:r>
            <a:r>
              <a:rPr lang="pt-BR" dirty="0" smtClean="0"/>
              <a:t>06/12</a:t>
            </a:r>
            <a:endParaRPr lang="pt-BR" dirty="0"/>
          </a:p>
        </p:txBody>
      </p:sp>
      <p:sp>
        <p:nvSpPr>
          <p:cNvPr id="13" name="Texto Explicativo 2 (Sem Bordas) 12"/>
          <p:cNvSpPr/>
          <p:nvPr/>
        </p:nvSpPr>
        <p:spPr>
          <a:xfrm>
            <a:off x="5109439" y="5428638"/>
            <a:ext cx="1260000" cy="572083"/>
          </a:xfrm>
          <a:prstGeom prst="callout2">
            <a:avLst>
              <a:gd name="adj1" fmla="val 62813"/>
              <a:gd name="adj2" fmla="val 238366"/>
              <a:gd name="adj3" fmla="val 63033"/>
              <a:gd name="adj4" fmla="val -75567"/>
              <a:gd name="adj5" fmla="val -66328"/>
              <a:gd name="adj6" fmla="val -126606"/>
            </a:avLst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Texto Explicativo 2 (Sem Bordas) 13"/>
          <p:cNvSpPr/>
          <p:nvPr/>
        </p:nvSpPr>
        <p:spPr>
          <a:xfrm>
            <a:off x="4995472" y="4324732"/>
            <a:ext cx="1260000" cy="572083"/>
          </a:xfrm>
          <a:prstGeom prst="callout2">
            <a:avLst>
              <a:gd name="adj1" fmla="val 70531"/>
              <a:gd name="adj2" fmla="val 265991"/>
              <a:gd name="adj3" fmla="val 69983"/>
              <a:gd name="adj4" fmla="val -74936"/>
              <a:gd name="adj5" fmla="val -23242"/>
              <a:gd name="adj6" fmla="val -165731"/>
            </a:avLst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Texto Explicativo 2 (Sem Bordas) 14"/>
          <p:cNvSpPr/>
          <p:nvPr/>
        </p:nvSpPr>
        <p:spPr>
          <a:xfrm>
            <a:off x="6552320" y="3509190"/>
            <a:ext cx="1260000" cy="572083"/>
          </a:xfrm>
          <a:prstGeom prst="callout2">
            <a:avLst>
              <a:gd name="adj1" fmla="val -57967"/>
              <a:gd name="adj2" fmla="val 191698"/>
              <a:gd name="adj3" fmla="val -57458"/>
              <a:gd name="adj4" fmla="val -146779"/>
              <a:gd name="adj5" fmla="val -23242"/>
              <a:gd name="adj6" fmla="val -165731"/>
            </a:avLst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Texto Explicativo 2 (Sem Bordas) 15"/>
          <p:cNvSpPr/>
          <p:nvPr/>
        </p:nvSpPr>
        <p:spPr>
          <a:xfrm>
            <a:off x="3688371" y="2983917"/>
            <a:ext cx="1260000" cy="572083"/>
          </a:xfrm>
          <a:prstGeom prst="callout2">
            <a:avLst>
              <a:gd name="adj1" fmla="val -138476"/>
              <a:gd name="adj2" fmla="val 208908"/>
              <a:gd name="adj3" fmla="val -137280"/>
              <a:gd name="adj4" fmla="val -38344"/>
              <a:gd name="adj5" fmla="val -23242"/>
              <a:gd name="adj6" fmla="val -165731"/>
            </a:avLst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3800723" y="71243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166255" y="404813"/>
            <a:ext cx="8800323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200" dirty="0" smtClean="0"/>
              <a:t>Proceso de construcción del Programa País</a:t>
            </a:r>
            <a:endParaRPr lang="es-419" sz="3200" dirty="0"/>
          </a:p>
        </p:txBody>
      </p:sp>
    </p:spTree>
    <p:extLst>
      <p:ext uri="{BB962C8B-B14F-4D97-AF65-F5344CB8AC3E}">
        <p14:creationId xmlns:p14="http://schemas.microsoft.com/office/powerpoint/2010/main" val="335539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800723" y="71243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graphicFrame>
        <p:nvGraphicFramePr>
          <p:cNvPr id="13" name="Gráfico 12"/>
          <p:cNvGraphicFramePr/>
          <p:nvPr/>
        </p:nvGraphicFramePr>
        <p:xfrm>
          <a:off x="3985454" y="1641344"/>
          <a:ext cx="504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Gráfico 13"/>
          <p:cNvGraphicFramePr/>
          <p:nvPr/>
        </p:nvGraphicFramePr>
        <p:xfrm>
          <a:off x="457200" y="3344144"/>
          <a:ext cx="4572000" cy="225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Imagem 15" descr="brasil_regioes.wmf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24694" y="1570488"/>
            <a:ext cx="2623608" cy="2605256"/>
          </a:xfrm>
          <a:prstGeom prst="rect">
            <a:avLst/>
          </a:prstGeom>
        </p:spPr>
      </p:pic>
      <p:sp>
        <p:nvSpPr>
          <p:cNvPr id="18" name="Elipse 17"/>
          <p:cNvSpPr/>
          <p:nvPr/>
        </p:nvSpPr>
        <p:spPr>
          <a:xfrm>
            <a:off x="793630" y="2130725"/>
            <a:ext cx="108000" cy="108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lipse 18"/>
          <p:cNvSpPr/>
          <p:nvPr/>
        </p:nvSpPr>
        <p:spPr>
          <a:xfrm>
            <a:off x="2594302" y="2469592"/>
            <a:ext cx="108000" cy="108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Elipse 19"/>
          <p:cNvSpPr/>
          <p:nvPr/>
        </p:nvSpPr>
        <p:spPr>
          <a:xfrm>
            <a:off x="2041500" y="3416250"/>
            <a:ext cx="108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23"/>
          <p:cNvSpPr/>
          <p:nvPr/>
        </p:nvSpPr>
        <p:spPr>
          <a:xfrm>
            <a:off x="1691360" y="2926118"/>
            <a:ext cx="108000" cy="108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2">
                  <a:lumMod val="9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5"/>
                </a:gs>
                <a:gs pos="100000">
                  <a:schemeClr val="bg2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273132" y="5601344"/>
            <a:ext cx="849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Bef>
                <a:spcPct val="20000"/>
              </a:spcBef>
              <a:buClr>
                <a:srgbClr val="9BBB59"/>
              </a:buClr>
              <a:buFont typeface="Wingdings" pitchFamily="2" charset="2"/>
              <a:buChar char="§"/>
            </a:pPr>
            <a:r>
              <a:rPr lang="es-NI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alibri" pitchFamily="34" charset="0"/>
              </a:rPr>
              <a:t>Además de 19 contribuciones recibidas por intermedio de la consulta electrónica en el </a:t>
            </a:r>
            <a:r>
              <a:rPr lang="es-NI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Calibri" pitchFamily="34" charset="0"/>
              </a:rPr>
              <a:t>website</a:t>
            </a:r>
            <a:r>
              <a:rPr lang="es-NI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alibri" pitchFamily="34" charset="0"/>
              </a:rPr>
              <a:t> de la AND.</a:t>
            </a:r>
          </a:p>
          <a:p>
            <a:endParaRPr lang="pt-BR" dirty="0"/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166255" y="404813"/>
            <a:ext cx="8800323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3200" dirty="0" smtClean="0"/>
              <a:t>Proceso de construcción del Programa País</a:t>
            </a:r>
            <a:endParaRPr lang="es-419" sz="3200" dirty="0"/>
          </a:p>
        </p:txBody>
      </p:sp>
    </p:spTree>
    <p:extLst>
      <p:ext uri="{BB962C8B-B14F-4D97-AF65-F5344CB8AC3E}">
        <p14:creationId xmlns:p14="http://schemas.microsoft.com/office/powerpoint/2010/main" val="335539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0" y="1596788"/>
            <a:ext cx="8966579" cy="479477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000" dirty="0" smtClean="0"/>
              <a:t>Las </a:t>
            </a:r>
            <a:r>
              <a:rPr lang="es-ES" sz="2000" dirty="0"/>
              <a:t>prioridades de Brasil para el GCF fueron estructuradas por intermedio de </a:t>
            </a:r>
            <a:r>
              <a:rPr lang="es-ES" sz="2000" b="1" dirty="0"/>
              <a:t>Ejes Estratégicos y Áreas de Inversión</a:t>
            </a:r>
            <a:r>
              <a:rPr lang="es-ES" sz="2000" dirty="0"/>
              <a:t>, de modo a facilitar la comprensión del documento y orientar el trabajo de las Entidades Acreditas y demás actores interesados en acceder a los recursos del Fondo. </a:t>
            </a:r>
            <a:endParaRPr lang="es-ES" sz="20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endParaRPr lang="es-ES" sz="20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2000" dirty="0" smtClean="0"/>
              <a:t>Es </a:t>
            </a:r>
            <a:r>
              <a:rPr lang="es-ES" sz="2000" dirty="0"/>
              <a:t>importante destacar también que </a:t>
            </a:r>
            <a:r>
              <a:rPr lang="es-ES" sz="2000" b="1" dirty="0"/>
              <a:t>las Áreas de Inversión inseridas en un Eje Estratégico presentan interrelaciones con las áreas de los demás ejes, y mismo con áreas en su propio eje.</a:t>
            </a:r>
            <a:r>
              <a:rPr lang="es-ES" sz="2000" dirty="0"/>
              <a:t> </a:t>
            </a:r>
            <a:endParaRPr lang="es-ES" sz="20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endParaRPr lang="es-419" sz="20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2000" dirty="0"/>
              <a:t>Respecto al pipeline preliminar de propuestas presentado en el documento, el mismo fue elaborado </a:t>
            </a:r>
            <a:r>
              <a:rPr lang="es-AR" sz="2000" b="1" dirty="0"/>
              <a:t>con base en diálogo constante</a:t>
            </a:r>
            <a:r>
              <a:rPr lang="es-AR" sz="2000" dirty="0"/>
              <a:t> entre la AND, las Entidades Acreditadas, los Ministerios sectoriales con destaque en la agenda de cambio climático y la sociedad civil.</a:t>
            </a:r>
            <a:endParaRPr lang="es-419" sz="190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" y="290945"/>
            <a:ext cx="8966578" cy="1066800"/>
          </a:xfrm>
        </p:spPr>
        <p:txBody>
          <a:bodyPr>
            <a:normAutofit fontScale="90000"/>
          </a:bodyPr>
          <a:lstStyle/>
          <a:p>
            <a:r>
              <a:rPr lang="pt-BR" sz="4000" dirty="0" err="1" smtClean="0"/>
              <a:t>Ejes</a:t>
            </a:r>
            <a:r>
              <a:rPr lang="pt-BR" sz="4000" dirty="0" smtClean="0"/>
              <a:t> </a:t>
            </a:r>
            <a:r>
              <a:rPr lang="pt-BR" sz="4000" dirty="0" smtClean="0"/>
              <a:t>Estratégicos </a:t>
            </a:r>
            <a:r>
              <a:rPr lang="pt-BR" sz="4000" dirty="0" smtClean="0"/>
              <a:t>y </a:t>
            </a:r>
            <a:r>
              <a:rPr lang="pt-BR" sz="4000" dirty="0" smtClean="0"/>
              <a:t>Áreas </a:t>
            </a:r>
            <a:r>
              <a:rPr lang="pt-BR" sz="4000" dirty="0" smtClean="0"/>
              <a:t>de </a:t>
            </a:r>
            <a:r>
              <a:rPr lang="pt-BR" sz="4000" dirty="0" err="1" smtClean="0"/>
              <a:t>Inversión</a:t>
            </a:r>
            <a:r>
              <a:rPr lang="pt-BR" sz="4000" dirty="0" smtClean="0"/>
              <a:t> mapeadas </a:t>
            </a:r>
            <a:r>
              <a:rPr lang="pt-BR" sz="4000" dirty="0" err="1" smtClean="0"/>
              <a:t>en</a:t>
            </a:r>
            <a:r>
              <a:rPr lang="pt-BR" sz="4000" dirty="0" smtClean="0"/>
              <a:t> </a:t>
            </a:r>
            <a:r>
              <a:rPr lang="pt-BR" sz="4000" dirty="0" err="1" smtClean="0"/>
              <a:t>el</a:t>
            </a:r>
            <a:r>
              <a:rPr lang="pt-BR" sz="4000" dirty="0" smtClean="0"/>
              <a:t> Programa </a:t>
            </a:r>
            <a:r>
              <a:rPr lang="pt-BR" sz="4000" dirty="0" smtClean="0"/>
              <a:t>País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33793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1" y="1596787"/>
            <a:ext cx="8966579" cy="449921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800" b="1" dirty="0" smtClean="0"/>
              <a:t>Agricultura y Florestas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Manejo sostenible de los recursos forestales, Economía Forestal y Acceso al Mercado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Restauración, Conservación y Reforestación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Agricultura de Bajas Emisiones y Adaptación en el Sector Productivo</a:t>
            </a:r>
            <a:endParaRPr lang="es-ES" sz="20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800" b="1" dirty="0" smtClean="0"/>
              <a:t>Infraestructura Sostenible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Modales de transporte de baja emisión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Energía Renovable, Generación Distribuida y Almacenamiento de Energía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Eficiencia Energética  para Iluminación Pública, Industria e Edificaciones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600" dirty="0" smtClean="0"/>
              <a:t>Biocombustibles Avanzados y Tecnologías en Bioenergía</a:t>
            </a:r>
            <a:endParaRPr lang="es-419" sz="16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1800" b="1" dirty="0" smtClean="0"/>
              <a:t>Ciudades, Comunidades y Territorios Resilientes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1600" dirty="0"/>
              <a:t>Planeación Urbana </a:t>
            </a:r>
            <a:r>
              <a:rPr lang="es-AR" sz="1600" dirty="0"/>
              <a:t>para Gestión de Riesgos </a:t>
            </a:r>
            <a:r>
              <a:rPr lang="es-AR" sz="1600" dirty="0" smtClean="0"/>
              <a:t>Climáticos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1600" dirty="0" smtClean="0"/>
              <a:t>Construcciones Eficientes y Resiliencia para Habitación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1600" dirty="0" smtClean="0"/>
              <a:t>Adaptación basada en Ecosistemas (</a:t>
            </a:r>
            <a:r>
              <a:rPr lang="es-AR" sz="1600" dirty="0" err="1" smtClean="0"/>
              <a:t>AbE</a:t>
            </a:r>
            <a:r>
              <a:rPr lang="es-AR" sz="1600" dirty="0" smtClean="0"/>
              <a:t>) y Seguridad Hídrica</a:t>
            </a:r>
          </a:p>
          <a:p>
            <a:pPr lvl="1"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AR" sz="1600" dirty="0" smtClean="0"/>
              <a:t>Resiliencia y Sostenibilidad para Pueblos Indígenas y Comunidades Tradicionales</a:t>
            </a:r>
            <a:endParaRPr lang="es-419" sz="1600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" y="290945"/>
            <a:ext cx="8966578" cy="1066800"/>
          </a:xfrm>
        </p:spPr>
        <p:txBody>
          <a:bodyPr>
            <a:normAutofit fontScale="90000"/>
          </a:bodyPr>
          <a:lstStyle/>
          <a:p>
            <a:r>
              <a:rPr lang="pt-BR" sz="4000" dirty="0" err="1" smtClean="0"/>
              <a:t>Ejes</a:t>
            </a:r>
            <a:r>
              <a:rPr lang="pt-BR" sz="4000" dirty="0" smtClean="0"/>
              <a:t> </a:t>
            </a:r>
            <a:r>
              <a:rPr lang="pt-BR" sz="4000" dirty="0" smtClean="0"/>
              <a:t>Estratégicos </a:t>
            </a:r>
            <a:r>
              <a:rPr lang="pt-BR" sz="4000" dirty="0" smtClean="0"/>
              <a:t>y </a:t>
            </a:r>
            <a:r>
              <a:rPr lang="pt-BR" sz="4000" dirty="0" smtClean="0"/>
              <a:t>Áreas </a:t>
            </a:r>
            <a:r>
              <a:rPr lang="pt-BR" sz="4000" dirty="0" smtClean="0"/>
              <a:t>de </a:t>
            </a:r>
            <a:r>
              <a:rPr lang="pt-BR" sz="4000" dirty="0" err="1" smtClean="0"/>
              <a:t>Inversión</a:t>
            </a:r>
            <a:r>
              <a:rPr lang="pt-BR" sz="4000" dirty="0" smtClean="0"/>
              <a:t> mapeadas </a:t>
            </a:r>
            <a:r>
              <a:rPr lang="pt-BR" sz="4000" dirty="0" err="1" smtClean="0"/>
              <a:t>en</a:t>
            </a:r>
            <a:r>
              <a:rPr lang="pt-BR" sz="4000" dirty="0" smtClean="0"/>
              <a:t> </a:t>
            </a:r>
            <a:r>
              <a:rPr lang="pt-BR" sz="4000" dirty="0" err="1" smtClean="0"/>
              <a:t>el</a:t>
            </a:r>
            <a:r>
              <a:rPr lang="pt-BR" sz="4000" dirty="0" smtClean="0"/>
              <a:t> Programa </a:t>
            </a:r>
            <a:r>
              <a:rPr lang="pt-BR" sz="4000" dirty="0" smtClean="0"/>
              <a:t>País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38054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0" y="1596788"/>
            <a:ext cx="8966579" cy="457838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800" dirty="0" smtClean="0"/>
              <a:t>Desde </a:t>
            </a:r>
            <a:r>
              <a:rPr lang="es-ES" sz="1800" dirty="0"/>
              <a:t>la perspectiva de la AND, el proceso de </a:t>
            </a:r>
            <a:r>
              <a:rPr lang="es-ES" sz="1800" b="1" dirty="0"/>
              <a:t>consultas </a:t>
            </a:r>
            <a:r>
              <a:rPr lang="es-ES" sz="1800" b="1" dirty="0" err="1"/>
              <a:t>multi</a:t>
            </a:r>
            <a:r>
              <a:rPr lang="es-ES" sz="1800" b="1" dirty="0"/>
              <a:t>-actor ocurrió de manera muy positiva en la construcción del Programa </a:t>
            </a:r>
            <a:r>
              <a:rPr lang="es-ES" sz="1800" b="1" dirty="0" smtClean="0"/>
              <a:t>País</a:t>
            </a:r>
            <a:r>
              <a:rPr lang="es-ES" sz="1800" b="1" dirty="0"/>
              <a:t> </a:t>
            </a:r>
            <a:r>
              <a:rPr lang="es-ES" sz="1800" b="1" dirty="0" smtClean="0"/>
              <a:t>y fue muy benéfico para Brasil</a:t>
            </a:r>
            <a:r>
              <a:rPr lang="es-ES" sz="1800" dirty="0" smtClean="0"/>
              <a:t>.</a:t>
            </a:r>
            <a:endParaRPr lang="pt-BR" sz="18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endParaRPr lang="pt-BR" sz="1800" dirty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pt-BR" sz="1800" dirty="0" smtClean="0"/>
              <a:t>La</a:t>
            </a:r>
            <a:r>
              <a:rPr lang="es-ES" sz="1800" dirty="0" smtClean="0"/>
              <a:t> </a:t>
            </a:r>
            <a:r>
              <a:rPr lang="es-ES" sz="1800" dirty="0"/>
              <a:t>aproximación con los atores relevantes en la agenda de cambio climático fue fundamental no solo para </a:t>
            </a:r>
            <a:r>
              <a:rPr lang="es-ES" sz="1800" b="1" dirty="0"/>
              <a:t>ampliar la divulgación de la estructura y de las oportunidades de financiamiento disponibles en el Fondo Verde, sino también para profundizar el conocimiento de las realidades y retos locales por parte de la AND</a:t>
            </a:r>
            <a:r>
              <a:rPr lang="es-ES" sz="1800" dirty="0"/>
              <a:t>, posibilitando la identificación de oportunidades relevantes para el desarrollo de propuestas. </a:t>
            </a:r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endParaRPr lang="pt-BR" sz="1800" dirty="0" smtClean="0"/>
          </a:p>
          <a:p>
            <a:pPr algn="just">
              <a:buClr>
                <a:schemeClr val="accent3"/>
              </a:buClr>
              <a:buFont typeface="Wingdings" pitchFamily="2" charset="2"/>
              <a:buChar char="§"/>
            </a:pPr>
            <a:r>
              <a:rPr lang="es-ES" sz="1800" dirty="0" smtClean="0"/>
              <a:t>Respecto </a:t>
            </a:r>
            <a:r>
              <a:rPr lang="es-ES" sz="1800" dirty="0"/>
              <a:t>a los próximos pasos, el documento ya fue validado en las instancias competentes en el Gobierno Federal de Brasil, y se encuentra en fase final de revisión por la AND. Nuestra intención es finalizar el documento y empezar la traducción para inglés </a:t>
            </a:r>
            <a:r>
              <a:rPr lang="es-ES" sz="1800" dirty="0" smtClean="0"/>
              <a:t>en </a:t>
            </a:r>
            <a:r>
              <a:rPr lang="es-ES" sz="1800" dirty="0"/>
              <a:t>marzo, y enviar el Programa oficialmente al Secretariado del Fondo hasta junio de 2018, de modo que </a:t>
            </a:r>
            <a:r>
              <a:rPr lang="es-ES" sz="1800" b="1" dirty="0"/>
              <a:t>el Programa sea presentado en la próxima reunión del Consejo Director del Fondo, B.20, en julio de 2018</a:t>
            </a:r>
            <a:r>
              <a:rPr lang="es-ES" sz="1800" b="1" dirty="0" smtClean="0"/>
              <a:t>.</a:t>
            </a:r>
            <a:endParaRPr lang="pt-BR" sz="1800" b="1" dirty="0" smtClean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199" y="404813"/>
            <a:ext cx="8509379" cy="706437"/>
          </a:xfrm>
        </p:spPr>
        <p:txBody>
          <a:bodyPr>
            <a:normAutofit/>
          </a:bodyPr>
          <a:lstStyle/>
          <a:p>
            <a:r>
              <a:rPr lang="es-419" sz="4000" dirty="0" smtClean="0"/>
              <a:t>Lecciones aprendidas y próximos pasos</a:t>
            </a:r>
            <a:endParaRPr lang="es-419" sz="4000" dirty="0"/>
          </a:p>
        </p:txBody>
      </p:sp>
    </p:spTree>
    <p:extLst>
      <p:ext uri="{BB962C8B-B14F-4D97-AF65-F5344CB8AC3E}">
        <p14:creationId xmlns:p14="http://schemas.microsoft.com/office/powerpoint/2010/main" val="33793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06932"/>
            <a:ext cx="5486400" cy="38664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err="1" smtClean="0"/>
              <a:t>Muchas</a:t>
            </a:r>
            <a:r>
              <a:rPr lang="en-US" sz="2400" dirty="0" smtClean="0"/>
              <a:t> gracias </a:t>
            </a:r>
            <a:r>
              <a:rPr lang="en-US" sz="2400" dirty="0" err="1" smtClean="0"/>
              <a:t>por</a:t>
            </a:r>
            <a:r>
              <a:rPr lang="en-US" sz="2400" dirty="0" smtClean="0"/>
              <a:t>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n-US" sz="2400" dirty="0" err="1" smtClean="0"/>
              <a:t>atención</a:t>
            </a:r>
            <a:r>
              <a:rPr lang="en-US" sz="2400" dirty="0" smtClean="0"/>
              <a:t>!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2827"/>
            <a:ext cx="9144000" cy="456742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717964" y="5934582"/>
            <a:ext cx="5486400" cy="566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and.gcf@fazenda.gov.br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717964" y="5692938"/>
            <a:ext cx="5486400" cy="3866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http://and.fazenda.gov.br</a:t>
            </a:r>
          </a:p>
        </p:txBody>
      </p:sp>
    </p:spTree>
    <p:extLst>
      <p:ext uri="{BB962C8B-B14F-4D97-AF65-F5344CB8AC3E}">
        <p14:creationId xmlns:p14="http://schemas.microsoft.com/office/powerpoint/2010/main" val="81685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7880</TotalTime>
  <Words>670</Words>
  <Application>Microsoft Office PowerPoint</Application>
  <PresentationFormat>Apresentação na tela (4:3)</PresentationFormat>
  <Paragraphs>57</Paragraphs>
  <Slides>8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3" baseType="lpstr">
      <vt:lpstr>Arial</vt:lpstr>
      <vt:lpstr>Calibri</vt:lpstr>
      <vt:lpstr>Mangal</vt:lpstr>
      <vt:lpstr>Wingdings</vt:lpstr>
      <vt:lpstr>Office Theme</vt:lpstr>
      <vt:lpstr>Apresentação do PowerPoint</vt:lpstr>
      <vt:lpstr>Directrices para la construcción del Programa País</vt:lpstr>
      <vt:lpstr>Apresentação do PowerPoint</vt:lpstr>
      <vt:lpstr>Apresentação do PowerPoint</vt:lpstr>
      <vt:lpstr>Ejes Estratégicos y Áreas de Inversión mapeadas en el Programa País</vt:lpstr>
      <vt:lpstr>Ejes Estratégicos y Áreas de Inversión mapeadas en el Programa País</vt:lpstr>
      <vt:lpstr>Lecciones aprendidas y próximos pasos</vt:lpstr>
      <vt:lpstr>Muchas gracias por su atención!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</dc:creator>
  <cp:lastModifiedBy>sain</cp:lastModifiedBy>
  <cp:revision>244</cp:revision>
  <dcterms:created xsi:type="dcterms:W3CDTF">2017-05-23T18:18:56Z</dcterms:created>
  <dcterms:modified xsi:type="dcterms:W3CDTF">2018-03-06T02:46:20Z</dcterms:modified>
</cp:coreProperties>
</file>