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>
        <p:scale>
          <a:sx n="95" d="100"/>
          <a:sy n="95" d="100"/>
        </p:scale>
        <p:origin x="-78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1425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96951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9233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9145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970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75633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9827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2712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4999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0017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5137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F6B4-F6D8-40E2-A42A-720ACA096028}" type="datetimeFigureOut">
              <a:rPr lang="es-UY" smtClean="0"/>
              <a:t>6/3/2018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9C249-5FD2-4B6D-8B55-3AE9BDD43ED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5363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68" y="2064936"/>
            <a:ext cx="1611512" cy="1343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redondeado 5"/>
          <p:cNvSpPr/>
          <p:nvPr/>
        </p:nvSpPr>
        <p:spPr>
          <a:xfrm>
            <a:off x="2733779" y="2137144"/>
            <a:ext cx="1487344" cy="949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Política Nacional de Cambio Climático</a:t>
            </a:r>
            <a:endParaRPr lang="es-UY" sz="14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423" y="3553229"/>
            <a:ext cx="1830247" cy="2447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Flecha derecha"/>
          <p:cNvSpPr/>
          <p:nvPr/>
        </p:nvSpPr>
        <p:spPr>
          <a:xfrm>
            <a:off x="4447214" y="2444635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3" name="Rectángulo redondeado 5"/>
          <p:cNvSpPr/>
          <p:nvPr/>
        </p:nvSpPr>
        <p:spPr>
          <a:xfrm>
            <a:off x="5137013" y="2133800"/>
            <a:ext cx="1487344" cy="949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Contribución</a:t>
            </a:r>
          </a:p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Determinada a nivel Nacional</a:t>
            </a:r>
            <a:endParaRPr lang="es-UY" sz="1400" b="1" dirty="0">
              <a:solidFill>
                <a:schemeClr val="bg1"/>
              </a:solidFill>
            </a:endParaRPr>
          </a:p>
        </p:txBody>
      </p:sp>
      <p:sp>
        <p:nvSpPr>
          <p:cNvPr id="15" name="14 Flecha derecha"/>
          <p:cNvSpPr/>
          <p:nvPr/>
        </p:nvSpPr>
        <p:spPr>
          <a:xfrm>
            <a:off x="2054885" y="2418429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" name="Rectángulo redondeado 5"/>
          <p:cNvSpPr/>
          <p:nvPr/>
        </p:nvSpPr>
        <p:spPr>
          <a:xfrm>
            <a:off x="7518311" y="2157459"/>
            <a:ext cx="1487344" cy="949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Programación y MRV</a:t>
            </a:r>
            <a:endParaRPr lang="es-UY" sz="1400" b="1" dirty="0">
              <a:solidFill>
                <a:schemeClr val="bg1"/>
              </a:solidFill>
            </a:endParaRPr>
          </a:p>
        </p:txBody>
      </p:sp>
      <p:sp>
        <p:nvSpPr>
          <p:cNvPr id="17" name="16 Flecha derecha"/>
          <p:cNvSpPr/>
          <p:nvPr/>
        </p:nvSpPr>
        <p:spPr>
          <a:xfrm>
            <a:off x="6830353" y="2429741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" name="Rectángulo redondeado 5"/>
          <p:cNvSpPr/>
          <p:nvPr/>
        </p:nvSpPr>
        <p:spPr>
          <a:xfrm>
            <a:off x="10348585" y="2396940"/>
            <a:ext cx="1487344" cy="9495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Programa País</a:t>
            </a:r>
          </a:p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GCF</a:t>
            </a:r>
            <a:endParaRPr lang="es-UY" sz="1400" b="1" dirty="0">
              <a:solidFill>
                <a:schemeClr val="bg1"/>
              </a:solidFill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020" y="229496"/>
            <a:ext cx="2036292" cy="1284431"/>
          </a:xfrm>
          <a:prstGeom prst="rect">
            <a:avLst/>
          </a:prstGeom>
        </p:spPr>
      </p:pic>
      <p:sp>
        <p:nvSpPr>
          <p:cNvPr id="20" name="19 Flecha derecha"/>
          <p:cNvSpPr/>
          <p:nvPr/>
        </p:nvSpPr>
        <p:spPr>
          <a:xfrm rot="16200000">
            <a:off x="10770096" y="1894459"/>
            <a:ext cx="415705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1" name="20 Flecha derecha"/>
          <p:cNvSpPr/>
          <p:nvPr/>
        </p:nvSpPr>
        <p:spPr>
          <a:xfrm>
            <a:off x="8108167" y="1075148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2" name="Rectángulo redondeado 5"/>
          <p:cNvSpPr/>
          <p:nvPr/>
        </p:nvSpPr>
        <p:spPr>
          <a:xfrm>
            <a:off x="10348585" y="3569230"/>
            <a:ext cx="1487344" cy="94957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Otros apoyos</a:t>
            </a:r>
            <a:endParaRPr lang="es-UY" sz="1400" b="1" dirty="0">
              <a:solidFill>
                <a:schemeClr val="bg1"/>
              </a:solidFill>
            </a:endParaRPr>
          </a:p>
        </p:txBody>
      </p:sp>
      <p:sp>
        <p:nvSpPr>
          <p:cNvPr id="23" name="Rectángulo redondeado 5"/>
          <p:cNvSpPr/>
          <p:nvPr/>
        </p:nvSpPr>
        <p:spPr>
          <a:xfrm>
            <a:off x="10401571" y="4771682"/>
            <a:ext cx="1487344" cy="94957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Implementación con recursos propios</a:t>
            </a:r>
            <a:endParaRPr lang="es-UY" sz="1400" b="1" dirty="0">
              <a:solidFill>
                <a:schemeClr val="bg1"/>
              </a:solidFill>
            </a:endParaRPr>
          </a:p>
        </p:txBody>
      </p:sp>
      <p:sp>
        <p:nvSpPr>
          <p:cNvPr id="24" name="23 Flecha derecha"/>
          <p:cNvSpPr/>
          <p:nvPr/>
        </p:nvSpPr>
        <p:spPr>
          <a:xfrm>
            <a:off x="9565172" y="3886769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5" name="24 Flecha derecha"/>
          <p:cNvSpPr/>
          <p:nvPr/>
        </p:nvSpPr>
        <p:spPr>
          <a:xfrm>
            <a:off x="9526640" y="5010074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graphicFrame>
        <p:nvGraphicFramePr>
          <p:cNvPr id="19" name="1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146509"/>
              </p:ext>
            </p:extLst>
          </p:nvPr>
        </p:nvGraphicFramePr>
        <p:xfrm>
          <a:off x="7642985" y="3643597"/>
          <a:ext cx="13124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107"/>
                <a:gridCol w="328107"/>
                <a:gridCol w="328107"/>
                <a:gridCol w="328107"/>
              </a:tblGrid>
              <a:tr h="324669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/>
                </a:tc>
              </a:tr>
              <a:tr h="324669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324669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324669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013" y="3523674"/>
            <a:ext cx="1766205" cy="2454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Rectángulo redondeado 5"/>
          <p:cNvSpPr/>
          <p:nvPr/>
        </p:nvSpPr>
        <p:spPr>
          <a:xfrm>
            <a:off x="6340402" y="871712"/>
            <a:ext cx="1487344" cy="83018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 err="1" smtClean="0">
                <a:solidFill>
                  <a:schemeClr val="bg1"/>
                </a:solidFill>
              </a:rPr>
              <a:t>Brief</a:t>
            </a:r>
            <a:endParaRPr lang="es-UY" sz="1400" b="1" dirty="0" smtClean="0">
              <a:solidFill>
                <a:schemeClr val="bg1"/>
              </a:solidFill>
            </a:endParaRPr>
          </a:p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Programa País</a:t>
            </a:r>
          </a:p>
          <a:p>
            <a:pPr algn="ctr"/>
            <a:r>
              <a:rPr lang="es-UY" sz="1400" b="1" dirty="0" smtClean="0">
                <a:solidFill>
                  <a:schemeClr val="bg1"/>
                </a:solidFill>
              </a:rPr>
              <a:t>GCF</a:t>
            </a:r>
            <a:endParaRPr lang="es-UY" sz="1400" b="1" dirty="0">
              <a:solidFill>
                <a:schemeClr val="bg1"/>
              </a:solidFill>
            </a:endParaRPr>
          </a:p>
        </p:txBody>
      </p:sp>
      <p:sp>
        <p:nvSpPr>
          <p:cNvPr id="29" name="28 Flecha derecha"/>
          <p:cNvSpPr/>
          <p:nvPr/>
        </p:nvSpPr>
        <p:spPr>
          <a:xfrm rot="19681995">
            <a:off x="5671442" y="1518694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0" name="29 Flecha derecha"/>
          <p:cNvSpPr/>
          <p:nvPr/>
        </p:nvSpPr>
        <p:spPr>
          <a:xfrm>
            <a:off x="9622116" y="2853912"/>
            <a:ext cx="507442" cy="334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7" name="26 CuadroTexto"/>
          <p:cNvSpPr txBox="1"/>
          <p:nvPr/>
        </p:nvSpPr>
        <p:spPr>
          <a:xfrm>
            <a:off x="3120014" y="1793630"/>
            <a:ext cx="1065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UY" sz="1400" dirty="0" smtClean="0"/>
              <a:t>2016</a:t>
            </a:r>
            <a:endParaRPr lang="es-UY" sz="14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5576131" y="1853900"/>
            <a:ext cx="1065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UY" sz="1400" dirty="0" smtClean="0"/>
              <a:t>2017</a:t>
            </a:r>
            <a:endParaRPr lang="es-UY" sz="14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7939714" y="1853900"/>
            <a:ext cx="1065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UY" sz="1400" dirty="0" smtClean="0"/>
              <a:t>2018</a:t>
            </a:r>
            <a:endParaRPr lang="es-UY" sz="14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-420356" y="1959967"/>
            <a:ext cx="1065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UY" sz="1400" dirty="0" smtClean="0"/>
              <a:t>2009</a:t>
            </a:r>
            <a:endParaRPr lang="es-UY" sz="1400" dirty="0"/>
          </a:p>
        </p:txBody>
      </p:sp>
    </p:spTree>
    <p:extLst>
      <p:ext uri="{BB962C8B-B14F-4D97-AF65-F5344CB8AC3E}">
        <p14:creationId xmlns:p14="http://schemas.microsoft.com/office/powerpoint/2010/main" val="365534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Marcador de contenido 5">
            <a:extLst>
              <a:ext uri="{FF2B5EF4-FFF2-40B4-BE49-F238E27FC236}">
                <a16:creationId xmlns:a16="http://schemas.microsoft.com/office/drawing/2014/main" xmlns="" id="{27A02060-7634-40E2-BA9A-BFC061048D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7846160"/>
              </p:ext>
            </p:extLst>
          </p:nvPr>
        </p:nvGraphicFramePr>
        <p:xfrm>
          <a:off x="261644" y="190355"/>
          <a:ext cx="10382543" cy="620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9815">
                  <a:extLst>
                    <a:ext uri="{9D8B030D-6E8A-4147-A177-3AD203B41FA5}">
                      <a16:colId xmlns:a16="http://schemas.microsoft.com/office/drawing/2014/main" xmlns="" val="3036586637"/>
                    </a:ext>
                  </a:extLst>
                </a:gridCol>
                <a:gridCol w="1050846">
                  <a:extLst>
                    <a:ext uri="{9D8B030D-6E8A-4147-A177-3AD203B41FA5}">
                      <a16:colId xmlns:a16="http://schemas.microsoft.com/office/drawing/2014/main" xmlns="" val="640791628"/>
                    </a:ext>
                  </a:extLst>
                </a:gridCol>
                <a:gridCol w="713589">
                  <a:extLst>
                    <a:ext uri="{9D8B030D-6E8A-4147-A177-3AD203B41FA5}">
                      <a16:colId xmlns:a16="http://schemas.microsoft.com/office/drawing/2014/main" xmlns="" val="1805801059"/>
                    </a:ext>
                  </a:extLst>
                </a:gridCol>
                <a:gridCol w="841396">
                  <a:extLst>
                    <a:ext uri="{9D8B030D-6E8A-4147-A177-3AD203B41FA5}">
                      <a16:colId xmlns:a16="http://schemas.microsoft.com/office/drawing/2014/main" xmlns="" val="3980087610"/>
                    </a:ext>
                  </a:extLst>
                </a:gridCol>
                <a:gridCol w="905299">
                  <a:extLst>
                    <a:ext uri="{9D8B030D-6E8A-4147-A177-3AD203B41FA5}">
                      <a16:colId xmlns:a16="http://schemas.microsoft.com/office/drawing/2014/main" xmlns="" val="515072168"/>
                    </a:ext>
                  </a:extLst>
                </a:gridCol>
                <a:gridCol w="649685">
                  <a:extLst>
                    <a:ext uri="{9D8B030D-6E8A-4147-A177-3AD203B41FA5}">
                      <a16:colId xmlns:a16="http://schemas.microsoft.com/office/drawing/2014/main" xmlns="" val="492884200"/>
                    </a:ext>
                  </a:extLst>
                </a:gridCol>
                <a:gridCol w="823772">
                  <a:extLst>
                    <a:ext uri="{9D8B030D-6E8A-4147-A177-3AD203B41FA5}">
                      <a16:colId xmlns:a16="http://schemas.microsoft.com/office/drawing/2014/main" xmlns="" val="1545462547"/>
                    </a:ext>
                  </a:extLst>
                </a:gridCol>
                <a:gridCol w="1338141">
                  <a:extLst>
                    <a:ext uri="{9D8B030D-6E8A-4147-A177-3AD203B41FA5}">
                      <a16:colId xmlns:a16="http://schemas.microsoft.com/office/drawing/2014/main" xmlns="" val="3613135570"/>
                    </a:ext>
                  </a:extLst>
                </a:gridCol>
              </a:tblGrid>
              <a:tr h="381934">
                <a:tc gridSpan="8">
                  <a:txBody>
                    <a:bodyPr/>
                    <a:lstStyle/>
                    <a:p>
                      <a:r>
                        <a:rPr lang="es-ES" sz="1200" dirty="0"/>
                        <a:t>Párrafo 13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728914"/>
                  </a:ext>
                </a:extLst>
              </a:tr>
              <a:tr h="554749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sz="1200" dirty="0">
                          <a:solidFill>
                            <a:schemeClr val="tx1"/>
                          </a:solidFill>
                        </a:rPr>
                        <a:t>Disminuir las condiciones de vulnerabilidad ante impactos del cambio y la variabilidad climática en zonas fluviales, costeras y marinas, mediante acciones de adaptación basadas en ecosistemas, que minimicen pérdidas y daños en usos e infraestructuras y en dichos ecosistemas naturales.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191417"/>
                  </a:ext>
                </a:extLst>
              </a:tr>
              <a:tr h="397026">
                <a:tc gridSpan="8">
                  <a:txBody>
                    <a:bodyPr/>
                    <a:lstStyle/>
                    <a:p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Líneas de Acción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63711850"/>
                  </a:ext>
                </a:extLst>
              </a:tr>
              <a:tr h="1240028">
                <a:tc gridSpan="8">
                  <a:txBody>
                    <a:bodyPr/>
                    <a:lstStyle/>
                    <a:p>
                      <a:pPr marL="514350" indent="-514350" algn="just">
                        <a:buFont typeface="+mj-lt"/>
                        <a:buAutoNum type="romanLcPeriod"/>
                      </a:pPr>
                      <a:r>
                        <a:rPr lang="es-UY" sz="1200" dirty="0">
                          <a:solidFill>
                            <a:schemeClr val="tx1"/>
                          </a:solidFill>
                        </a:rPr>
                        <a:t>Incorporar la perspectiva de mitigación y adaptación en el desarrollo y aplicación del marco normativo relativo a zonas fluviales, costeras y marinas.</a:t>
                      </a:r>
                    </a:p>
                    <a:p>
                      <a:pPr marL="514350" indent="-514350" algn="just">
                        <a:buFont typeface="+mj-lt"/>
                        <a:buAutoNum type="romanLcPeriod"/>
                      </a:pPr>
                      <a:r>
                        <a:rPr lang="es-UY" sz="1200" dirty="0">
                          <a:solidFill>
                            <a:schemeClr val="tx1"/>
                          </a:solidFill>
                        </a:rPr>
                        <a:t>Fortalecer las capacidades a nivel nacional y departamental y municipal relativas a la gestión de riesgos climáticos y la adaptación en ecosistemas fluviales, costeros y marinos a través de la capacitación de recursos humanos y la financiación de acciones específicas, según corresponda en materia de competencias presupuestales en los respectivos niveles de gobierno.</a:t>
                      </a:r>
                    </a:p>
                    <a:p>
                      <a:pPr marL="514350" indent="-514350" algn="just">
                        <a:buFont typeface="+mj-lt"/>
                        <a:buAutoNum type="romanLcPeriod"/>
                      </a:pPr>
                      <a:r>
                        <a:rPr lang="es-UY" sz="1200" dirty="0">
                          <a:solidFill>
                            <a:schemeClr val="tx1"/>
                          </a:solidFill>
                        </a:rPr>
                        <a:t>Fomentar la preservación de los espacios y procesos naturales fluviales, costeros y marinos amenazados por el cambio climático y la variabilidad.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4048729"/>
                  </a:ext>
                </a:extLst>
              </a:tr>
              <a:tr h="7831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Medidas CDN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Inst. Responsables</a:t>
                      </a:r>
                      <a:endParaRPr lang="es-ES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Socios en la </a:t>
                      </a:r>
                      <a:r>
                        <a:rPr lang="es-ES" sz="1200" b="1" dirty="0" err="1">
                          <a:solidFill>
                            <a:schemeClr val="bg1"/>
                          </a:solidFill>
                        </a:rPr>
                        <a:t>Impl</a:t>
                      </a: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s-ES" sz="1200" dirty="0"/>
                    </a:p>
                    <a:p>
                      <a:pPr algn="ctr"/>
                      <a:endParaRPr lang="es-ES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Indicador</a:t>
                      </a:r>
                      <a:endParaRPr lang="es-ES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Meta 2020 / 2025</a:t>
                      </a:r>
                      <a:endParaRPr lang="es-ES" sz="1200" dirty="0"/>
                    </a:p>
                    <a:p>
                      <a:pPr algn="ctr"/>
                      <a:endParaRPr lang="es-ES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Valor Actual</a:t>
                      </a:r>
                      <a:endParaRPr lang="es-ES" sz="1200" dirty="0"/>
                    </a:p>
                    <a:p>
                      <a:pPr algn="ctr"/>
                      <a:endParaRPr lang="es-ES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Fuente de Fin.</a:t>
                      </a:r>
                      <a:endParaRPr lang="es-ES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Recursos Necesarios</a:t>
                      </a:r>
                      <a:endParaRPr lang="es-ES" sz="1200" dirty="0"/>
                    </a:p>
                    <a:p>
                      <a:pPr algn="ctr"/>
                      <a:endParaRPr lang="es-ES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9025331"/>
                  </a:ext>
                </a:extLst>
              </a:tr>
              <a:tr h="799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sz="1200" dirty="0">
                          <a:solidFill>
                            <a:schemeClr val="tx1"/>
                          </a:solidFill>
                        </a:rPr>
                        <a:t>A 2020 se ha formulado, aprobado y se ha iniciado la implementación del Plan Nacional de Adaptación Costera.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2282743"/>
                  </a:ext>
                </a:extLst>
              </a:tr>
              <a:tr h="9997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sz="1200" dirty="0">
                          <a:solidFill>
                            <a:schemeClr val="tx1"/>
                          </a:solidFill>
                        </a:rPr>
                        <a:t>A 2020 se cuenta con un mapeo de vulnerabilidad costera del Río de la Plata y del Océano Atlántico ante el cambio y variabilidad climática.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49908761"/>
                  </a:ext>
                </a:extLst>
              </a:tr>
              <a:tr h="10116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sz="1200" dirty="0">
                          <a:solidFill>
                            <a:schemeClr val="tx1"/>
                          </a:solidFill>
                        </a:rPr>
                        <a:t>A 2025 se cuenta con un manejo adaptativo en un 20% de la franja costera del Rio Uruguay, del Rio de la Plata y del Océano Atlántico, con prioridad en los tramos más vulnerables.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5884268"/>
                  </a:ext>
                </a:extLst>
              </a:tr>
            </a:tbl>
          </a:graphicData>
        </a:graphic>
      </p:graphicFrame>
      <p:sp>
        <p:nvSpPr>
          <p:cNvPr id="11" name="Rectángulo redondeado 10"/>
          <p:cNvSpPr/>
          <p:nvPr/>
        </p:nvSpPr>
        <p:spPr>
          <a:xfrm>
            <a:off x="8331783" y="2736825"/>
            <a:ext cx="2340980" cy="877912"/>
          </a:xfrm>
          <a:prstGeom prst="round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" name="Rectángulo redondeado 11"/>
          <p:cNvSpPr/>
          <p:nvPr/>
        </p:nvSpPr>
        <p:spPr>
          <a:xfrm>
            <a:off x="3926470" y="2736825"/>
            <a:ext cx="2340980" cy="877912"/>
          </a:xfrm>
          <a:prstGeom prst="round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3" name="Rectángulo redondeado 12"/>
          <p:cNvSpPr/>
          <p:nvPr/>
        </p:nvSpPr>
        <p:spPr>
          <a:xfrm>
            <a:off x="8741783" y="4970783"/>
            <a:ext cx="3237287" cy="752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 smtClean="0">
                <a:solidFill>
                  <a:schemeClr val="bg1"/>
                </a:solidFill>
              </a:rPr>
              <a:t>Programación País con el FVC</a:t>
            </a:r>
            <a:endParaRPr lang="es-UY" b="1" dirty="0">
              <a:solidFill>
                <a:schemeClr val="bg1"/>
              </a:solidFill>
            </a:endParaRPr>
          </a:p>
        </p:txBody>
      </p:sp>
      <p:cxnSp>
        <p:nvCxnSpPr>
          <p:cNvPr id="15" name="Conector curvado 14"/>
          <p:cNvCxnSpPr/>
          <p:nvPr/>
        </p:nvCxnSpPr>
        <p:spPr>
          <a:xfrm>
            <a:off x="5096960" y="3614737"/>
            <a:ext cx="3616247" cy="1732223"/>
          </a:xfrm>
          <a:prstGeom prst="curved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curvado 16"/>
          <p:cNvCxnSpPr/>
          <p:nvPr/>
        </p:nvCxnSpPr>
        <p:spPr>
          <a:xfrm rot="16200000" flipH="1">
            <a:off x="9243184" y="3873826"/>
            <a:ext cx="1356049" cy="837868"/>
          </a:xfrm>
          <a:prstGeom prst="curved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482" y="3778591"/>
            <a:ext cx="679002" cy="42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32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294</Words>
  <Application>Microsoft Office PowerPoint</Application>
  <PresentationFormat>Personalizado</PresentationFormat>
  <Paragraphs>33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Usuario02</dc:creator>
  <cp:lastModifiedBy>Ignacio Lorenzo</cp:lastModifiedBy>
  <cp:revision>7</cp:revision>
  <dcterms:created xsi:type="dcterms:W3CDTF">2018-03-06T16:33:59Z</dcterms:created>
  <dcterms:modified xsi:type="dcterms:W3CDTF">2018-03-06T19:08:23Z</dcterms:modified>
</cp:coreProperties>
</file>