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4"/>
  </p:sldMasterIdLst>
  <p:notesMasterIdLst>
    <p:notesMasterId r:id="rId19"/>
  </p:notesMasterIdLst>
  <p:handoutMasterIdLst>
    <p:handoutMasterId r:id="rId20"/>
  </p:handoutMasterIdLst>
  <p:sldIdLst>
    <p:sldId id="287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3" r:id="rId13"/>
    <p:sldId id="330" r:id="rId14"/>
    <p:sldId id="331" r:id="rId15"/>
    <p:sldId id="332" r:id="rId16"/>
    <p:sldId id="322" r:id="rId17"/>
    <p:sldId id="286" r:id="rId1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695">
          <p15:clr>
            <a:srgbClr val="A4A3A4"/>
          </p15:clr>
        </p15:guide>
        <p15:guide id="4" orient="horz" pos="1059">
          <p15:clr>
            <a:srgbClr val="A4A3A4"/>
          </p15:clr>
        </p15:guide>
        <p15:guide id="5" orient="horz" pos="728">
          <p15:clr>
            <a:srgbClr val="A4A3A4"/>
          </p15:clr>
        </p15:guide>
        <p15:guide id="6" orient="horz" pos="2711">
          <p15:clr>
            <a:srgbClr val="A4A3A4"/>
          </p15:clr>
        </p15:guide>
        <p15:guide id="7" orient="horz" pos="2225">
          <p15:clr>
            <a:srgbClr val="A4A3A4"/>
          </p15:clr>
        </p15:guide>
        <p15:guide id="8" pos="5258">
          <p15:clr>
            <a:srgbClr val="A4A3A4"/>
          </p15:clr>
        </p15:guide>
        <p15:guide id="9" pos="518">
          <p15:clr>
            <a:srgbClr val="A4A3A4"/>
          </p15:clr>
        </p15:guide>
        <p15:guide id="10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ise Brown" initials="LB" lastIdx="6" clrIdx="0"/>
  <p:cmAuthor id="1" name="Faith Choga" initials="FC" lastIdx="21" clrIdx="1"/>
  <p:cmAuthor id="2" name="S Kwan" initials="SK" lastIdx="17" clrIdx="2"/>
  <p:cmAuthor id="3" name="Leo Hyoungkun Park" initials="LHP" lastIdx="8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34F"/>
    <a:srgbClr val="0B5B6B"/>
    <a:srgbClr val="4B87CB"/>
    <a:srgbClr val="2460A7"/>
    <a:srgbClr val="008000"/>
    <a:srgbClr val="D7E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609" autoAdjust="0"/>
    <p:restoredTop sz="99141" autoAdjust="0"/>
  </p:normalViewPr>
  <p:slideViewPr>
    <p:cSldViewPr snapToGrid="0" snapToObjects="1">
      <p:cViewPr varScale="1">
        <p:scale>
          <a:sx n="73" d="100"/>
          <a:sy n="73" d="100"/>
        </p:scale>
        <p:origin x="468" y="52"/>
      </p:cViewPr>
      <p:guideLst>
        <p:guide orient="horz" pos="2160"/>
        <p:guide pos="2880"/>
        <p:guide orient="horz" pos="3695"/>
        <p:guide orient="horz" pos="1059"/>
        <p:guide orient="horz" pos="728"/>
        <p:guide orient="horz" pos="2711"/>
        <p:guide orient="horz" pos="2225"/>
        <p:guide pos="5258"/>
        <p:guide pos="518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676"/>
    </p:cViewPr>
  </p:sorterViewPr>
  <p:notesViewPr>
    <p:cSldViewPr snapToGrid="0" snapToObjects="1">
      <p:cViewPr varScale="1">
        <p:scale>
          <a:sx n="47" d="100"/>
          <a:sy n="47" d="100"/>
        </p:scale>
        <p:origin x="260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ED9343D-33DA-4C49-A237-757209E01DA3}" type="datetimeFigureOut">
              <a:rPr lang="en-US" smtClean="0"/>
              <a:t>2018-03-06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73B31B-17DA-434B-819D-2107DE59C7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695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A4A00-80F6-49A4-8D10-F8D75EBD7EC2}" type="datetimeFigureOut">
              <a:rPr lang="en-US" smtClean="0"/>
              <a:t>2018-03-06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0D89C-1D6D-4027-ABB8-1D42A5C607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32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Corbel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7076" indent="-28349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964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7549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1134" indent="-2267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4721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8306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1891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5477" indent="-226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F993B8-BC0C-430E-A244-9A9CBB032CB3}" type="slidenum">
              <a:rPr lang="de-DE">
                <a:latin typeface="Corbel"/>
                <a:cs typeface="Corbel"/>
              </a:rPr>
              <a:pPr eaLnBrk="1" hangingPunct="1"/>
              <a:t>1</a:t>
            </a:fld>
            <a:endParaRPr lang="de-DE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8118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11FE3-7960-405E-B2F1-64F1F3CA612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4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753434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6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81163"/>
            <a:ext cx="9144000" cy="517683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/>
              <a:t>Presentation title (change title and date for all pages through set up of the footer)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/>
              <a:t>15 September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199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114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3" r:id="rId2"/>
    <p:sldLayoutId id="2147483744" r:id="rId3"/>
    <p:sldLayoutId id="2147483746" r:id="rId4"/>
    <p:sldLayoutId id="2147483745" r:id="rId5"/>
    <p:sldLayoutId id="2147483742" r:id="rId6"/>
    <p:sldLayoutId id="2147483747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70" r:id="rId20"/>
    <p:sldLayoutId id="2147483771" r:id="rId21"/>
    <p:sldLayoutId id="2147483772" r:id="rId22"/>
    <p:sldLayoutId id="2147483773" r:id="rId23"/>
    <p:sldLayoutId id="2147483774" r:id="rId24"/>
    <p:sldLayoutId id="2147483775" r:id="rId25"/>
    <p:sldLayoutId id="2147483776" r:id="rId26"/>
    <p:sldLayoutId id="2147483777" r:id="rId27"/>
    <p:sldLayoutId id="2147483778" r:id="rId28"/>
    <p:sldLayoutId id="2147483779" r:id="rId29"/>
    <p:sldLayoutId id="2147483780" r:id="rId30"/>
    <p:sldLayoutId id="2147483781" r:id="rId3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hyperlink" Target="http://www.greenclimate.fund/sa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CF - PPT B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4"/>
            <a:ext cx="9175354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5F30076-1078-4672-ACBB-F80DCE62B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07084"/>
            <a:ext cx="9198488" cy="2968500"/>
          </a:xfrm>
          <a:prstGeom prst="rect">
            <a:avLst/>
          </a:prstGeom>
        </p:spPr>
      </p:pic>
      <p:pic>
        <p:nvPicPr>
          <p:cNvPr id="10" name="Picture 9" descr="GCFblgrnLogoRGB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76940"/>
            <a:ext cx="2785974" cy="197093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841231" y="2364926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441760" y="2604499"/>
            <a:ext cx="5717917" cy="9949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s-ES" sz="2800" b="1" noProof="1">
                <a:solidFill>
                  <a:srgbClr val="246B52"/>
                </a:solidFill>
                <a:latin typeface="Corbel"/>
                <a:ea typeface="Corbel"/>
                <a:cs typeface="Corbel"/>
              </a:rPr>
              <a:t>Patrick Van Laake</a:t>
            </a:r>
            <a:endParaRPr lang="es-ES" sz="2800" b="1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s-ES" sz="22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Especialista Senior en Manejo de Ecosistemas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441760" y="711669"/>
            <a:ext cx="5308230" cy="1250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s-ES" sz="3600" dirty="0">
                <a:solidFill>
                  <a:prstClr val="black"/>
                </a:solidFill>
                <a:latin typeface="Calibri"/>
                <a:cs typeface="Calibri"/>
              </a:rPr>
              <a:t>Proceso de Aprobación Simplificado</a:t>
            </a:r>
          </a:p>
        </p:txBody>
      </p:sp>
    </p:spTree>
    <p:extLst>
      <p:ext uri="{BB962C8B-B14F-4D97-AF65-F5344CB8AC3E}">
        <p14:creationId xmlns:p14="http://schemas.microsoft.com/office/powerpoint/2010/main" val="3405870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La documentación a entregar con la propuesta es similar a una propuesta regular, pero hay algunas simplificaciones</a:t>
            </a:r>
          </a:p>
          <a:p>
            <a:pPr lvl="1"/>
            <a:r>
              <a:rPr lang="es-ES" sz="1800" dirty="0"/>
              <a:t>Auto-declaración de riesgos sociales y ambientales (a confirmar por el especialista del FVC)</a:t>
            </a:r>
          </a:p>
          <a:p>
            <a:pPr lvl="2"/>
            <a:r>
              <a:rPr lang="es-ES" sz="1400" dirty="0"/>
              <a:t>La mayoría de documentación sobre los riesgos no requerido, porque el proyecto por defecto no comporta riesgos</a:t>
            </a:r>
          </a:p>
          <a:p>
            <a:pPr lvl="1"/>
            <a:r>
              <a:rPr lang="es-ES" sz="1800" dirty="0"/>
              <a:t>“Pre-estudio” de factibilidad</a:t>
            </a:r>
          </a:p>
          <a:p>
            <a:pPr lvl="2"/>
            <a:r>
              <a:rPr lang="es-ES" sz="1400" dirty="0"/>
              <a:t>No tiene definición específica (a decidir por la Entidad Acreditada), pero no hace falta presentar alternativas o hacer estudios económicos detallados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Documentación de la propuesta</a:t>
            </a:r>
          </a:p>
        </p:txBody>
      </p:sp>
    </p:spTree>
    <p:extLst>
      <p:ext uri="{BB962C8B-B14F-4D97-AF65-F5344CB8AC3E}">
        <p14:creationId xmlns:p14="http://schemas.microsoft.com/office/powerpoint/2010/main" val="2012393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El proceso de revisión en el Secretariado del FVC es agilizado</a:t>
            </a:r>
          </a:p>
          <a:p>
            <a:pPr lvl="1"/>
            <a:r>
              <a:rPr lang="es-ES" sz="1800" dirty="0"/>
              <a:t>Procesamiento fuera del calendario estándar</a:t>
            </a:r>
          </a:p>
          <a:p>
            <a:pPr lvl="1"/>
            <a:r>
              <a:rPr lang="es-ES" sz="1800" dirty="0"/>
              <a:t>Duración del procesamiento muy reducida</a:t>
            </a:r>
          </a:p>
          <a:p>
            <a:r>
              <a:rPr lang="es-ES" dirty="0"/>
              <a:t>Los etapas de revisión por el Panel de Asesoramiento Técnico Independiente y la aprobación por la Junta del FVC se mantienen por el momento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Revisión y aprobación</a:t>
            </a:r>
          </a:p>
        </p:txBody>
      </p:sp>
    </p:spTree>
    <p:extLst>
      <p:ext uri="{BB962C8B-B14F-4D97-AF65-F5344CB8AC3E}">
        <p14:creationId xmlns:p14="http://schemas.microsoft.com/office/powerpoint/2010/main" val="1272315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5B363B-C68B-44A3-9DE1-72601E4DBA7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7" t="17141" r="5224" b="6808"/>
          <a:stretch/>
        </p:blipFill>
        <p:spPr bwMode="auto">
          <a:xfrm>
            <a:off x="0" y="3453464"/>
            <a:ext cx="3869473" cy="3251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32771" y="2282282"/>
            <a:ext cx="5586761" cy="4233745"/>
          </a:xfrm>
        </p:spPr>
        <p:txBody>
          <a:bodyPr/>
          <a:lstStyle/>
          <a:p>
            <a:r>
              <a:rPr lang="es-ES" sz="2000" dirty="0"/>
              <a:t>Después de la aprobación del PAS por la Junta del FVC, el Environmental </a:t>
            </a:r>
            <a:r>
              <a:rPr lang="es-ES" sz="2000" dirty="0" err="1"/>
              <a:t>Investment</a:t>
            </a:r>
            <a:r>
              <a:rPr lang="es-ES" sz="2000" dirty="0"/>
              <a:t> Fund de Namibia entrego la primera propuesta PAS:</a:t>
            </a:r>
          </a:p>
          <a:p>
            <a:pPr lvl="1"/>
            <a:r>
              <a:rPr lang="es-ES" sz="1400" dirty="0"/>
              <a:t>17 de noviembre:	Entrega de la Nota Conceptual por EIF</a:t>
            </a:r>
          </a:p>
          <a:p>
            <a:pPr lvl="1"/>
            <a:r>
              <a:rPr lang="es-ES" sz="1400" dirty="0"/>
              <a:t>23 de noviembre:	Comentarios del Secretariado</a:t>
            </a:r>
          </a:p>
          <a:p>
            <a:pPr lvl="1"/>
            <a:r>
              <a:rPr lang="es-ES" sz="1400" dirty="0"/>
              <a:t>20 de diciembre:	Entrega de propuesta completa por EIF</a:t>
            </a:r>
          </a:p>
          <a:p>
            <a:pPr lvl="1"/>
            <a:r>
              <a:rPr lang="es-ES" sz="1400" dirty="0"/>
              <a:t>9 de enero:		Comentarios del Secretariado</a:t>
            </a:r>
          </a:p>
          <a:p>
            <a:pPr lvl="1"/>
            <a:r>
              <a:rPr lang="es-ES" sz="1400" dirty="0"/>
              <a:t>11 de enero:		Entrega de propuesta revisada por EIF</a:t>
            </a:r>
          </a:p>
          <a:p>
            <a:pPr lvl="1"/>
            <a:r>
              <a:rPr lang="es-ES" sz="1400" dirty="0"/>
              <a:t>12-17 de enero:	Proceso de revisión en el Secretariado</a:t>
            </a:r>
          </a:p>
          <a:p>
            <a:pPr lvl="1"/>
            <a:r>
              <a:rPr lang="es-ES" sz="1400" dirty="0"/>
              <a:t>19 de enero:		Propuesta aprobada por los gerentes del</a:t>
            </a:r>
            <a:br>
              <a:rPr lang="es-ES" sz="1400" dirty="0"/>
            </a:br>
            <a:r>
              <a:rPr lang="es-ES" sz="1400" dirty="0"/>
              <a:t>				Secretariado</a:t>
            </a:r>
          </a:p>
          <a:p>
            <a:pPr lvl="1"/>
            <a:r>
              <a:rPr lang="es-ES" sz="1400" dirty="0"/>
              <a:t>29 de enero – 9 de febrero: Revisión por ITAP</a:t>
            </a:r>
          </a:p>
          <a:p>
            <a:pPr lvl="1"/>
            <a:r>
              <a:rPr lang="es-ES" sz="1400" dirty="0"/>
              <a:t>13 de febrero:		Publicación</a:t>
            </a:r>
          </a:p>
          <a:p>
            <a:pPr lvl="1"/>
            <a:r>
              <a:rPr lang="es-ES" sz="1400" dirty="0"/>
              <a:t>27 de febrero:		Aprobado por la </a:t>
            </a:r>
            <a:r>
              <a:rPr lang="es-ES" sz="1400"/>
              <a:t>Junta Directiva del </a:t>
            </a:r>
            <a:r>
              <a:rPr lang="es-ES" sz="1400" dirty="0"/>
              <a:t>FVC</a:t>
            </a:r>
          </a:p>
          <a:p>
            <a:r>
              <a:rPr lang="es-ES" sz="2000" dirty="0"/>
              <a:t>102 días!</a:t>
            </a:r>
          </a:p>
          <a:p>
            <a:pPr lvl="1"/>
            <a:endParaRPr lang="es-E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Primer proyecto PAS: Namibia</a:t>
            </a:r>
          </a:p>
        </p:txBody>
      </p:sp>
    </p:spTree>
    <p:extLst>
      <p:ext uri="{BB962C8B-B14F-4D97-AF65-F5344CB8AC3E}">
        <p14:creationId xmlns:p14="http://schemas.microsoft.com/office/powerpoint/2010/main" val="3698599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E76CA8-B328-4E47-88B6-4D1ABD5F1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6868"/>
            <a:ext cx="9144000" cy="2950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905" y="4592073"/>
            <a:ext cx="6778191" cy="933047"/>
          </a:xfrm>
        </p:spPr>
        <p:txBody>
          <a:bodyPr/>
          <a:lstStyle/>
          <a:p>
            <a:r>
              <a:rPr lang="es-ES" b="1" dirty="0">
                <a:solidFill>
                  <a:schemeClr val="tx2"/>
                </a:solidFill>
              </a:rPr>
              <a:t>Muchas gracias </a:t>
            </a:r>
            <a:r>
              <a:rPr lang="fr-CA" b="1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13" y="5776332"/>
            <a:ext cx="7613374" cy="6045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600" dirty="0">
                <a:cs typeface="Corbel"/>
                <a:hlinkClick r:id="rId4"/>
              </a:rPr>
              <a:t>http://www.greenclimate.fund/sap</a:t>
            </a:r>
            <a:endParaRPr lang="es-ES" sz="2600" dirty="0"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0681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CF - PPT B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43759-E83E-44C4-8D73-839CE96BD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El Proceso de Aprobación Simplificado (PAS) fue aprobado por la Junta Directiva del FVC en su 18</a:t>
            </a:r>
            <a:r>
              <a:rPr lang="es-ES" baseline="30000" dirty="0"/>
              <a:t>a</a:t>
            </a:r>
            <a:r>
              <a:rPr lang="es-ES" dirty="0"/>
              <a:t> sesión en octubre del 2017</a:t>
            </a:r>
          </a:p>
          <a:p>
            <a:r>
              <a:rPr lang="es-ES" dirty="0"/>
              <a:t>El objetivo es simplificar el acceso a financiamiento del FVC para proyectos con ciertas características</a:t>
            </a:r>
          </a:p>
          <a:p>
            <a:r>
              <a:rPr lang="es-ES" dirty="0"/>
              <a:t>Dirigido hacia Entidades de Acceso Directo (50%) y Internacionales (50%)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B3BA9E-3BAA-4737-B7B2-7C9BBAB8B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Proceso de Aprobación Simplificado</a:t>
            </a:r>
          </a:p>
        </p:txBody>
      </p:sp>
    </p:spTree>
    <p:extLst>
      <p:ext uri="{BB962C8B-B14F-4D97-AF65-F5344CB8AC3E}">
        <p14:creationId xmlns:p14="http://schemas.microsoft.com/office/powerpoint/2010/main" val="2620764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43759-E83E-44C4-8D73-839CE96BD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Proyectos PAS tienen tres características: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/>
              <a:t>Riesgos sociales y ambientales nulos o muy bajos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/>
              <a:t>Una aportación máxima de USD 10 millones por parte del FVC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/>
              <a:t>Intervenciones comprobadas y listas para implementación a escala, con potencial de transformación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B3BA9E-3BAA-4737-B7B2-7C9BBAB8B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Proceso de Aprobación Simplificado</a:t>
            </a:r>
          </a:p>
        </p:txBody>
      </p:sp>
    </p:spTree>
    <p:extLst>
      <p:ext uri="{BB962C8B-B14F-4D97-AF65-F5344CB8AC3E}">
        <p14:creationId xmlns:p14="http://schemas.microsoft.com/office/powerpoint/2010/main" val="196823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Los riesgos del proyecto tienen que ser nulos o insignificantes</a:t>
            </a:r>
          </a:p>
          <a:p>
            <a:r>
              <a:rPr lang="es-ES" dirty="0"/>
              <a:t>Ejemplos</a:t>
            </a:r>
          </a:p>
          <a:p>
            <a:pPr lvl="1"/>
            <a:r>
              <a:rPr lang="es-ES" sz="1800" dirty="0"/>
              <a:t>Capacitación, desarrollo institucional, sistemas de alerta temprana</a:t>
            </a:r>
          </a:p>
          <a:p>
            <a:pPr lvl="1"/>
            <a:r>
              <a:rPr lang="es-ES" sz="1800" dirty="0"/>
              <a:t>Procesamiento básico </a:t>
            </a:r>
            <a:r>
              <a:rPr lang="es-ES" sz="1800" dirty="0" err="1"/>
              <a:t>pos</a:t>
            </a:r>
            <a:r>
              <a:rPr lang="es-ES" sz="1800" dirty="0"/>
              <a:t>-cosecha, recolección de aguas de lluvia, energía renovable a pico escala, eficiencia y conservación energética, agrosilvicultura</a:t>
            </a:r>
          </a:p>
          <a:p>
            <a:pPr lvl="1"/>
            <a:r>
              <a:rPr lang="es-ES" sz="1800" dirty="0"/>
              <a:t>Proyectos comunitarios urbanos y rurales a pequeña escala, sistemas de drenaje, manejo de cuencas, riego por goteo, conservación de suelos y aguas, gestión comunitaria de zonas forestales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Riesgos sociales y ambientales </a:t>
            </a:r>
          </a:p>
        </p:txBody>
      </p:sp>
    </p:spTree>
    <p:extLst>
      <p:ext uri="{BB962C8B-B14F-4D97-AF65-F5344CB8AC3E}">
        <p14:creationId xmlns:p14="http://schemas.microsoft.com/office/powerpoint/2010/main" val="35978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667470" cy="3944938"/>
          </a:xfrm>
        </p:spPr>
        <p:txBody>
          <a:bodyPr/>
          <a:lstStyle/>
          <a:p>
            <a:r>
              <a:rPr lang="es-ES" dirty="0"/>
              <a:t>No son admisibles los proyectos con potenciales riesgos</a:t>
            </a:r>
          </a:p>
          <a:p>
            <a:r>
              <a:rPr lang="es-ES" dirty="0"/>
              <a:t>Ejemplos</a:t>
            </a:r>
          </a:p>
          <a:p>
            <a:pPr lvl="1"/>
            <a:r>
              <a:rPr lang="es-ES" sz="1800" dirty="0"/>
              <a:t>Desplazamientos de comunidades</a:t>
            </a:r>
          </a:p>
          <a:p>
            <a:pPr lvl="1"/>
            <a:r>
              <a:rPr lang="es-ES" sz="1800" dirty="0"/>
              <a:t>Proyectos que afectan pueblos indígenas</a:t>
            </a:r>
          </a:p>
          <a:p>
            <a:pPr lvl="1"/>
            <a:r>
              <a:rPr lang="es-ES" sz="1800" dirty="0"/>
              <a:t>Proyectos en zonas de interés ecológico o patrimonio cultural</a:t>
            </a:r>
          </a:p>
          <a:p>
            <a:pPr lvl="1"/>
            <a:r>
              <a:rPr lang="es-ES" sz="1800" dirty="0"/>
              <a:t>Proyectos que producen residuos o afectan la salud</a:t>
            </a:r>
          </a:p>
          <a:p>
            <a:pPr lvl="1"/>
            <a:r>
              <a:rPr lang="es-ES" sz="1800" dirty="0"/>
              <a:t>Impactos transfronterizos</a:t>
            </a:r>
          </a:p>
          <a:p>
            <a:r>
              <a:rPr lang="es-ES" dirty="0"/>
              <a:t>Proyectos con riesgos pueden ser considerados en el proceso de revisión estándar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Riesgos sociales y ambientales </a:t>
            </a:r>
          </a:p>
        </p:txBody>
      </p:sp>
    </p:spTree>
    <p:extLst>
      <p:ext uri="{BB962C8B-B14F-4D97-AF65-F5344CB8AC3E}">
        <p14:creationId xmlns:p14="http://schemas.microsoft.com/office/powerpoint/2010/main" val="3923542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La aportación máxima por parte del FVC es USD 10 millones</a:t>
            </a:r>
          </a:p>
          <a:p>
            <a:r>
              <a:rPr lang="es-ES" dirty="0"/>
              <a:t>El proyecto puede ser de mayor tamaño si hay </a:t>
            </a:r>
            <a:r>
              <a:rPr lang="es-ES" dirty="0" err="1"/>
              <a:t>co</a:t>
            </a:r>
            <a:r>
              <a:rPr lang="es-ES" dirty="0"/>
              <a:t>-financiamiento por terceras partes</a:t>
            </a:r>
          </a:p>
          <a:p>
            <a:r>
              <a:rPr lang="es-ES" dirty="0"/>
              <a:t>Ejemplo:</a:t>
            </a:r>
          </a:p>
          <a:p>
            <a:pPr lvl="1"/>
            <a:r>
              <a:rPr lang="es-ES" sz="1800" dirty="0">
                <a:latin typeface="Lucida Console" panose="020B0609040504020204" pitchFamily="49" charset="0"/>
              </a:rPr>
              <a:t>FVC					:	</a:t>
            </a:r>
            <a:r>
              <a:rPr lang="es-E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USD  8.4 m &lt;&lt;&lt; PAS</a:t>
            </a:r>
          </a:p>
          <a:p>
            <a:pPr lvl="1"/>
            <a:r>
              <a:rPr lang="es-ES" sz="1800" dirty="0">
                <a:latin typeface="Lucida Console" panose="020B0609040504020204" pitchFamily="49" charset="0"/>
              </a:rPr>
              <a:t>Gobierno			:	USD  4.1 m</a:t>
            </a:r>
          </a:p>
          <a:p>
            <a:pPr lvl="1"/>
            <a:r>
              <a:rPr lang="es-ES" sz="1800" dirty="0">
                <a:latin typeface="Lucida Console" panose="020B0609040504020204" pitchFamily="49" charset="0"/>
              </a:rPr>
              <a:t>Sector privado		:	USD 11.4 m</a:t>
            </a:r>
            <a:br>
              <a:rPr lang="es-ES" sz="1800" dirty="0">
                <a:latin typeface="Lucida Console" panose="020B0609040504020204" pitchFamily="49" charset="0"/>
              </a:rPr>
            </a:br>
            <a:r>
              <a:rPr lang="es-ES" sz="1800" b="1" dirty="0">
                <a:latin typeface="Lucida Console" panose="020B0609040504020204" pitchFamily="49" charset="0"/>
              </a:rPr>
              <a:t>TOTAL				:	USD 23.9 m &lt;&lt;&lt; límite EA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Financiamiento</a:t>
            </a:r>
          </a:p>
        </p:txBody>
      </p:sp>
    </p:spTree>
    <p:extLst>
      <p:ext uri="{BB962C8B-B14F-4D97-AF65-F5344CB8AC3E}">
        <p14:creationId xmlns:p14="http://schemas.microsoft.com/office/powerpoint/2010/main" val="2242884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Las intervenciones tienen que ser comprobadas y listas para implementación</a:t>
            </a:r>
          </a:p>
          <a:p>
            <a:pPr lvl="1"/>
            <a:r>
              <a:rPr lang="es-ES" sz="1800" dirty="0"/>
              <a:t>Investigación, proyectos piloto, pruebas: </a:t>
            </a:r>
            <a:r>
              <a:rPr lang="es-ES" sz="1800" b="1" dirty="0"/>
              <a:t>NO</a:t>
            </a:r>
          </a:p>
          <a:p>
            <a:r>
              <a:rPr lang="es-ES" dirty="0"/>
              <a:t>Las intervenciones tienen que ser listas para funcionar a escala más amplia y tener potencial de transformación </a:t>
            </a:r>
          </a:p>
          <a:p>
            <a:pPr lvl="1"/>
            <a:r>
              <a:rPr lang="es-ES" sz="1800" dirty="0"/>
              <a:t>Cambio de paradigma hacia formas de desarrollo de bajas emisiones y resilientes al cambio climático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Intervenciones</a:t>
            </a:r>
          </a:p>
        </p:txBody>
      </p:sp>
    </p:spTree>
    <p:extLst>
      <p:ext uri="{BB962C8B-B14F-4D97-AF65-F5344CB8AC3E}">
        <p14:creationId xmlns:p14="http://schemas.microsoft.com/office/powerpoint/2010/main" val="748070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r>
              <a:rPr lang="es-ES" dirty="0"/>
              <a:t>Hay dos simplificaciones en el PAS:</a:t>
            </a:r>
          </a:p>
          <a:p>
            <a:pPr lvl="1"/>
            <a:r>
              <a:rPr lang="es-ES" sz="1800" dirty="0"/>
              <a:t>Reducción en el volumen de documentación a entregar</a:t>
            </a:r>
          </a:p>
          <a:p>
            <a:pPr lvl="1"/>
            <a:r>
              <a:rPr lang="es-ES" sz="1800" dirty="0"/>
              <a:t>Procesos de revisión y aprobación agilizados</a:t>
            </a:r>
          </a:p>
          <a:p>
            <a:r>
              <a:rPr lang="es-ES" dirty="0"/>
              <a:t>Se mantienen los mismos estándares de calidad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Simplificaciones</a:t>
            </a:r>
          </a:p>
        </p:txBody>
      </p:sp>
    </p:spTree>
    <p:extLst>
      <p:ext uri="{BB962C8B-B14F-4D97-AF65-F5344CB8AC3E}">
        <p14:creationId xmlns:p14="http://schemas.microsoft.com/office/powerpoint/2010/main" val="1056291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A34B3E-A80B-409F-ACB5-CC36A4899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Nota Conceptual</a:t>
            </a:r>
          </a:p>
          <a:p>
            <a:pPr lvl="1"/>
            <a:r>
              <a:rPr lang="es-ES" sz="1800" dirty="0"/>
              <a:t>12 páginas máxima</a:t>
            </a:r>
          </a:p>
          <a:p>
            <a:pPr lvl="1"/>
            <a:r>
              <a:rPr lang="es-ES" sz="1800" dirty="0"/>
              <a:t>Incluye auto-asesoramiento de riesgos ambientales y sociales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Comentarios del Secretariado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Propuesta completa</a:t>
            </a:r>
          </a:p>
          <a:p>
            <a:pPr lvl="1"/>
            <a:r>
              <a:rPr lang="es-ES" sz="1800" dirty="0"/>
              <a:t>Incluyendo todos los anexos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Revisión por el Secretariado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Revisión por el ITAP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Aprobación por la Junta Directiva del FVC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05BC6B-CBC4-4C93-8657-42272A75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</p:spPr>
        <p:txBody>
          <a:bodyPr/>
          <a:lstStyle/>
          <a:p>
            <a:r>
              <a:rPr lang="es-ES" sz="3600" dirty="0"/>
              <a:t>Pasos</a:t>
            </a:r>
          </a:p>
        </p:txBody>
      </p:sp>
    </p:spTree>
    <p:extLst>
      <p:ext uri="{BB962C8B-B14F-4D97-AF65-F5344CB8AC3E}">
        <p14:creationId xmlns:p14="http://schemas.microsoft.com/office/powerpoint/2010/main" val="3428580965"/>
      </p:ext>
    </p:extLst>
  </p:cSld>
  <p:clrMapOvr>
    <a:masterClrMapping/>
  </p:clrMapOvr>
</p:sld>
</file>

<file path=ppt/theme/theme1.xml><?xml version="1.0" encoding="utf-8"?>
<a:theme xmlns:a="http://schemas.openxmlformats.org/drawingml/2006/main" name="5_Custom Design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E6CB57FA7E449AA5144918C7A403C" ma:contentTypeVersion="0" ma:contentTypeDescription="Create a new document." ma:contentTypeScope="" ma:versionID="be4891742d990dd51ca260ee10966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0E5871-3853-465F-9ADC-D5D121D8C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3FCBD8-EAAE-4ABB-97F6-733A315EA385}">
  <ds:schemaRefs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FBFF236-5F33-4B41-9793-DB92505F91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7704</TotalTime>
  <Words>565</Words>
  <Application>Microsoft Office PowerPoint</Application>
  <PresentationFormat>On-screen Show (4:3)</PresentationFormat>
  <Paragraphs>82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Corbel</vt:lpstr>
      <vt:lpstr>Lucida Console</vt:lpstr>
      <vt:lpstr>5_Custom Design</vt:lpstr>
      <vt:lpstr>PowerPoint Presentation</vt:lpstr>
      <vt:lpstr>Proceso de Aprobación Simplificado</vt:lpstr>
      <vt:lpstr>Proceso de Aprobación Simplificado</vt:lpstr>
      <vt:lpstr>Riesgos sociales y ambientales </vt:lpstr>
      <vt:lpstr>Riesgos sociales y ambientales </vt:lpstr>
      <vt:lpstr>Financiamiento</vt:lpstr>
      <vt:lpstr>Intervenciones</vt:lpstr>
      <vt:lpstr>Simplificaciones</vt:lpstr>
      <vt:lpstr>Pasos</vt:lpstr>
      <vt:lpstr>Documentación de la propuesta</vt:lpstr>
      <vt:lpstr>Revisión y aprobación</vt:lpstr>
      <vt:lpstr>Primer proyecto PAS: Namibia</vt:lpstr>
      <vt:lpstr>Muchas gracias !</vt:lpstr>
      <vt:lpstr>PowerPoint Presentation</vt:lpstr>
    </vt:vector>
  </TitlesOfParts>
  <Company>RDA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Jurgen Riehle;hjeong</dc:creator>
  <cp:lastModifiedBy>Patrick Van Laake</cp:lastModifiedBy>
  <cp:revision>291</cp:revision>
  <cp:lastPrinted>2016-05-11T00:51:38Z</cp:lastPrinted>
  <dcterms:created xsi:type="dcterms:W3CDTF">2014-10-02T15:22:29Z</dcterms:created>
  <dcterms:modified xsi:type="dcterms:W3CDTF">2018-03-05T22:00:10Z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0x0101003CFE6CB57FA7E449AA5144918C7A403C</vt:lpwstr>
  </property>
</Properties>
</file>