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6" r:id="rId4"/>
    <p:sldMasterId id="2147483781" r:id="rId5"/>
  </p:sldMasterIdLst>
  <p:notesMasterIdLst>
    <p:notesMasterId r:id="rId27"/>
  </p:notesMasterIdLst>
  <p:handoutMasterIdLst>
    <p:handoutMasterId r:id="rId28"/>
  </p:handoutMasterIdLst>
  <p:sldIdLst>
    <p:sldId id="287" r:id="rId6"/>
    <p:sldId id="323" r:id="rId7"/>
    <p:sldId id="325" r:id="rId8"/>
    <p:sldId id="326" r:id="rId9"/>
    <p:sldId id="327" r:id="rId10"/>
    <p:sldId id="328" r:id="rId11"/>
    <p:sldId id="329" r:id="rId12"/>
    <p:sldId id="330" r:id="rId13"/>
    <p:sldId id="338" r:id="rId14"/>
    <p:sldId id="339" r:id="rId15"/>
    <p:sldId id="340" r:id="rId16"/>
    <p:sldId id="341" r:id="rId17"/>
    <p:sldId id="342" r:id="rId18"/>
    <p:sldId id="331" r:id="rId19"/>
    <p:sldId id="332" r:id="rId20"/>
    <p:sldId id="333" r:id="rId21"/>
    <p:sldId id="334" r:id="rId22"/>
    <p:sldId id="335" r:id="rId23"/>
    <p:sldId id="336" r:id="rId24"/>
    <p:sldId id="337" r:id="rId25"/>
    <p:sldId id="286" r:id="rId26"/>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695">
          <p15:clr>
            <a:srgbClr val="A4A3A4"/>
          </p15:clr>
        </p15:guide>
        <p15:guide id="4" orient="horz" pos="1059">
          <p15:clr>
            <a:srgbClr val="A4A3A4"/>
          </p15:clr>
        </p15:guide>
        <p15:guide id="5" orient="horz" pos="728">
          <p15:clr>
            <a:srgbClr val="A4A3A4"/>
          </p15:clr>
        </p15:guide>
        <p15:guide id="6" orient="horz" pos="2711">
          <p15:clr>
            <a:srgbClr val="A4A3A4"/>
          </p15:clr>
        </p15:guide>
        <p15:guide id="7" orient="horz" pos="2225">
          <p15:clr>
            <a:srgbClr val="A4A3A4"/>
          </p15:clr>
        </p15:guide>
        <p15:guide id="8" pos="5258">
          <p15:clr>
            <a:srgbClr val="A4A3A4"/>
          </p15:clr>
        </p15:guide>
        <p15:guide id="9" pos="518">
          <p15:clr>
            <a:srgbClr val="A4A3A4"/>
          </p15:clr>
        </p15:guide>
        <p15:guide id="10" pos="108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ouise Brown" initials="LB" lastIdx="6" clrIdx="0"/>
  <p:cmAuthor id="1" name="Faith Choga" initials="FC" lastIdx="21" clrIdx="1"/>
  <p:cmAuthor id="2" name="S Kwan" initials="SK" lastIdx="17" clrIdx="2"/>
  <p:cmAuthor id="3" name="Leo Hyoungkun Park" initials="LHP" lastIdx="8"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634F"/>
    <a:srgbClr val="0B5B6B"/>
    <a:srgbClr val="4B87CB"/>
    <a:srgbClr val="2460A7"/>
    <a:srgbClr val="008000"/>
    <a:srgbClr val="D7E4B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2" autoAdjust="0"/>
    <p:restoredTop sz="99141" autoAdjust="0"/>
  </p:normalViewPr>
  <p:slideViewPr>
    <p:cSldViewPr snapToGrid="0" snapToObjects="1">
      <p:cViewPr varScale="1">
        <p:scale>
          <a:sx n="73" d="100"/>
          <a:sy n="73" d="100"/>
        </p:scale>
        <p:origin x="1024" y="36"/>
      </p:cViewPr>
      <p:guideLst>
        <p:guide orient="horz" pos="2160"/>
        <p:guide pos="2880"/>
        <p:guide orient="horz" pos="3695"/>
        <p:guide orient="horz" pos="1059"/>
        <p:guide orient="horz" pos="728"/>
        <p:guide orient="horz" pos="2711"/>
        <p:guide orient="horz" pos="2225"/>
        <p:guide pos="5258"/>
        <p:guide pos="518"/>
        <p:guide pos="1088"/>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2676"/>
    </p:cViewPr>
  </p:sorterViewPr>
  <p:notesViewPr>
    <p:cSldViewPr snapToGrid="0" snapToObjects="1">
      <p:cViewPr varScale="1">
        <p:scale>
          <a:sx n="47" d="100"/>
          <a:sy n="47" d="100"/>
        </p:scale>
        <p:origin x="2600" y="5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8A4DF4-3CBF-4037-BCD8-7A51AFED0F9F}" type="doc">
      <dgm:prSet loTypeId="urn:microsoft.com/office/officeart/2005/8/layout/cycle6" loCatId="cycle" qsTypeId="urn:microsoft.com/office/officeart/2005/8/quickstyle/simple1" qsCatId="simple" csTypeId="urn:microsoft.com/office/officeart/2005/8/colors/accent2_2" csCatId="accent2" phldr="1"/>
      <dgm:spPr/>
      <dgm:t>
        <a:bodyPr/>
        <a:lstStyle/>
        <a:p>
          <a:endParaRPr lang="en-US"/>
        </a:p>
      </dgm:t>
    </dgm:pt>
    <dgm:pt modelId="{5D2EC330-A2A5-44F5-9D23-37B3A8EADB14}">
      <dgm:prSet phldrT="[Text]" custT="1"/>
      <dgm:spPr/>
      <dgm:t>
        <a:bodyPr/>
        <a:lstStyle/>
        <a:p>
          <a:r>
            <a:rPr lang="en-US" sz="1200" dirty="0"/>
            <a:t>Project Submission</a:t>
          </a:r>
        </a:p>
      </dgm:t>
    </dgm:pt>
    <dgm:pt modelId="{3C98AC82-6844-43EF-844B-2E627DF75A23}" type="parTrans" cxnId="{9EEDAC2D-6181-4E03-B54E-629B9E2C5FE6}">
      <dgm:prSet/>
      <dgm:spPr/>
      <dgm:t>
        <a:bodyPr/>
        <a:lstStyle/>
        <a:p>
          <a:endParaRPr lang="en-US" sz="2000"/>
        </a:p>
      </dgm:t>
    </dgm:pt>
    <dgm:pt modelId="{7B40C019-F703-4944-A4CA-478FC48943FE}" type="sibTrans" cxnId="{9EEDAC2D-6181-4E03-B54E-629B9E2C5FE6}">
      <dgm:prSet/>
      <dgm:spPr/>
      <dgm:t>
        <a:bodyPr/>
        <a:lstStyle/>
        <a:p>
          <a:endParaRPr lang="en-US" sz="2000"/>
        </a:p>
      </dgm:t>
    </dgm:pt>
    <dgm:pt modelId="{32D786F1-1D99-4D6B-B364-1D8E213984EA}">
      <dgm:prSet phldrT="[Text]" custT="1"/>
      <dgm:spPr/>
      <dgm:t>
        <a:bodyPr/>
        <a:lstStyle/>
        <a:p>
          <a:r>
            <a:rPr lang="en-US" sz="1200" dirty="0"/>
            <a:t>Implementation</a:t>
          </a:r>
        </a:p>
      </dgm:t>
    </dgm:pt>
    <dgm:pt modelId="{1E4A9096-F319-463E-BA79-CC5DAB64EECA}" type="parTrans" cxnId="{90344DFA-78B1-49F5-88FA-E885974FA814}">
      <dgm:prSet/>
      <dgm:spPr/>
      <dgm:t>
        <a:bodyPr/>
        <a:lstStyle/>
        <a:p>
          <a:endParaRPr lang="en-US" sz="2000"/>
        </a:p>
      </dgm:t>
    </dgm:pt>
    <dgm:pt modelId="{B331224B-5C4B-4A99-9039-2B36ADAFFB03}" type="sibTrans" cxnId="{90344DFA-78B1-49F5-88FA-E885974FA814}">
      <dgm:prSet/>
      <dgm:spPr/>
      <dgm:t>
        <a:bodyPr/>
        <a:lstStyle/>
        <a:p>
          <a:endParaRPr lang="en-US" sz="2000"/>
        </a:p>
      </dgm:t>
    </dgm:pt>
    <dgm:pt modelId="{BFB60510-6FEC-4A21-9693-6DEACB4236BB}">
      <dgm:prSet phldrT="[Text]" custT="1"/>
      <dgm:spPr/>
      <dgm:t>
        <a:bodyPr/>
        <a:lstStyle/>
        <a:p>
          <a:r>
            <a:rPr lang="en-US" sz="1200" dirty="0"/>
            <a:t>Monitoring</a:t>
          </a:r>
        </a:p>
      </dgm:t>
    </dgm:pt>
    <dgm:pt modelId="{D56B68C1-B1C7-49E3-B26F-B88317696541}" type="parTrans" cxnId="{91AD713D-BA23-4F77-B5EB-C117B3835BC4}">
      <dgm:prSet/>
      <dgm:spPr/>
      <dgm:t>
        <a:bodyPr/>
        <a:lstStyle/>
        <a:p>
          <a:endParaRPr lang="en-US" sz="2000"/>
        </a:p>
      </dgm:t>
    </dgm:pt>
    <dgm:pt modelId="{6D75415C-12CA-45D6-91C8-50BEA0BE4234}" type="sibTrans" cxnId="{91AD713D-BA23-4F77-B5EB-C117B3835BC4}">
      <dgm:prSet/>
      <dgm:spPr/>
      <dgm:t>
        <a:bodyPr/>
        <a:lstStyle/>
        <a:p>
          <a:endParaRPr lang="en-US" sz="2000"/>
        </a:p>
      </dgm:t>
    </dgm:pt>
    <dgm:pt modelId="{8FDCB43A-311E-49DB-ADF5-7FEC4984412D}">
      <dgm:prSet phldrT="[Text]" custT="1"/>
      <dgm:spPr/>
      <dgm:t>
        <a:bodyPr/>
        <a:lstStyle/>
        <a:p>
          <a:r>
            <a:rPr lang="en-US" sz="1200" dirty="0"/>
            <a:t>Completion</a:t>
          </a:r>
        </a:p>
      </dgm:t>
    </dgm:pt>
    <dgm:pt modelId="{C8CFA7E1-308B-430D-9935-02403EB75321}" type="parTrans" cxnId="{C5788D66-6FF4-4D39-9198-AAB83452D06B}">
      <dgm:prSet/>
      <dgm:spPr/>
      <dgm:t>
        <a:bodyPr/>
        <a:lstStyle/>
        <a:p>
          <a:endParaRPr lang="en-US" sz="2000"/>
        </a:p>
      </dgm:t>
    </dgm:pt>
    <dgm:pt modelId="{09D0C28E-F4F3-42A0-9065-6735BEDD22C1}" type="sibTrans" cxnId="{C5788D66-6FF4-4D39-9198-AAB83452D06B}">
      <dgm:prSet/>
      <dgm:spPr/>
      <dgm:t>
        <a:bodyPr/>
        <a:lstStyle/>
        <a:p>
          <a:endParaRPr lang="en-US" sz="2000"/>
        </a:p>
      </dgm:t>
    </dgm:pt>
    <dgm:pt modelId="{FEDD3448-045E-499A-9FE7-D0A0FFA60F84}">
      <dgm:prSet custT="1"/>
      <dgm:spPr/>
      <dgm:t>
        <a:bodyPr/>
        <a:lstStyle/>
        <a:p>
          <a:r>
            <a:rPr lang="en-US" sz="1200" dirty="0"/>
            <a:t>Evaluation</a:t>
          </a:r>
        </a:p>
      </dgm:t>
    </dgm:pt>
    <dgm:pt modelId="{39916EF5-4003-47D5-B5D5-6288B5E4190C}" type="parTrans" cxnId="{BCB24F94-5467-4378-AD71-67A233C35D75}">
      <dgm:prSet/>
      <dgm:spPr/>
      <dgm:t>
        <a:bodyPr/>
        <a:lstStyle/>
        <a:p>
          <a:endParaRPr lang="en-US"/>
        </a:p>
      </dgm:t>
    </dgm:pt>
    <dgm:pt modelId="{7D1E75FF-AD25-4C05-8497-9C7F42354AEB}" type="sibTrans" cxnId="{BCB24F94-5467-4378-AD71-67A233C35D75}">
      <dgm:prSet/>
      <dgm:spPr/>
      <dgm:t>
        <a:bodyPr/>
        <a:lstStyle/>
        <a:p>
          <a:endParaRPr lang="en-US"/>
        </a:p>
      </dgm:t>
    </dgm:pt>
    <dgm:pt modelId="{80E16D0F-7A0B-4956-A681-AC5AFD96FC5C}" type="pres">
      <dgm:prSet presAssocID="{658A4DF4-3CBF-4037-BCD8-7A51AFED0F9F}" presName="cycle" presStyleCnt="0">
        <dgm:presLayoutVars>
          <dgm:dir/>
          <dgm:resizeHandles val="exact"/>
        </dgm:presLayoutVars>
      </dgm:prSet>
      <dgm:spPr/>
    </dgm:pt>
    <dgm:pt modelId="{10A5A6AD-6C18-4044-AF73-0C4591149644}" type="pres">
      <dgm:prSet presAssocID="{5D2EC330-A2A5-44F5-9D23-37B3A8EADB14}" presName="node" presStyleLbl="node1" presStyleIdx="0" presStyleCnt="5" custScaleX="123753" custRadScaleRad="100088" custRadScaleInc="-2775">
        <dgm:presLayoutVars>
          <dgm:bulletEnabled val="1"/>
        </dgm:presLayoutVars>
      </dgm:prSet>
      <dgm:spPr/>
    </dgm:pt>
    <dgm:pt modelId="{0A78947B-28B2-4380-8004-A3BDC9583DAA}" type="pres">
      <dgm:prSet presAssocID="{5D2EC330-A2A5-44F5-9D23-37B3A8EADB14}" presName="spNode" presStyleCnt="0"/>
      <dgm:spPr/>
    </dgm:pt>
    <dgm:pt modelId="{73822F75-87FC-4F85-BB7C-599089629C83}" type="pres">
      <dgm:prSet presAssocID="{7B40C019-F703-4944-A4CA-478FC48943FE}" presName="sibTrans" presStyleLbl="sibTrans1D1" presStyleIdx="0" presStyleCnt="5"/>
      <dgm:spPr/>
    </dgm:pt>
    <dgm:pt modelId="{FE03AF27-D1EE-4D0E-B1FC-F684D0F1066B}" type="pres">
      <dgm:prSet presAssocID="{32D786F1-1D99-4D6B-B364-1D8E213984EA}" presName="node" presStyleLbl="node1" presStyleIdx="1" presStyleCnt="5" custScaleX="123753">
        <dgm:presLayoutVars>
          <dgm:bulletEnabled val="1"/>
        </dgm:presLayoutVars>
      </dgm:prSet>
      <dgm:spPr/>
    </dgm:pt>
    <dgm:pt modelId="{86C55B0A-0ED7-477F-817E-010500D90640}" type="pres">
      <dgm:prSet presAssocID="{32D786F1-1D99-4D6B-B364-1D8E213984EA}" presName="spNode" presStyleCnt="0"/>
      <dgm:spPr/>
    </dgm:pt>
    <dgm:pt modelId="{D9A3FDCC-60C4-4BDD-8F6A-D177332C87BB}" type="pres">
      <dgm:prSet presAssocID="{B331224B-5C4B-4A99-9039-2B36ADAFFB03}" presName="sibTrans" presStyleLbl="sibTrans1D1" presStyleIdx="1" presStyleCnt="5"/>
      <dgm:spPr/>
    </dgm:pt>
    <dgm:pt modelId="{68F9A4D2-D2EA-4844-A51B-6C4B2791B3E2}" type="pres">
      <dgm:prSet presAssocID="{BFB60510-6FEC-4A21-9693-6DEACB4236BB}" presName="node" presStyleLbl="node1" presStyleIdx="2" presStyleCnt="5" custScaleX="123753">
        <dgm:presLayoutVars>
          <dgm:bulletEnabled val="1"/>
        </dgm:presLayoutVars>
      </dgm:prSet>
      <dgm:spPr/>
    </dgm:pt>
    <dgm:pt modelId="{E02F7756-1188-494B-BFA9-799F1DEB6E5D}" type="pres">
      <dgm:prSet presAssocID="{BFB60510-6FEC-4A21-9693-6DEACB4236BB}" presName="spNode" presStyleCnt="0"/>
      <dgm:spPr/>
    </dgm:pt>
    <dgm:pt modelId="{B77E11ED-0FCF-4208-9282-A3C7CD1AD96B}" type="pres">
      <dgm:prSet presAssocID="{6D75415C-12CA-45D6-91C8-50BEA0BE4234}" presName="sibTrans" presStyleLbl="sibTrans1D1" presStyleIdx="2" presStyleCnt="5"/>
      <dgm:spPr/>
    </dgm:pt>
    <dgm:pt modelId="{04F3E684-C06E-4D92-96AC-72770C11F1EB}" type="pres">
      <dgm:prSet presAssocID="{8FDCB43A-311E-49DB-ADF5-7FEC4984412D}" presName="node" presStyleLbl="node1" presStyleIdx="3" presStyleCnt="5" custScaleX="123753">
        <dgm:presLayoutVars>
          <dgm:bulletEnabled val="1"/>
        </dgm:presLayoutVars>
      </dgm:prSet>
      <dgm:spPr/>
    </dgm:pt>
    <dgm:pt modelId="{41711942-74DA-4F81-83E3-931B97BDF060}" type="pres">
      <dgm:prSet presAssocID="{8FDCB43A-311E-49DB-ADF5-7FEC4984412D}" presName="spNode" presStyleCnt="0"/>
      <dgm:spPr/>
    </dgm:pt>
    <dgm:pt modelId="{B6019B16-E2DC-4898-8986-A8E4763930D5}" type="pres">
      <dgm:prSet presAssocID="{09D0C28E-F4F3-42A0-9065-6735BEDD22C1}" presName="sibTrans" presStyleLbl="sibTrans1D1" presStyleIdx="3" presStyleCnt="5"/>
      <dgm:spPr/>
    </dgm:pt>
    <dgm:pt modelId="{0497F66F-F92B-46CC-A8F3-0D3C676F4455}" type="pres">
      <dgm:prSet presAssocID="{FEDD3448-045E-499A-9FE7-D0A0FFA60F84}" presName="node" presStyleLbl="node1" presStyleIdx="4" presStyleCnt="5">
        <dgm:presLayoutVars>
          <dgm:bulletEnabled val="1"/>
        </dgm:presLayoutVars>
      </dgm:prSet>
      <dgm:spPr/>
    </dgm:pt>
    <dgm:pt modelId="{892098C3-A169-423D-B13B-8C0059A65C33}" type="pres">
      <dgm:prSet presAssocID="{FEDD3448-045E-499A-9FE7-D0A0FFA60F84}" presName="spNode" presStyleCnt="0"/>
      <dgm:spPr/>
    </dgm:pt>
    <dgm:pt modelId="{625D1317-41F0-4B69-BB47-8DC456733B52}" type="pres">
      <dgm:prSet presAssocID="{7D1E75FF-AD25-4C05-8497-9C7F42354AEB}" presName="sibTrans" presStyleLbl="sibTrans1D1" presStyleIdx="4" presStyleCnt="5"/>
      <dgm:spPr/>
    </dgm:pt>
  </dgm:ptLst>
  <dgm:cxnLst>
    <dgm:cxn modelId="{F3CBAD04-90EF-46E8-BDA2-619D7E549305}" type="presOf" srcId="{8FDCB43A-311E-49DB-ADF5-7FEC4984412D}" destId="{04F3E684-C06E-4D92-96AC-72770C11F1EB}" srcOrd="0" destOrd="0" presId="urn:microsoft.com/office/officeart/2005/8/layout/cycle6"/>
    <dgm:cxn modelId="{81035214-9EE7-4049-8B7D-906D7D1F5066}" type="presOf" srcId="{5D2EC330-A2A5-44F5-9D23-37B3A8EADB14}" destId="{10A5A6AD-6C18-4044-AF73-0C4591149644}" srcOrd="0" destOrd="0" presId="urn:microsoft.com/office/officeart/2005/8/layout/cycle6"/>
    <dgm:cxn modelId="{9EEDAC2D-6181-4E03-B54E-629B9E2C5FE6}" srcId="{658A4DF4-3CBF-4037-BCD8-7A51AFED0F9F}" destId="{5D2EC330-A2A5-44F5-9D23-37B3A8EADB14}" srcOrd="0" destOrd="0" parTransId="{3C98AC82-6844-43EF-844B-2E627DF75A23}" sibTransId="{7B40C019-F703-4944-A4CA-478FC48943FE}"/>
    <dgm:cxn modelId="{91AD713D-BA23-4F77-B5EB-C117B3835BC4}" srcId="{658A4DF4-3CBF-4037-BCD8-7A51AFED0F9F}" destId="{BFB60510-6FEC-4A21-9693-6DEACB4236BB}" srcOrd="2" destOrd="0" parTransId="{D56B68C1-B1C7-49E3-B26F-B88317696541}" sibTransId="{6D75415C-12CA-45D6-91C8-50BEA0BE4234}"/>
    <dgm:cxn modelId="{C5788D66-6FF4-4D39-9198-AAB83452D06B}" srcId="{658A4DF4-3CBF-4037-BCD8-7A51AFED0F9F}" destId="{8FDCB43A-311E-49DB-ADF5-7FEC4984412D}" srcOrd="3" destOrd="0" parTransId="{C8CFA7E1-308B-430D-9935-02403EB75321}" sibTransId="{09D0C28E-F4F3-42A0-9065-6735BEDD22C1}"/>
    <dgm:cxn modelId="{4622C34D-25AB-4947-8EB7-B36F7314E092}" type="presOf" srcId="{7B40C019-F703-4944-A4CA-478FC48943FE}" destId="{73822F75-87FC-4F85-BB7C-599089629C83}" srcOrd="0" destOrd="0" presId="urn:microsoft.com/office/officeart/2005/8/layout/cycle6"/>
    <dgm:cxn modelId="{32387891-3962-4559-BAFA-BBEF25D581E2}" type="presOf" srcId="{7D1E75FF-AD25-4C05-8497-9C7F42354AEB}" destId="{625D1317-41F0-4B69-BB47-8DC456733B52}" srcOrd="0" destOrd="0" presId="urn:microsoft.com/office/officeart/2005/8/layout/cycle6"/>
    <dgm:cxn modelId="{503BEF91-19D3-40A7-8204-49CA2DDA64CC}" type="presOf" srcId="{B331224B-5C4B-4A99-9039-2B36ADAFFB03}" destId="{D9A3FDCC-60C4-4BDD-8F6A-D177332C87BB}" srcOrd="0" destOrd="0" presId="urn:microsoft.com/office/officeart/2005/8/layout/cycle6"/>
    <dgm:cxn modelId="{74D40792-8F1B-4301-8D95-40B240CD0C71}" type="presOf" srcId="{FEDD3448-045E-499A-9FE7-D0A0FFA60F84}" destId="{0497F66F-F92B-46CC-A8F3-0D3C676F4455}" srcOrd="0" destOrd="0" presId="urn:microsoft.com/office/officeart/2005/8/layout/cycle6"/>
    <dgm:cxn modelId="{BCB24F94-5467-4378-AD71-67A233C35D75}" srcId="{658A4DF4-3CBF-4037-BCD8-7A51AFED0F9F}" destId="{FEDD3448-045E-499A-9FE7-D0A0FFA60F84}" srcOrd="4" destOrd="0" parTransId="{39916EF5-4003-47D5-B5D5-6288B5E4190C}" sibTransId="{7D1E75FF-AD25-4C05-8497-9C7F42354AEB}"/>
    <dgm:cxn modelId="{51324DA9-3C19-4789-A5FA-F5CBDE6E732C}" type="presOf" srcId="{6D75415C-12CA-45D6-91C8-50BEA0BE4234}" destId="{B77E11ED-0FCF-4208-9282-A3C7CD1AD96B}" srcOrd="0" destOrd="0" presId="urn:microsoft.com/office/officeart/2005/8/layout/cycle6"/>
    <dgm:cxn modelId="{9202A2B7-AB69-40A8-AB58-5F650F03B150}" type="presOf" srcId="{BFB60510-6FEC-4A21-9693-6DEACB4236BB}" destId="{68F9A4D2-D2EA-4844-A51B-6C4B2791B3E2}" srcOrd="0" destOrd="0" presId="urn:microsoft.com/office/officeart/2005/8/layout/cycle6"/>
    <dgm:cxn modelId="{3B6562DD-027A-480D-9B50-2CD4598A3C76}" type="presOf" srcId="{658A4DF4-3CBF-4037-BCD8-7A51AFED0F9F}" destId="{80E16D0F-7A0B-4956-A681-AC5AFD96FC5C}" srcOrd="0" destOrd="0" presId="urn:microsoft.com/office/officeart/2005/8/layout/cycle6"/>
    <dgm:cxn modelId="{C1988BF0-8EE5-4F16-B0C9-178955A9EFBE}" type="presOf" srcId="{32D786F1-1D99-4D6B-B364-1D8E213984EA}" destId="{FE03AF27-D1EE-4D0E-B1FC-F684D0F1066B}" srcOrd="0" destOrd="0" presId="urn:microsoft.com/office/officeart/2005/8/layout/cycle6"/>
    <dgm:cxn modelId="{F5EB21F8-A0A9-4F29-B959-1F4EDE500DA0}" type="presOf" srcId="{09D0C28E-F4F3-42A0-9065-6735BEDD22C1}" destId="{B6019B16-E2DC-4898-8986-A8E4763930D5}" srcOrd="0" destOrd="0" presId="urn:microsoft.com/office/officeart/2005/8/layout/cycle6"/>
    <dgm:cxn modelId="{90344DFA-78B1-49F5-88FA-E885974FA814}" srcId="{658A4DF4-3CBF-4037-BCD8-7A51AFED0F9F}" destId="{32D786F1-1D99-4D6B-B364-1D8E213984EA}" srcOrd="1" destOrd="0" parTransId="{1E4A9096-F319-463E-BA79-CC5DAB64EECA}" sibTransId="{B331224B-5C4B-4A99-9039-2B36ADAFFB03}"/>
    <dgm:cxn modelId="{37DB9A82-D4FB-47CE-B904-D2BE878D3902}" type="presParOf" srcId="{80E16D0F-7A0B-4956-A681-AC5AFD96FC5C}" destId="{10A5A6AD-6C18-4044-AF73-0C4591149644}" srcOrd="0" destOrd="0" presId="urn:microsoft.com/office/officeart/2005/8/layout/cycle6"/>
    <dgm:cxn modelId="{6ABF5014-DC8D-44D5-9CAE-D39727D5F1BA}" type="presParOf" srcId="{80E16D0F-7A0B-4956-A681-AC5AFD96FC5C}" destId="{0A78947B-28B2-4380-8004-A3BDC9583DAA}" srcOrd="1" destOrd="0" presId="urn:microsoft.com/office/officeart/2005/8/layout/cycle6"/>
    <dgm:cxn modelId="{08F370E9-8B3B-453F-A8A4-0651BABFACCE}" type="presParOf" srcId="{80E16D0F-7A0B-4956-A681-AC5AFD96FC5C}" destId="{73822F75-87FC-4F85-BB7C-599089629C83}" srcOrd="2" destOrd="0" presId="urn:microsoft.com/office/officeart/2005/8/layout/cycle6"/>
    <dgm:cxn modelId="{C21A8277-1AA6-4CEB-BB16-E3C79420A200}" type="presParOf" srcId="{80E16D0F-7A0B-4956-A681-AC5AFD96FC5C}" destId="{FE03AF27-D1EE-4D0E-B1FC-F684D0F1066B}" srcOrd="3" destOrd="0" presId="urn:microsoft.com/office/officeart/2005/8/layout/cycle6"/>
    <dgm:cxn modelId="{11209BEB-35B2-4779-A2DB-BF7CB0939FBC}" type="presParOf" srcId="{80E16D0F-7A0B-4956-A681-AC5AFD96FC5C}" destId="{86C55B0A-0ED7-477F-817E-010500D90640}" srcOrd="4" destOrd="0" presId="urn:microsoft.com/office/officeart/2005/8/layout/cycle6"/>
    <dgm:cxn modelId="{78C2A1A4-809C-451D-83CB-98CA89D4F91B}" type="presParOf" srcId="{80E16D0F-7A0B-4956-A681-AC5AFD96FC5C}" destId="{D9A3FDCC-60C4-4BDD-8F6A-D177332C87BB}" srcOrd="5" destOrd="0" presId="urn:microsoft.com/office/officeart/2005/8/layout/cycle6"/>
    <dgm:cxn modelId="{5FAF72E6-10F0-407C-8B5E-37DF8FBD4304}" type="presParOf" srcId="{80E16D0F-7A0B-4956-A681-AC5AFD96FC5C}" destId="{68F9A4D2-D2EA-4844-A51B-6C4B2791B3E2}" srcOrd="6" destOrd="0" presId="urn:microsoft.com/office/officeart/2005/8/layout/cycle6"/>
    <dgm:cxn modelId="{D227568C-E86A-47E4-91CC-8D0DFC99B481}" type="presParOf" srcId="{80E16D0F-7A0B-4956-A681-AC5AFD96FC5C}" destId="{E02F7756-1188-494B-BFA9-799F1DEB6E5D}" srcOrd="7" destOrd="0" presId="urn:microsoft.com/office/officeart/2005/8/layout/cycle6"/>
    <dgm:cxn modelId="{AF1A09F3-2BE1-4B7D-AC92-65B4CCC3D1E7}" type="presParOf" srcId="{80E16D0F-7A0B-4956-A681-AC5AFD96FC5C}" destId="{B77E11ED-0FCF-4208-9282-A3C7CD1AD96B}" srcOrd="8" destOrd="0" presId="urn:microsoft.com/office/officeart/2005/8/layout/cycle6"/>
    <dgm:cxn modelId="{C37B248C-89B8-4A6A-A34A-A82FC54F129A}" type="presParOf" srcId="{80E16D0F-7A0B-4956-A681-AC5AFD96FC5C}" destId="{04F3E684-C06E-4D92-96AC-72770C11F1EB}" srcOrd="9" destOrd="0" presId="urn:microsoft.com/office/officeart/2005/8/layout/cycle6"/>
    <dgm:cxn modelId="{23AC1523-09B8-4DC1-99C7-540EBDACEF58}" type="presParOf" srcId="{80E16D0F-7A0B-4956-A681-AC5AFD96FC5C}" destId="{41711942-74DA-4F81-83E3-931B97BDF060}" srcOrd="10" destOrd="0" presId="urn:microsoft.com/office/officeart/2005/8/layout/cycle6"/>
    <dgm:cxn modelId="{34F9E183-60A8-453C-BA79-593D2A7E5010}" type="presParOf" srcId="{80E16D0F-7A0B-4956-A681-AC5AFD96FC5C}" destId="{B6019B16-E2DC-4898-8986-A8E4763930D5}" srcOrd="11" destOrd="0" presId="urn:microsoft.com/office/officeart/2005/8/layout/cycle6"/>
    <dgm:cxn modelId="{55034FF7-1498-4494-BB90-01548F30BCD4}" type="presParOf" srcId="{80E16D0F-7A0B-4956-A681-AC5AFD96FC5C}" destId="{0497F66F-F92B-46CC-A8F3-0D3C676F4455}" srcOrd="12" destOrd="0" presId="urn:microsoft.com/office/officeart/2005/8/layout/cycle6"/>
    <dgm:cxn modelId="{B8CDDBFF-8611-4FCB-A43E-489BA6B04B92}" type="presParOf" srcId="{80E16D0F-7A0B-4956-A681-AC5AFD96FC5C}" destId="{892098C3-A169-423D-B13B-8C0059A65C33}" srcOrd="13" destOrd="0" presId="urn:microsoft.com/office/officeart/2005/8/layout/cycle6"/>
    <dgm:cxn modelId="{5CFDFFD6-7D44-4FD4-9298-96C1DE448ABA}" type="presParOf" srcId="{80E16D0F-7A0B-4956-A681-AC5AFD96FC5C}" destId="{625D1317-41F0-4B69-BB47-8DC456733B52}"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A5A6AD-6C18-4044-AF73-0C4591149644}">
      <dsp:nvSpPr>
        <dsp:cNvPr id="0" name=""/>
        <dsp:cNvSpPr/>
      </dsp:nvSpPr>
      <dsp:spPr>
        <a:xfrm>
          <a:off x="1841175" y="0"/>
          <a:ext cx="1611681" cy="84651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Project Submission</a:t>
          </a:r>
        </a:p>
      </dsp:txBody>
      <dsp:txXfrm>
        <a:off x="1882499" y="41324"/>
        <a:ext cx="1529033" cy="763871"/>
      </dsp:txXfrm>
    </dsp:sp>
    <dsp:sp modelId="{73822F75-87FC-4F85-BB7C-599089629C83}">
      <dsp:nvSpPr>
        <dsp:cNvPr id="0" name=""/>
        <dsp:cNvSpPr/>
      </dsp:nvSpPr>
      <dsp:spPr>
        <a:xfrm>
          <a:off x="974961" y="422402"/>
          <a:ext cx="3381106" cy="3381106"/>
        </a:xfrm>
        <a:custGeom>
          <a:avLst/>
          <a:gdLst/>
          <a:ahLst/>
          <a:cxnLst/>
          <a:rect l="0" t="0" r="0" b="0"/>
          <a:pathLst>
            <a:path>
              <a:moveTo>
                <a:pt x="2485199" y="198404"/>
              </a:moveTo>
              <a:arcTo wR="1690553" hR="1690553" stAng="17882256" swAng="1664392"/>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E03AF27-D1EE-4D0E-B1FC-F684D0F1066B}">
      <dsp:nvSpPr>
        <dsp:cNvPr id="0" name=""/>
        <dsp:cNvSpPr/>
      </dsp:nvSpPr>
      <dsp:spPr>
        <a:xfrm>
          <a:off x="3468654" y="1169020"/>
          <a:ext cx="1611681" cy="84651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Implementation</a:t>
          </a:r>
        </a:p>
      </dsp:txBody>
      <dsp:txXfrm>
        <a:off x="3509978" y="1210344"/>
        <a:ext cx="1529033" cy="763871"/>
      </dsp:txXfrm>
    </dsp:sp>
    <dsp:sp modelId="{D9A3FDCC-60C4-4BDD-8F6A-D177332C87BB}">
      <dsp:nvSpPr>
        <dsp:cNvPr id="0" name=""/>
        <dsp:cNvSpPr/>
      </dsp:nvSpPr>
      <dsp:spPr>
        <a:xfrm>
          <a:off x="976130" y="424136"/>
          <a:ext cx="3381106" cy="3381106"/>
        </a:xfrm>
        <a:custGeom>
          <a:avLst/>
          <a:gdLst/>
          <a:ahLst/>
          <a:cxnLst/>
          <a:rect l="0" t="0" r="0" b="0"/>
          <a:pathLst>
            <a:path>
              <a:moveTo>
                <a:pt x="3378796" y="1602205"/>
              </a:moveTo>
              <a:arcTo wR="1690553" hR="1690553" stAng="21420263" swAng="2195483"/>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8F9A4D2-D2EA-4844-A51B-6C4B2791B3E2}">
      <dsp:nvSpPr>
        <dsp:cNvPr id="0" name=""/>
        <dsp:cNvSpPr/>
      </dsp:nvSpPr>
      <dsp:spPr>
        <a:xfrm>
          <a:off x="2854525" y="3059116"/>
          <a:ext cx="1611681" cy="84651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Monitoring</a:t>
          </a:r>
        </a:p>
      </dsp:txBody>
      <dsp:txXfrm>
        <a:off x="2895849" y="3100440"/>
        <a:ext cx="1529033" cy="763871"/>
      </dsp:txXfrm>
    </dsp:sp>
    <dsp:sp modelId="{B77E11ED-0FCF-4208-9282-A3C7CD1AD96B}">
      <dsp:nvSpPr>
        <dsp:cNvPr id="0" name=""/>
        <dsp:cNvSpPr/>
      </dsp:nvSpPr>
      <dsp:spPr>
        <a:xfrm>
          <a:off x="976130" y="424136"/>
          <a:ext cx="3381106" cy="3381106"/>
        </a:xfrm>
        <a:custGeom>
          <a:avLst/>
          <a:gdLst/>
          <a:ahLst/>
          <a:cxnLst/>
          <a:rect l="0" t="0" r="0" b="0"/>
          <a:pathLst>
            <a:path>
              <a:moveTo>
                <a:pt x="1874660" y="3371051"/>
              </a:moveTo>
              <a:arcTo wR="1690553" hR="1690553" stAng="5024873" swAng="750255"/>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4F3E684-C06E-4D92-96AC-72770C11F1EB}">
      <dsp:nvSpPr>
        <dsp:cNvPr id="0" name=""/>
        <dsp:cNvSpPr/>
      </dsp:nvSpPr>
      <dsp:spPr>
        <a:xfrm>
          <a:off x="867160" y="3059116"/>
          <a:ext cx="1611681" cy="84651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Completion</a:t>
          </a:r>
        </a:p>
      </dsp:txBody>
      <dsp:txXfrm>
        <a:off x="908484" y="3100440"/>
        <a:ext cx="1529033" cy="763871"/>
      </dsp:txXfrm>
    </dsp:sp>
    <dsp:sp modelId="{B6019B16-E2DC-4898-8986-A8E4763930D5}">
      <dsp:nvSpPr>
        <dsp:cNvPr id="0" name=""/>
        <dsp:cNvSpPr/>
      </dsp:nvSpPr>
      <dsp:spPr>
        <a:xfrm>
          <a:off x="976130" y="424136"/>
          <a:ext cx="3381106" cy="3381106"/>
        </a:xfrm>
        <a:custGeom>
          <a:avLst/>
          <a:gdLst/>
          <a:ahLst/>
          <a:cxnLst/>
          <a:rect l="0" t="0" r="0" b="0"/>
          <a:pathLst>
            <a:path>
              <a:moveTo>
                <a:pt x="282386" y="2625987"/>
              </a:moveTo>
              <a:arcTo wR="1690553" hR="1690553" stAng="8784254" swAng="2195483"/>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497F66F-F92B-46CC-A8F3-0D3C676F4455}">
      <dsp:nvSpPr>
        <dsp:cNvPr id="0" name=""/>
        <dsp:cNvSpPr/>
      </dsp:nvSpPr>
      <dsp:spPr>
        <a:xfrm>
          <a:off x="407702" y="1169020"/>
          <a:ext cx="1302337" cy="84651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Evaluation</a:t>
          </a:r>
        </a:p>
      </dsp:txBody>
      <dsp:txXfrm>
        <a:off x="449026" y="1210344"/>
        <a:ext cx="1219689" cy="763871"/>
      </dsp:txXfrm>
    </dsp:sp>
    <dsp:sp modelId="{625D1317-41F0-4B69-BB47-8DC456733B52}">
      <dsp:nvSpPr>
        <dsp:cNvPr id="0" name=""/>
        <dsp:cNvSpPr/>
      </dsp:nvSpPr>
      <dsp:spPr>
        <a:xfrm>
          <a:off x="977359" y="422312"/>
          <a:ext cx="3381106" cy="3381106"/>
        </a:xfrm>
        <a:custGeom>
          <a:avLst/>
          <a:gdLst/>
          <a:ahLst/>
          <a:cxnLst/>
          <a:rect l="0" t="0" r="0" b="0"/>
          <a:pathLst>
            <a:path>
              <a:moveTo>
                <a:pt x="292397" y="740220"/>
              </a:moveTo>
              <a:arcTo wR="1690553" hR="1690553" stAng="12852247" swAng="1575203"/>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8135"/>
          </a:xfrm>
          <a:prstGeom prst="rect">
            <a:avLst/>
          </a:prstGeom>
        </p:spPr>
        <p:txBody>
          <a:bodyPr vert="horz" lIns="93177" tIns="46589" rIns="93177" bIns="46589" rtlCol="0"/>
          <a:lstStyle>
            <a:lvl1pPr algn="r">
              <a:defRPr sz="1200"/>
            </a:lvl1pPr>
          </a:lstStyle>
          <a:p>
            <a:fld id="{6ED9343D-33DA-4C49-A237-757209E01DA3}" type="datetimeFigureOut">
              <a:rPr lang="en-US" smtClean="0"/>
              <a:t>2018-03-06</a:t>
            </a:fld>
            <a:endParaRPr lang="en-US" dirty="0"/>
          </a:p>
        </p:txBody>
      </p:sp>
      <p:sp>
        <p:nvSpPr>
          <p:cNvPr id="4" name="Footer Placeholder 3"/>
          <p:cNvSpPr>
            <a:spLocks noGrp="1"/>
          </p:cNvSpPr>
          <p:nvPr>
            <p:ph type="ftr" sz="quarter" idx="2"/>
          </p:nvPr>
        </p:nvSpPr>
        <p:spPr>
          <a:xfrm>
            <a:off x="0" y="9430092"/>
            <a:ext cx="2945659" cy="498134"/>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30092"/>
            <a:ext cx="2945659" cy="498134"/>
          </a:xfrm>
          <a:prstGeom prst="rect">
            <a:avLst/>
          </a:prstGeom>
        </p:spPr>
        <p:txBody>
          <a:bodyPr vert="horz" lIns="93177" tIns="46589" rIns="93177" bIns="46589" rtlCol="0" anchor="b"/>
          <a:lstStyle>
            <a:lvl1pPr algn="r">
              <a:defRPr sz="1200"/>
            </a:lvl1pPr>
          </a:lstStyle>
          <a:p>
            <a:fld id="{3A73B31B-17DA-434B-819D-2107DE59C7FB}" type="slidenum">
              <a:rPr lang="en-US" smtClean="0"/>
              <a:t>‹#›</a:t>
            </a:fld>
            <a:endParaRPr lang="en-US" dirty="0"/>
          </a:p>
        </p:txBody>
      </p:sp>
    </p:spTree>
    <p:extLst>
      <p:ext uri="{BB962C8B-B14F-4D97-AF65-F5344CB8AC3E}">
        <p14:creationId xmlns:p14="http://schemas.microsoft.com/office/powerpoint/2010/main" val="608695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275" cy="49844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49862" y="0"/>
            <a:ext cx="2946275" cy="498446"/>
          </a:xfrm>
          <a:prstGeom prst="rect">
            <a:avLst/>
          </a:prstGeom>
        </p:spPr>
        <p:txBody>
          <a:bodyPr vert="horz" lIns="91440" tIns="45720" rIns="91440" bIns="45720" rtlCol="0"/>
          <a:lstStyle>
            <a:lvl1pPr algn="r">
              <a:defRPr sz="1200"/>
            </a:lvl1pPr>
          </a:lstStyle>
          <a:p>
            <a:fld id="{0F9A4A00-80F6-49A4-8D10-F8D75EBD7EC2}" type="datetimeFigureOut">
              <a:rPr lang="en-US" smtClean="0"/>
              <a:t>2018-03-06</a:t>
            </a:fld>
            <a:endParaRPr lang="en-US" dirty="0"/>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0383" y="4777620"/>
            <a:ext cx="5436909" cy="390957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9780"/>
            <a:ext cx="2946275" cy="498446"/>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49862" y="9429780"/>
            <a:ext cx="2946275" cy="498446"/>
          </a:xfrm>
          <a:prstGeom prst="rect">
            <a:avLst/>
          </a:prstGeom>
        </p:spPr>
        <p:txBody>
          <a:bodyPr vert="horz" lIns="91440" tIns="45720" rIns="91440" bIns="45720" rtlCol="0" anchor="b"/>
          <a:lstStyle>
            <a:lvl1pPr algn="r">
              <a:defRPr sz="1200"/>
            </a:lvl1pPr>
          </a:lstStyle>
          <a:p>
            <a:fld id="{D400D89C-1D6D-4027-ABB8-1D42A5C6071E}" type="slidenum">
              <a:rPr lang="en-US" smtClean="0"/>
              <a:t>‹#›</a:t>
            </a:fld>
            <a:endParaRPr lang="en-US" dirty="0"/>
          </a:p>
        </p:txBody>
      </p:sp>
    </p:spTree>
    <p:extLst>
      <p:ext uri="{BB962C8B-B14F-4D97-AF65-F5344CB8AC3E}">
        <p14:creationId xmlns:p14="http://schemas.microsoft.com/office/powerpoint/2010/main" val="729328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2291" name="Notizenplatzhalt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a:ea typeface="Corbel"/>
            </a:endParaRPr>
          </a:p>
        </p:txBody>
      </p:sp>
      <p:sp>
        <p:nvSpPr>
          <p:cNvPr id="12292" name="Foliennummernplatzhalt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37076" indent="-283491" eaLnBrk="0" hangingPunct="0">
              <a:defRPr>
                <a:solidFill>
                  <a:schemeClr val="tx1"/>
                </a:solidFill>
                <a:latin typeface="Arial" pitchFamily="34" charset="0"/>
                <a:cs typeface="Arial" pitchFamily="34" charset="0"/>
              </a:defRPr>
            </a:lvl2pPr>
            <a:lvl3pPr marL="1133964" indent="-226793" eaLnBrk="0" hangingPunct="0">
              <a:defRPr>
                <a:solidFill>
                  <a:schemeClr val="tx1"/>
                </a:solidFill>
                <a:latin typeface="Arial" pitchFamily="34" charset="0"/>
                <a:cs typeface="Arial" pitchFamily="34" charset="0"/>
              </a:defRPr>
            </a:lvl3pPr>
            <a:lvl4pPr marL="1587549" indent="-226793" eaLnBrk="0" hangingPunct="0">
              <a:defRPr>
                <a:solidFill>
                  <a:schemeClr val="tx1"/>
                </a:solidFill>
                <a:latin typeface="Arial" pitchFamily="34" charset="0"/>
                <a:cs typeface="Arial" pitchFamily="34" charset="0"/>
              </a:defRPr>
            </a:lvl4pPr>
            <a:lvl5pPr marL="2041134" indent="-226793" eaLnBrk="0" hangingPunct="0">
              <a:defRPr>
                <a:solidFill>
                  <a:schemeClr val="tx1"/>
                </a:solidFill>
                <a:latin typeface="Arial" pitchFamily="34" charset="0"/>
                <a:cs typeface="Arial" pitchFamily="34" charset="0"/>
              </a:defRPr>
            </a:lvl5pPr>
            <a:lvl6pPr marL="2494721" indent="-226793" eaLnBrk="0" fontAlgn="base" hangingPunct="0">
              <a:spcBef>
                <a:spcPct val="0"/>
              </a:spcBef>
              <a:spcAft>
                <a:spcPct val="0"/>
              </a:spcAft>
              <a:defRPr>
                <a:solidFill>
                  <a:schemeClr val="tx1"/>
                </a:solidFill>
                <a:latin typeface="Arial" pitchFamily="34" charset="0"/>
                <a:cs typeface="Arial" pitchFamily="34" charset="0"/>
              </a:defRPr>
            </a:lvl6pPr>
            <a:lvl7pPr marL="2948306" indent="-226793" eaLnBrk="0" fontAlgn="base" hangingPunct="0">
              <a:spcBef>
                <a:spcPct val="0"/>
              </a:spcBef>
              <a:spcAft>
                <a:spcPct val="0"/>
              </a:spcAft>
              <a:defRPr>
                <a:solidFill>
                  <a:schemeClr val="tx1"/>
                </a:solidFill>
                <a:latin typeface="Arial" pitchFamily="34" charset="0"/>
                <a:cs typeface="Arial" pitchFamily="34" charset="0"/>
              </a:defRPr>
            </a:lvl7pPr>
            <a:lvl8pPr marL="3401891" indent="-226793" eaLnBrk="0" fontAlgn="base" hangingPunct="0">
              <a:spcBef>
                <a:spcPct val="0"/>
              </a:spcBef>
              <a:spcAft>
                <a:spcPct val="0"/>
              </a:spcAft>
              <a:defRPr>
                <a:solidFill>
                  <a:schemeClr val="tx1"/>
                </a:solidFill>
                <a:latin typeface="Arial" pitchFamily="34" charset="0"/>
                <a:cs typeface="Arial" pitchFamily="34" charset="0"/>
              </a:defRPr>
            </a:lvl8pPr>
            <a:lvl9pPr marL="3855477" indent="-226793"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1F993B8-BC0C-430E-A244-9A9CBB032CB3}" type="slidenum">
              <a:rPr lang="de-DE">
                <a:latin typeface="Corbel"/>
                <a:cs typeface="Corbel"/>
              </a:rPr>
              <a:pPr eaLnBrk="1" hangingPunct="1"/>
              <a:t>1</a:t>
            </a:fld>
            <a:endParaRPr lang="de-DE" dirty="0">
              <a:latin typeface="Corbel"/>
              <a:cs typeface="Corbel"/>
            </a:endParaRPr>
          </a:p>
        </p:txBody>
      </p:sp>
    </p:spTree>
    <p:extLst>
      <p:ext uri="{BB962C8B-B14F-4D97-AF65-F5344CB8AC3E}">
        <p14:creationId xmlns:p14="http://schemas.microsoft.com/office/powerpoint/2010/main" val="15811831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GCF - PPT BG.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382" y="-47616"/>
            <a:ext cx="9302765" cy="6953232"/>
          </a:xfrm>
          <a:prstGeom prst="rect">
            <a:avLst/>
          </a:prstGeom>
        </p:spPr>
      </p:pic>
      <p:pic>
        <p:nvPicPr>
          <p:cNvPr id="3" name="Picture 2" descr="GCFblgrnLogoRGB.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655786" y="559834"/>
            <a:ext cx="2785974" cy="1970930"/>
          </a:xfrm>
          <a:prstGeom prst="rect">
            <a:avLst/>
          </a:prstGeom>
        </p:spPr>
      </p:pic>
      <p:sp>
        <p:nvSpPr>
          <p:cNvPr id="4" name="Subtitle 2"/>
          <p:cNvSpPr txBox="1">
            <a:spLocks/>
          </p:cNvSpPr>
          <p:nvPr userDrawn="1"/>
        </p:nvSpPr>
        <p:spPr>
          <a:xfrm>
            <a:off x="1777956" y="2909888"/>
            <a:ext cx="7126608" cy="67238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3600" b="1" dirty="0">
                <a:solidFill>
                  <a:prstClr val="black"/>
                </a:solidFill>
                <a:latin typeface="Corbel"/>
                <a:cs typeface="Corbel"/>
              </a:rPr>
              <a:t>Title of </a:t>
            </a:r>
            <a:r>
              <a:rPr lang="en-US" sz="4000" b="1" dirty="0">
                <a:solidFill>
                  <a:prstClr val="black"/>
                </a:solidFill>
                <a:latin typeface="Corbel"/>
                <a:cs typeface="Corbel"/>
              </a:rPr>
              <a:t>Presentation</a:t>
            </a:r>
            <a:endParaRPr lang="en-US" sz="3600" b="1" i="1" dirty="0">
              <a:solidFill>
                <a:prstClr val="black"/>
              </a:solidFill>
              <a:latin typeface="Corbel"/>
              <a:cs typeface="Corbel"/>
            </a:endParaRPr>
          </a:p>
        </p:txBody>
      </p:sp>
      <p:sp>
        <p:nvSpPr>
          <p:cNvPr id="5" name="Subtitle 2"/>
          <p:cNvSpPr txBox="1">
            <a:spLocks/>
          </p:cNvSpPr>
          <p:nvPr userDrawn="1"/>
        </p:nvSpPr>
        <p:spPr>
          <a:xfrm>
            <a:off x="1772575" y="4445343"/>
            <a:ext cx="6653110" cy="1603743"/>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None/>
            </a:pPr>
            <a:r>
              <a:rPr lang="en-US" sz="2800" b="1" dirty="0">
                <a:solidFill>
                  <a:srgbClr val="246B52"/>
                </a:solidFill>
                <a:latin typeface="Corbel"/>
                <a:ea typeface="Corbel"/>
                <a:cs typeface="Corbel"/>
              </a:rPr>
              <a:t>Name of Presenter</a:t>
            </a:r>
          </a:p>
          <a:p>
            <a:pPr marL="0" indent="0">
              <a:lnSpc>
                <a:spcPct val="80000"/>
              </a:lnSpc>
              <a:buNone/>
            </a:pPr>
            <a:endParaRPr lang="en-US" sz="2400" dirty="0">
              <a:solidFill>
                <a:srgbClr val="246B52"/>
              </a:solidFill>
              <a:latin typeface="Corbel"/>
              <a:ea typeface="Corbel"/>
              <a:cs typeface="Corbel"/>
            </a:endParaRPr>
          </a:p>
          <a:p>
            <a:pPr marL="0" indent="0">
              <a:lnSpc>
                <a:spcPct val="80000"/>
              </a:lnSpc>
              <a:buNone/>
            </a:pPr>
            <a:r>
              <a:rPr lang="en-US" sz="2000" dirty="0">
                <a:solidFill>
                  <a:srgbClr val="246B52"/>
                </a:solidFill>
                <a:latin typeface="Corbel"/>
                <a:ea typeface="Corbel"/>
                <a:cs typeface="Corbel"/>
              </a:rPr>
              <a:t>Event Name</a:t>
            </a:r>
          </a:p>
          <a:p>
            <a:pPr marL="0" indent="0">
              <a:lnSpc>
                <a:spcPct val="80000"/>
              </a:lnSpc>
              <a:buNone/>
            </a:pPr>
            <a:r>
              <a:rPr lang="en-US" sz="2000" dirty="0">
                <a:solidFill>
                  <a:srgbClr val="246B52"/>
                </a:solidFill>
                <a:latin typeface="Corbel"/>
                <a:ea typeface="Corbel"/>
                <a:cs typeface="Corbel"/>
              </a:rPr>
              <a:t>Month Year | Location</a:t>
            </a:r>
          </a:p>
        </p:txBody>
      </p:sp>
      <p:sp>
        <p:nvSpPr>
          <p:cNvPr id="6" name="Subtitle 2"/>
          <p:cNvSpPr txBox="1">
            <a:spLocks/>
          </p:cNvSpPr>
          <p:nvPr userDrawn="1"/>
        </p:nvSpPr>
        <p:spPr>
          <a:xfrm>
            <a:off x="1772575" y="2549331"/>
            <a:ext cx="7126608" cy="40254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n-US" sz="2000" dirty="0">
                <a:solidFill>
                  <a:prstClr val="black"/>
                </a:solidFill>
                <a:latin typeface="Corbel"/>
                <a:cs typeface="Corbel"/>
              </a:rPr>
              <a:t>Subtitle/Agenda Item/Etc. (optional)</a:t>
            </a:r>
          </a:p>
          <a:p>
            <a:pPr algn="l">
              <a:lnSpc>
                <a:spcPct val="90000"/>
              </a:lnSpc>
            </a:pPr>
            <a:endParaRPr lang="en-US" sz="2000" dirty="0">
              <a:solidFill>
                <a:prstClr val="black"/>
              </a:solidFill>
              <a:latin typeface="Corbel"/>
              <a:cs typeface="Corbel"/>
            </a:endParaRPr>
          </a:p>
        </p:txBody>
      </p:sp>
    </p:spTree>
    <p:extLst>
      <p:ext uri="{BB962C8B-B14F-4D97-AF65-F5344CB8AC3E}">
        <p14:creationId xmlns:p14="http://schemas.microsoft.com/office/powerpoint/2010/main" val="967028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7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8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9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1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
        <p:nvSpPr>
          <p:cNvPr id="5" name="Text Placeholder 4"/>
          <p:cNvSpPr>
            <a:spLocks noGrp="1"/>
          </p:cNvSpPr>
          <p:nvPr>
            <p:ph type="body" sz="quarter" idx="10" hasCustomPrompt="1"/>
          </p:nvPr>
        </p:nvSpPr>
        <p:spPr>
          <a:xfrm>
            <a:off x="822325" y="2127250"/>
            <a:ext cx="7524750" cy="3944938"/>
          </a:xfrm>
          <a:prstGeom prst="rect">
            <a:avLst/>
          </a:prstGeom>
        </p:spPr>
        <p:txBody>
          <a:bodyPr vert="horz"/>
          <a:lstStyle>
            <a:lvl1pPr marL="0" indent="0">
              <a:buNone/>
              <a:defRPr sz="2800">
                <a:latin typeface="Corbel"/>
                <a:cs typeface="Corbel"/>
              </a:defRPr>
            </a:lvl1pPr>
          </a:lstStyle>
          <a:p>
            <a:pPr lvl="0"/>
            <a:r>
              <a:rPr lang="en-US" dirty="0"/>
              <a:t>Text</a:t>
            </a:r>
          </a:p>
        </p:txBody>
      </p:sp>
    </p:spTree>
    <p:extLst>
      <p:ext uri="{BB962C8B-B14F-4D97-AF65-F5344CB8AC3E}">
        <p14:creationId xmlns:p14="http://schemas.microsoft.com/office/powerpoint/2010/main" val="27534342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2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5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8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9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0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1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ed List Slide">
    <p:spTree>
      <p:nvGrpSpPr>
        <p:cNvPr id="1" name=""/>
        <p:cNvGrpSpPr/>
        <p:nvPr/>
      </p:nvGrpSpPr>
      <p:grpSpPr>
        <a:xfrm>
          <a:off x="0" y="0"/>
          <a:ext cx="0" cy="0"/>
          <a:chOff x="0" y="0"/>
          <a:chExt cx="0" cy="0"/>
        </a:xfrm>
      </p:grpSpPr>
      <p:sp>
        <p:nvSpPr>
          <p:cNvPr id="8" name="Text Placeholder 4"/>
          <p:cNvSpPr>
            <a:spLocks noGrp="1"/>
          </p:cNvSpPr>
          <p:nvPr>
            <p:ph type="body" sz="quarter" idx="10" hasCustomPrompt="1"/>
          </p:nvPr>
        </p:nvSpPr>
        <p:spPr>
          <a:xfrm>
            <a:off x="822325" y="2127250"/>
            <a:ext cx="7524750" cy="3944938"/>
          </a:xfrm>
          <a:prstGeom prst="rect">
            <a:avLst/>
          </a:prstGeom>
        </p:spPr>
        <p:txBody>
          <a:bodyPr vert="horz"/>
          <a:lstStyle>
            <a:lvl1pPr marL="457200" indent="-457200">
              <a:buClr>
                <a:srgbClr val="24634F"/>
              </a:buClr>
              <a:buFont typeface="Arial"/>
              <a:buChar char="•"/>
              <a:defRPr sz="2800">
                <a:latin typeface="Corbel"/>
                <a:cs typeface="Corbel"/>
              </a:defRPr>
            </a:lvl1pPr>
          </a:lstStyle>
          <a:p>
            <a:pPr lvl="0"/>
            <a:r>
              <a:rPr lang="en-US" dirty="0"/>
              <a:t>Bulleted List</a:t>
            </a:r>
          </a:p>
        </p:txBody>
      </p:sp>
      <p:sp>
        <p:nvSpPr>
          <p:cNvPr id="4"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11226826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2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DA326-2B3C-4F71-9422-EDC54CF97BFD}"/>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77F13DF6-E837-4F2A-8256-E4199D3C90F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1A32A508-FAF5-4EBD-8539-EB07377F1426}"/>
              </a:ext>
            </a:extLst>
          </p:cNvPr>
          <p:cNvSpPr>
            <a:spLocks noGrp="1"/>
          </p:cNvSpPr>
          <p:nvPr>
            <p:ph type="dt" sz="half" idx="10"/>
          </p:nvPr>
        </p:nvSpPr>
        <p:spPr/>
        <p:txBody>
          <a:bodyPr/>
          <a:lstStyle/>
          <a:p>
            <a:fld id="{39A95564-9819-4B35-A0C3-35434A8CA128}" type="datetimeFigureOut">
              <a:rPr lang="en-US" smtClean="0"/>
              <a:t>2018-03-06</a:t>
            </a:fld>
            <a:endParaRPr lang="en-US"/>
          </a:p>
        </p:txBody>
      </p:sp>
      <p:sp>
        <p:nvSpPr>
          <p:cNvPr id="5" name="Footer Placeholder 4">
            <a:extLst>
              <a:ext uri="{FF2B5EF4-FFF2-40B4-BE49-F238E27FC236}">
                <a16:creationId xmlns:a16="http://schemas.microsoft.com/office/drawing/2014/main" id="{5897002C-9EBA-498C-AC93-F0619046E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80EDBC-F204-4B47-ADC7-21DA4110ECBF}"/>
              </a:ext>
            </a:extLst>
          </p:cNvPr>
          <p:cNvSpPr>
            <a:spLocks noGrp="1"/>
          </p:cNvSpPr>
          <p:nvPr>
            <p:ph type="sldNum" sz="quarter" idx="12"/>
          </p:nvPr>
        </p:nvSpPr>
        <p:spPr/>
        <p:txBody>
          <a:bodyPr/>
          <a:lstStyle/>
          <a:p>
            <a:fld id="{4794691D-B2F7-455F-8D36-07EA8E022F9F}" type="slidenum">
              <a:rPr lang="en-US" smtClean="0"/>
              <a:t>‹#›</a:t>
            </a:fld>
            <a:endParaRPr lang="en-US"/>
          </a:p>
        </p:txBody>
      </p:sp>
    </p:spTree>
    <p:extLst>
      <p:ext uri="{BB962C8B-B14F-4D97-AF65-F5344CB8AC3E}">
        <p14:creationId xmlns:p14="http://schemas.microsoft.com/office/powerpoint/2010/main" val="35130305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367CF-6424-4AFF-9A27-707B3E4788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6733C8-B42F-4971-8D8F-E7203636DAD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0D1C2A-1F3E-41F3-A2CC-4370875BC4B8}"/>
              </a:ext>
            </a:extLst>
          </p:cNvPr>
          <p:cNvSpPr>
            <a:spLocks noGrp="1"/>
          </p:cNvSpPr>
          <p:nvPr>
            <p:ph type="dt" sz="half" idx="10"/>
          </p:nvPr>
        </p:nvSpPr>
        <p:spPr/>
        <p:txBody>
          <a:bodyPr/>
          <a:lstStyle/>
          <a:p>
            <a:fld id="{39A95564-9819-4B35-A0C3-35434A8CA128}" type="datetimeFigureOut">
              <a:rPr lang="en-US" smtClean="0"/>
              <a:t>2018-03-06</a:t>
            </a:fld>
            <a:endParaRPr lang="en-US"/>
          </a:p>
        </p:txBody>
      </p:sp>
      <p:sp>
        <p:nvSpPr>
          <p:cNvPr id="5" name="Footer Placeholder 4">
            <a:extLst>
              <a:ext uri="{FF2B5EF4-FFF2-40B4-BE49-F238E27FC236}">
                <a16:creationId xmlns:a16="http://schemas.microsoft.com/office/drawing/2014/main" id="{BFAA2005-B0C5-44B1-A705-5369D4F929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73491E-6D3A-45D9-8012-E21F16656874}"/>
              </a:ext>
            </a:extLst>
          </p:cNvPr>
          <p:cNvSpPr>
            <a:spLocks noGrp="1"/>
          </p:cNvSpPr>
          <p:nvPr>
            <p:ph type="sldNum" sz="quarter" idx="12"/>
          </p:nvPr>
        </p:nvSpPr>
        <p:spPr/>
        <p:txBody>
          <a:bodyPr/>
          <a:lstStyle/>
          <a:p>
            <a:fld id="{4794691D-B2F7-455F-8D36-07EA8E022F9F}" type="slidenum">
              <a:rPr lang="en-US" smtClean="0"/>
              <a:t>‹#›</a:t>
            </a:fld>
            <a:endParaRPr lang="en-US"/>
          </a:p>
        </p:txBody>
      </p:sp>
    </p:spTree>
    <p:extLst>
      <p:ext uri="{BB962C8B-B14F-4D97-AF65-F5344CB8AC3E}">
        <p14:creationId xmlns:p14="http://schemas.microsoft.com/office/powerpoint/2010/main" val="13522570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45C4E-2139-46FA-AECC-201729F5C8F3}"/>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C68B6994-9B4A-4CAD-97DE-34E3711B157F}"/>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2740DF3-678E-4D00-B276-DF5150CDD9BF}"/>
              </a:ext>
            </a:extLst>
          </p:cNvPr>
          <p:cNvSpPr>
            <a:spLocks noGrp="1"/>
          </p:cNvSpPr>
          <p:nvPr>
            <p:ph type="dt" sz="half" idx="10"/>
          </p:nvPr>
        </p:nvSpPr>
        <p:spPr/>
        <p:txBody>
          <a:bodyPr/>
          <a:lstStyle/>
          <a:p>
            <a:fld id="{39A95564-9819-4B35-A0C3-35434A8CA128}" type="datetimeFigureOut">
              <a:rPr lang="en-US" smtClean="0"/>
              <a:t>2018-03-06</a:t>
            </a:fld>
            <a:endParaRPr lang="en-US"/>
          </a:p>
        </p:txBody>
      </p:sp>
      <p:sp>
        <p:nvSpPr>
          <p:cNvPr id="5" name="Footer Placeholder 4">
            <a:extLst>
              <a:ext uri="{FF2B5EF4-FFF2-40B4-BE49-F238E27FC236}">
                <a16:creationId xmlns:a16="http://schemas.microsoft.com/office/drawing/2014/main" id="{DE7CF84D-4D9D-4F36-B23F-B33D00BCD3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790B3D-7946-44DD-9FF9-49E94886AC85}"/>
              </a:ext>
            </a:extLst>
          </p:cNvPr>
          <p:cNvSpPr>
            <a:spLocks noGrp="1"/>
          </p:cNvSpPr>
          <p:nvPr>
            <p:ph type="sldNum" sz="quarter" idx="12"/>
          </p:nvPr>
        </p:nvSpPr>
        <p:spPr/>
        <p:txBody>
          <a:bodyPr/>
          <a:lstStyle/>
          <a:p>
            <a:fld id="{4794691D-B2F7-455F-8D36-07EA8E022F9F}" type="slidenum">
              <a:rPr lang="en-US" smtClean="0"/>
              <a:t>‹#›</a:t>
            </a:fld>
            <a:endParaRPr lang="en-US"/>
          </a:p>
        </p:txBody>
      </p:sp>
    </p:spTree>
    <p:extLst>
      <p:ext uri="{BB962C8B-B14F-4D97-AF65-F5344CB8AC3E}">
        <p14:creationId xmlns:p14="http://schemas.microsoft.com/office/powerpoint/2010/main" val="10260040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F241B-1415-459C-A2C8-98E071BAA5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DEACA0-005D-402E-AFD8-FB7F42EE06B2}"/>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62A3732-4549-48B6-82F1-3ED1C7CCDB8A}"/>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07BD5F7-A0FB-40CF-8A91-B006EBD056B2}"/>
              </a:ext>
            </a:extLst>
          </p:cNvPr>
          <p:cNvSpPr>
            <a:spLocks noGrp="1"/>
          </p:cNvSpPr>
          <p:nvPr>
            <p:ph type="dt" sz="half" idx="10"/>
          </p:nvPr>
        </p:nvSpPr>
        <p:spPr/>
        <p:txBody>
          <a:bodyPr/>
          <a:lstStyle/>
          <a:p>
            <a:fld id="{39A95564-9819-4B35-A0C3-35434A8CA128}" type="datetimeFigureOut">
              <a:rPr lang="en-US" smtClean="0"/>
              <a:t>2018-03-06</a:t>
            </a:fld>
            <a:endParaRPr lang="en-US"/>
          </a:p>
        </p:txBody>
      </p:sp>
      <p:sp>
        <p:nvSpPr>
          <p:cNvPr id="6" name="Footer Placeholder 5">
            <a:extLst>
              <a:ext uri="{FF2B5EF4-FFF2-40B4-BE49-F238E27FC236}">
                <a16:creationId xmlns:a16="http://schemas.microsoft.com/office/drawing/2014/main" id="{3BB15076-5AD4-417E-8C48-8867C0A65D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9C59D4-07C8-4D25-8E26-4F69C6B446CE}"/>
              </a:ext>
            </a:extLst>
          </p:cNvPr>
          <p:cNvSpPr>
            <a:spLocks noGrp="1"/>
          </p:cNvSpPr>
          <p:nvPr>
            <p:ph type="sldNum" sz="quarter" idx="12"/>
          </p:nvPr>
        </p:nvSpPr>
        <p:spPr/>
        <p:txBody>
          <a:bodyPr/>
          <a:lstStyle/>
          <a:p>
            <a:fld id="{4794691D-B2F7-455F-8D36-07EA8E022F9F}" type="slidenum">
              <a:rPr lang="en-US" smtClean="0"/>
              <a:t>‹#›</a:t>
            </a:fld>
            <a:endParaRPr lang="en-US"/>
          </a:p>
        </p:txBody>
      </p:sp>
    </p:spTree>
    <p:extLst>
      <p:ext uri="{BB962C8B-B14F-4D97-AF65-F5344CB8AC3E}">
        <p14:creationId xmlns:p14="http://schemas.microsoft.com/office/powerpoint/2010/main" val="15858884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18BB7-4D10-4873-BC18-F1621A1286C4}"/>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A77DB86-5BB6-4C41-AC16-4B839E1CDA76}"/>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6BD26D5F-5A89-41ED-933D-FE4974F56842}"/>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8A58A0B-747A-4D8C-90BB-5290957F10FA}"/>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99C27D7A-8F66-45B7-81B1-A8D6F535488D}"/>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7ACA360-D215-4406-894D-A0E255F4D7E3}"/>
              </a:ext>
            </a:extLst>
          </p:cNvPr>
          <p:cNvSpPr>
            <a:spLocks noGrp="1"/>
          </p:cNvSpPr>
          <p:nvPr>
            <p:ph type="dt" sz="half" idx="10"/>
          </p:nvPr>
        </p:nvSpPr>
        <p:spPr/>
        <p:txBody>
          <a:bodyPr/>
          <a:lstStyle/>
          <a:p>
            <a:fld id="{39A95564-9819-4B35-A0C3-35434A8CA128}" type="datetimeFigureOut">
              <a:rPr lang="en-US" smtClean="0"/>
              <a:t>2018-03-06</a:t>
            </a:fld>
            <a:endParaRPr lang="en-US"/>
          </a:p>
        </p:txBody>
      </p:sp>
      <p:sp>
        <p:nvSpPr>
          <p:cNvPr id="8" name="Footer Placeholder 7">
            <a:extLst>
              <a:ext uri="{FF2B5EF4-FFF2-40B4-BE49-F238E27FC236}">
                <a16:creationId xmlns:a16="http://schemas.microsoft.com/office/drawing/2014/main" id="{05D6C1E7-4B15-468D-891B-9E99B3927BB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3EDF0AF-9F2A-4898-A916-22EE6172173B}"/>
              </a:ext>
            </a:extLst>
          </p:cNvPr>
          <p:cNvSpPr>
            <a:spLocks noGrp="1"/>
          </p:cNvSpPr>
          <p:nvPr>
            <p:ph type="sldNum" sz="quarter" idx="12"/>
          </p:nvPr>
        </p:nvSpPr>
        <p:spPr/>
        <p:txBody>
          <a:bodyPr/>
          <a:lstStyle/>
          <a:p>
            <a:fld id="{4794691D-B2F7-455F-8D36-07EA8E022F9F}" type="slidenum">
              <a:rPr lang="en-US" smtClean="0"/>
              <a:t>‹#›</a:t>
            </a:fld>
            <a:endParaRPr lang="en-US"/>
          </a:p>
        </p:txBody>
      </p:sp>
    </p:spTree>
    <p:extLst>
      <p:ext uri="{BB962C8B-B14F-4D97-AF65-F5344CB8AC3E}">
        <p14:creationId xmlns:p14="http://schemas.microsoft.com/office/powerpoint/2010/main" val="33349920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27143-7EBE-477E-85FD-DE5BAA1C96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3A9E16E-2445-4A45-AF0F-6DDF235B984E}"/>
              </a:ext>
            </a:extLst>
          </p:cNvPr>
          <p:cNvSpPr>
            <a:spLocks noGrp="1"/>
          </p:cNvSpPr>
          <p:nvPr>
            <p:ph type="dt" sz="half" idx="10"/>
          </p:nvPr>
        </p:nvSpPr>
        <p:spPr/>
        <p:txBody>
          <a:bodyPr/>
          <a:lstStyle/>
          <a:p>
            <a:fld id="{39A95564-9819-4B35-A0C3-35434A8CA128}" type="datetimeFigureOut">
              <a:rPr lang="en-US" smtClean="0"/>
              <a:t>2018-03-06</a:t>
            </a:fld>
            <a:endParaRPr lang="en-US"/>
          </a:p>
        </p:txBody>
      </p:sp>
      <p:sp>
        <p:nvSpPr>
          <p:cNvPr id="4" name="Footer Placeholder 3">
            <a:extLst>
              <a:ext uri="{FF2B5EF4-FFF2-40B4-BE49-F238E27FC236}">
                <a16:creationId xmlns:a16="http://schemas.microsoft.com/office/drawing/2014/main" id="{D3437B2B-1B3B-4BE6-9CB5-CAC4A5DBD65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A927D3-6903-477C-814F-970A38EE0A5F}"/>
              </a:ext>
            </a:extLst>
          </p:cNvPr>
          <p:cNvSpPr>
            <a:spLocks noGrp="1"/>
          </p:cNvSpPr>
          <p:nvPr>
            <p:ph type="sldNum" sz="quarter" idx="12"/>
          </p:nvPr>
        </p:nvSpPr>
        <p:spPr/>
        <p:txBody>
          <a:bodyPr/>
          <a:lstStyle/>
          <a:p>
            <a:fld id="{4794691D-B2F7-455F-8D36-07EA8E022F9F}" type="slidenum">
              <a:rPr lang="en-US" smtClean="0"/>
              <a:t>‹#›</a:t>
            </a:fld>
            <a:endParaRPr lang="en-US"/>
          </a:p>
        </p:txBody>
      </p:sp>
    </p:spTree>
    <p:extLst>
      <p:ext uri="{BB962C8B-B14F-4D97-AF65-F5344CB8AC3E}">
        <p14:creationId xmlns:p14="http://schemas.microsoft.com/office/powerpoint/2010/main" val="242603843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B461B5-80FF-4FDF-BB05-CF06906BD145}"/>
              </a:ext>
            </a:extLst>
          </p:cNvPr>
          <p:cNvSpPr>
            <a:spLocks noGrp="1"/>
          </p:cNvSpPr>
          <p:nvPr>
            <p:ph type="dt" sz="half" idx="10"/>
          </p:nvPr>
        </p:nvSpPr>
        <p:spPr/>
        <p:txBody>
          <a:bodyPr/>
          <a:lstStyle/>
          <a:p>
            <a:fld id="{39A95564-9819-4B35-A0C3-35434A8CA128}" type="datetimeFigureOut">
              <a:rPr lang="en-US" smtClean="0"/>
              <a:t>2018-03-06</a:t>
            </a:fld>
            <a:endParaRPr lang="en-US"/>
          </a:p>
        </p:txBody>
      </p:sp>
      <p:sp>
        <p:nvSpPr>
          <p:cNvPr id="3" name="Footer Placeholder 2">
            <a:extLst>
              <a:ext uri="{FF2B5EF4-FFF2-40B4-BE49-F238E27FC236}">
                <a16:creationId xmlns:a16="http://schemas.microsoft.com/office/drawing/2014/main" id="{3D2B8113-BCF1-42C0-BF21-0F1F76E1E2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0B9459-E44D-40DC-A199-8CA68D84A6B6}"/>
              </a:ext>
            </a:extLst>
          </p:cNvPr>
          <p:cNvSpPr>
            <a:spLocks noGrp="1"/>
          </p:cNvSpPr>
          <p:nvPr>
            <p:ph type="sldNum" sz="quarter" idx="12"/>
          </p:nvPr>
        </p:nvSpPr>
        <p:spPr/>
        <p:txBody>
          <a:bodyPr/>
          <a:lstStyle/>
          <a:p>
            <a:fld id="{4794691D-B2F7-455F-8D36-07EA8E022F9F}" type="slidenum">
              <a:rPr lang="en-US" smtClean="0"/>
              <a:t>‹#›</a:t>
            </a:fld>
            <a:endParaRPr lang="en-US"/>
          </a:p>
        </p:txBody>
      </p:sp>
    </p:spTree>
    <p:extLst>
      <p:ext uri="{BB962C8B-B14F-4D97-AF65-F5344CB8AC3E}">
        <p14:creationId xmlns:p14="http://schemas.microsoft.com/office/powerpoint/2010/main" val="2879319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6E204-0D95-42EB-988A-6DFBFF0014F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B7EE0F17-4F10-479C-9333-CF8B8CA51C4F}"/>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70FC87F-8C3F-473E-9E9E-6DFC718A162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B8BD3440-D340-4DCC-AA89-F5B66EA33ED1}"/>
              </a:ext>
            </a:extLst>
          </p:cNvPr>
          <p:cNvSpPr>
            <a:spLocks noGrp="1"/>
          </p:cNvSpPr>
          <p:nvPr>
            <p:ph type="dt" sz="half" idx="10"/>
          </p:nvPr>
        </p:nvSpPr>
        <p:spPr/>
        <p:txBody>
          <a:bodyPr/>
          <a:lstStyle/>
          <a:p>
            <a:fld id="{39A95564-9819-4B35-A0C3-35434A8CA128}" type="datetimeFigureOut">
              <a:rPr lang="en-US" smtClean="0"/>
              <a:t>2018-03-06</a:t>
            </a:fld>
            <a:endParaRPr lang="en-US"/>
          </a:p>
        </p:txBody>
      </p:sp>
      <p:sp>
        <p:nvSpPr>
          <p:cNvPr id="6" name="Footer Placeholder 5">
            <a:extLst>
              <a:ext uri="{FF2B5EF4-FFF2-40B4-BE49-F238E27FC236}">
                <a16:creationId xmlns:a16="http://schemas.microsoft.com/office/drawing/2014/main" id="{84BA1566-C036-4CA2-B05E-B1A4A593C5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FCBFCB-9B31-4D6D-B9AA-2DFF1A606583}"/>
              </a:ext>
            </a:extLst>
          </p:cNvPr>
          <p:cNvSpPr>
            <a:spLocks noGrp="1"/>
          </p:cNvSpPr>
          <p:nvPr>
            <p:ph type="sldNum" sz="quarter" idx="12"/>
          </p:nvPr>
        </p:nvSpPr>
        <p:spPr/>
        <p:txBody>
          <a:bodyPr/>
          <a:lstStyle/>
          <a:p>
            <a:fld id="{4794691D-B2F7-455F-8D36-07EA8E022F9F}" type="slidenum">
              <a:rPr lang="en-US" smtClean="0"/>
              <a:t>‹#›</a:t>
            </a:fld>
            <a:endParaRPr lang="en-US"/>
          </a:p>
        </p:txBody>
      </p:sp>
    </p:spTree>
    <p:extLst>
      <p:ext uri="{BB962C8B-B14F-4D97-AF65-F5344CB8AC3E}">
        <p14:creationId xmlns:p14="http://schemas.microsoft.com/office/powerpoint/2010/main" val="40355360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720EC-4672-426E-AAE2-559F42B096D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A13B646-FDBD-4C4E-AA3A-C8831722678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C19155AD-9B49-4AF9-BDB6-7A073454B62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788BE395-380B-4661-969C-A3B183791687}"/>
              </a:ext>
            </a:extLst>
          </p:cNvPr>
          <p:cNvSpPr>
            <a:spLocks noGrp="1"/>
          </p:cNvSpPr>
          <p:nvPr>
            <p:ph type="dt" sz="half" idx="10"/>
          </p:nvPr>
        </p:nvSpPr>
        <p:spPr/>
        <p:txBody>
          <a:bodyPr/>
          <a:lstStyle/>
          <a:p>
            <a:fld id="{39A95564-9819-4B35-A0C3-35434A8CA128}" type="datetimeFigureOut">
              <a:rPr lang="en-US" smtClean="0"/>
              <a:t>2018-03-06</a:t>
            </a:fld>
            <a:endParaRPr lang="en-US"/>
          </a:p>
        </p:txBody>
      </p:sp>
      <p:sp>
        <p:nvSpPr>
          <p:cNvPr id="6" name="Footer Placeholder 5">
            <a:extLst>
              <a:ext uri="{FF2B5EF4-FFF2-40B4-BE49-F238E27FC236}">
                <a16:creationId xmlns:a16="http://schemas.microsoft.com/office/drawing/2014/main" id="{E25457FD-D262-4915-961B-4CBF065F62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D2AA5C-7342-4480-9697-013973A194F3}"/>
              </a:ext>
            </a:extLst>
          </p:cNvPr>
          <p:cNvSpPr>
            <a:spLocks noGrp="1"/>
          </p:cNvSpPr>
          <p:nvPr>
            <p:ph type="sldNum" sz="quarter" idx="12"/>
          </p:nvPr>
        </p:nvSpPr>
        <p:spPr/>
        <p:txBody>
          <a:bodyPr/>
          <a:lstStyle/>
          <a:p>
            <a:fld id="{4794691D-B2F7-455F-8D36-07EA8E022F9F}" type="slidenum">
              <a:rPr lang="en-US" smtClean="0"/>
              <a:t>‹#›</a:t>
            </a:fld>
            <a:endParaRPr lang="en-US"/>
          </a:p>
        </p:txBody>
      </p:sp>
    </p:spTree>
    <p:extLst>
      <p:ext uri="{BB962C8B-B14F-4D97-AF65-F5344CB8AC3E}">
        <p14:creationId xmlns:p14="http://schemas.microsoft.com/office/powerpoint/2010/main" val="157308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ed List Slide">
    <p:spTree>
      <p:nvGrpSpPr>
        <p:cNvPr id="1" name=""/>
        <p:cNvGrpSpPr/>
        <p:nvPr/>
      </p:nvGrpSpPr>
      <p:grpSpPr>
        <a:xfrm>
          <a:off x="0" y="0"/>
          <a:ext cx="0" cy="0"/>
          <a:chOff x="0" y="0"/>
          <a:chExt cx="0" cy="0"/>
        </a:xfrm>
      </p:grpSpPr>
      <p:sp>
        <p:nvSpPr>
          <p:cNvPr id="8" name="Text Placeholder 4"/>
          <p:cNvSpPr>
            <a:spLocks noGrp="1"/>
          </p:cNvSpPr>
          <p:nvPr>
            <p:ph type="body" sz="quarter" idx="10" hasCustomPrompt="1"/>
          </p:nvPr>
        </p:nvSpPr>
        <p:spPr>
          <a:xfrm>
            <a:off x="822325" y="2127250"/>
            <a:ext cx="7524750" cy="3944938"/>
          </a:xfrm>
          <a:prstGeom prst="rect">
            <a:avLst/>
          </a:prstGeom>
        </p:spPr>
        <p:txBody>
          <a:bodyPr vert="horz"/>
          <a:lstStyle>
            <a:lvl1pPr marL="514350" indent="-514350">
              <a:buClr>
                <a:srgbClr val="24634F"/>
              </a:buClr>
              <a:buFont typeface="+mj-lt"/>
              <a:buAutoNum type="arabicPeriod"/>
              <a:defRPr sz="2800">
                <a:latin typeface="Corbel"/>
                <a:cs typeface="Corbel"/>
              </a:defRPr>
            </a:lvl1pPr>
          </a:lstStyle>
          <a:p>
            <a:pPr lvl="0"/>
            <a:r>
              <a:rPr lang="en-US" dirty="0"/>
              <a:t>Numbered List</a:t>
            </a:r>
          </a:p>
        </p:txBody>
      </p:sp>
      <p:sp>
        <p:nvSpPr>
          <p:cNvPr id="4"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40083202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72692-2F21-4A9B-A955-B3352E04952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0C83951-3791-4C5C-9235-9D1E62AC2E9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A3161D-A625-4C43-B4AC-A95C608106DB}"/>
              </a:ext>
            </a:extLst>
          </p:cNvPr>
          <p:cNvSpPr>
            <a:spLocks noGrp="1"/>
          </p:cNvSpPr>
          <p:nvPr>
            <p:ph type="dt" sz="half" idx="10"/>
          </p:nvPr>
        </p:nvSpPr>
        <p:spPr/>
        <p:txBody>
          <a:bodyPr/>
          <a:lstStyle/>
          <a:p>
            <a:fld id="{39A95564-9819-4B35-A0C3-35434A8CA128}" type="datetimeFigureOut">
              <a:rPr lang="en-US" smtClean="0"/>
              <a:t>2018-03-06</a:t>
            </a:fld>
            <a:endParaRPr lang="en-US"/>
          </a:p>
        </p:txBody>
      </p:sp>
      <p:sp>
        <p:nvSpPr>
          <p:cNvPr id="5" name="Footer Placeholder 4">
            <a:extLst>
              <a:ext uri="{FF2B5EF4-FFF2-40B4-BE49-F238E27FC236}">
                <a16:creationId xmlns:a16="http://schemas.microsoft.com/office/drawing/2014/main" id="{A19CE774-5840-445C-98D9-1DC197CF40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B61D09-23E4-4EC5-B3A1-164F46A0D5C5}"/>
              </a:ext>
            </a:extLst>
          </p:cNvPr>
          <p:cNvSpPr>
            <a:spLocks noGrp="1"/>
          </p:cNvSpPr>
          <p:nvPr>
            <p:ph type="sldNum" sz="quarter" idx="12"/>
          </p:nvPr>
        </p:nvSpPr>
        <p:spPr/>
        <p:txBody>
          <a:bodyPr/>
          <a:lstStyle/>
          <a:p>
            <a:fld id="{4794691D-B2F7-455F-8D36-07EA8E022F9F}" type="slidenum">
              <a:rPr lang="en-US" smtClean="0"/>
              <a:t>‹#›</a:t>
            </a:fld>
            <a:endParaRPr lang="en-US"/>
          </a:p>
        </p:txBody>
      </p:sp>
    </p:spTree>
    <p:extLst>
      <p:ext uri="{BB962C8B-B14F-4D97-AF65-F5344CB8AC3E}">
        <p14:creationId xmlns:p14="http://schemas.microsoft.com/office/powerpoint/2010/main" val="32996368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46BBC4-17C4-4579-8860-E2135C5330B1}"/>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811FF0-A51B-401E-A1B1-BE07626B39AA}"/>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6FE466-ADD9-40F3-9D3A-F3F820B6D0F0}"/>
              </a:ext>
            </a:extLst>
          </p:cNvPr>
          <p:cNvSpPr>
            <a:spLocks noGrp="1"/>
          </p:cNvSpPr>
          <p:nvPr>
            <p:ph type="dt" sz="half" idx="10"/>
          </p:nvPr>
        </p:nvSpPr>
        <p:spPr/>
        <p:txBody>
          <a:bodyPr/>
          <a:lstStyle/>
          <a:p>
            <a:fld id="{39A95564-9819-4B35-A0C3-35434A8CA128}" type="datetimeFigureOut">
              <a:rPr lang="en-US" smtClean="0"/>
              <a:t>2018-03-06</a:t>
            </a:fld>
            <a:endParaRPr lang="en-US"/>
          </a:p>
        </p:txBody>
      </p:sp>
      <p:sp>
        <p:nvSpPr>
          <p:cNvPr id="5" name="Footer Placeholder 4">
            <a:extLst>
              <a:ext uri="{FF2B5EF4-FFF2-40B4-BE49-F238E27FC236}">
                <a16:creationId xmlns:a16="http://schemas.microsoft.com/office/drawing/2014/main" id="{AAFA6173-E64C-40DE-B235-3FD9303960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1120DF-C315-4EAB-9E24-98710DE150CD}"/>
              </a:ext>
            </a:extLst>
          </p:cNvPr>
          <p:cNvSpPr>
            <a:spLocks noGrp="1"/>
          </p:cNvSpPr>
          <p:nvPr>
            <p:ph type="sldNum" sz="quarter" idx="12"/>
          </p:nvPr>
        </p:nvSpPr>
        <p:spPr/>
        <p:txBody>
          <a:bodyPr/>
          <a:lstStyle/>
          <a:p>
            <a:fld id="{4794691D-B2F7-455F-8D36-07EA8E022F9F}" type="slidenum">
              <a:rPr lang="en-US" smtClean="0"/>
              <a:t>‹#›</a:t>
            </a:fld>
            <a:endParaRPr lang="en-US"/>
          </a:p>
        </p:txBody>
      </p:sp>
    </p:spTree>
    <p:extLst>
      <p:ext uri="{BB962C8B-B14F-4D97-AF65-F5344CB8AC3E}">
        <p14:creationId xmlns:p14="http://schemas.microsoft.com/office/powerpoint/2010/main" val="2592249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1681163"/>
            <a:ext cx="9144000" cy="5176837"/>
          </a:xfrm>
          <a:prstGeom prst="rect">
            <a:avLst/>
          </a:prstGeom>
        </p:spPr>
        <p:txBody>
          <a:bodyPr vert="horz" anchor="ctr"/>
          <a:lstStyle>
            <a:lvl1pPr marL="0" indent="0" algn="ctr">
              <a:buNone/>
              <a:defRPr>
                <a:latin typeface="Corbel"/>
                <a:cs typeface="Corbel"/>
              </a:defRPr>
            </a:lvl1pPr>
          </a:lstStyle>
          <a:p>
            <a:r>
              <a:rPr lang="en-US" dirty="0"/>
              <a:t>Image</a:t>
            </a:r>
          </a:p>
        </p:txBody>
      </p:sp>
      <p:sp>
        <p:nvSpPr>
          <p:cNvPr id="4" name="Title 1"/>
          <p:cNvSpPr>
            <a:spLocks noGrp="1"/>
          </p:cNvSpPr>
          <p:nvPr>
            <p:ph type="title" hasCustomPrompt="1"/>
          </p:nvPr>
        </p:nvSpPr>
        <p:spPr>
          <a:xfrm>
            <a:off x="1795463" y="589068"/>
            <a:ext cx="6643924"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1626272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5" name="Picture 4" descr="GCF - PPT BG.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382" y="-47616"/>
            <a:ext cx="9302765" cy="6953232"/>
          </a:xfrm>
          <a:prstGeom prst="rect">
            <a:avLst/>
          </a:prstGeom>
        </p:spPr>
      </p:pic>
      <p:pic>
        <p:nvPicPr>
          <p:cNvPr id="6" name="Picture 5" descr="GCFblgrnLogoRGB.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906986" y="2652713"/>
            <a:ext cx="2785974" cy="1970930"/>
          </a:xfrm>
          <a:prstGeom prst="rect">
            <a:avLst/>
          </a:prstGeom>
        </p:spPr>
      </p:pic>
    </p:spTree>
    <p:extLst>
      <p:ext uri="{BB962C8B-B14F-4D97-AF65-F5344CB8AC3E}">
        <p14:creationId xmlns:p14="http://schemas.microsoft.com/office/powerpoint/2010/main" val="2136684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Kapiteltrennseite">
    <p:spTree>
      <p:nvGrpSpPr>
        <p:cNvPr id="1" name=""/>
        <p:cNvGrpSpPr/>
        <p:nvPr/>
      </p:nvGrpSpPr>
      <p:grpSpPr>
        <a:xfrm>
          <a:off x="0" y="0"/>
          <a:ext cx="0" cy="0"/>
          <a:chOff x="0" y="0"/>
          <a:chExt cx="0" cy="0"/>
        </a:xfrm>
      </p:grpSpPr>
      <p:sp>
        <p:nvSpPr>
          <p:cNvPr id="5" name="Textplatzhalter 11"/>
          <p:cNvSpPr>
            <a:spLocks noGrp="1"/>
          </p:cNvSpPr>
          <p:nvPr>
            <p:ph type="body" sz="quarter" idx="13"/>
          </p:nvPr>
        </p:nvSpPr>
        <p:spPr>
          <a:xfrm>
            <a:off x="539750" y="1587000"/>
            <a:ext cx="8042400" cy="3684000"/>
          </a:xfrm>
          <a:prstGeom prst="rect">
            <a:avLst/>
          </a:prstGeom>
          <a:noFill/>
        </p:spPr>
        <p:txBody>
          <a:bodyPr anchor="ctr"/>
          <a:lstStyle>
            <a:lvl1pPr algn="ctr">
              <a:buNone/>
              <a:defRPr sz="3000" baseline="0">
                <a:solidFill>
                  <a:srgbClr val="005751"/>
                </a:solidFill>
                <a:latin typeface="Corbel"/>
                <a:ea typeface="Corbel"/>
                <a:cs typeface="Corbel"/>
              </a:defRPr>
            </a:lvl1pPr>
          </a:lstStyle>
          <a:p>
            <a:pPr lvl="0"/>
            <a:r>
              <a:rPr lang="de-DE" dirty="0"/>
              <a:t>Textmasterformate durch Klicken bearbeiten</a:t>
            </a:r>
          </a:p>
        </p:txBody>
      </p:sp>
      <p:sp>
        <p:nvSpPr>
          <p:cNvPr id="3" name="Foliennummernplatzhalter 5"/>
          <p:cNvSpPr>
            <a:spLocks noGrp="1"/>
          </p:cNvSpPr>
          <p:nvPr>
            <p:ph type="sldNum" sz="quarter" idx="14"/>
          </p:nvPr>
        </p:nvSpPr>
        <p:spPr>
          <a:xfrm>
            <a:off x="7569200" y="6242050"/>
            <a:ext cx="1008063" cy="365125"/>
          </a:xfrm>
          <a:prstGeom prst="rect">
            <a:avLst/>
          </a:prstGeom>
        </p:spPr>
        <p:txBody>
          <a:bodyPr/>
          <a:lstStyle>
            <a:lvl1pPr>
              <a:defRPr/>
            </a:lvl1pPr>
          </a:lstStyle>
          <a:p>
            <a:pPr>
              <a:defRPr/>
            </a:pPr>
            <a:r>
              <a:rPr lang="de-DE" dirty="0" err="1">
                <a:latin typeface="Corbel"/>
                <a:cs typeface="Corbel"/>
              </a:rPr>
              <a:t>page</a:t>
            </a:r>
            <a:r>
              <a:rPr lang="de-DE" dirty="0">
                <a:latin typeface="Corbel"/>
                <a:cs typeface="Corbel"/>
              </a:rPr>
              <a:t> </a:t>
            </a:r>
            <a:fld id="{8AC485E3-2938-42F9-A3BE-2AC75A9E707E}" type="slidenum">
              <a:rPr lang="de-DE" smtClean="0">
                <a:latin typeface="Corbel"/>
                <a:cs typeface="Corbel"/>
              </a:rPr>
              <a:pPr>
                <a:defRPr/>
              </a:pPr>
              <a:t>‹#›</a:t>
            </a:fld>
            <a:endParaRPr lang="de-DE" dirty="0">
              <a:latin typeface="Corbel"/>
              <a:cs typeface="Corbel"/>
            </a:endParaRPr>
          </a:p>
        </p:txBody>
      </p:sp>
      <p:sp>
        <p:nvSpPr>
          <p:cNvPr id="4" name="Fußzeilenplatzhalter 4"/>
          <p:cNvSpPr>
            <a:spLocks noGrp="1"/>
          </p:cNvSpPr>
          <p:nvPr>
            <p:ph type="ftr" sz="quarter" idx="15"/>
          </p:nvPr>
        </p:nvSpPr>
        <p:spPr>
          <a:xfrm>
            <a:off x="539750" y="6242050"/>
            <a:ext cx="5321300" cy="365125"/>
          </a:xfrm>
          <a:prstGeom prst="rect">
            <a:avLst/>
          </a:prstGeom>
        </p:spPr>
        <p:txBody>
          <a:bodyPr/>
          <a:lstStyle>
            <a:lvl1pPr>
              <a:defRPr>
                <a:latin typeface="Corbel"/>
                <a:cs typeface="Corbel"/>
              </a:defRPr>
            </a:lvl1pPr>
          </a:lstStyle>
          <a:p>
            <a:pPr>
              <a:defRPr/>
            </a:pPr>
            <a:r>
              <a:rPr lang="de-DE"/>
              <a:t>Presentation title (change title and date for all pages through set up of the footer)</a:t>
            </a:r>
            <a:endParaRPr lang="de-DE" dirty="0"/>
          </a:p>
        </p:txBody>
      </p:sp>
      <p:sp>
        <p:nvSpPr>
          <p:cNvPr id="6" name="Datumsplatzhalter 3"/>
          <p:cNvSpPr>
            <a:spLocks noGrp="1"/>
          </p:cNvSpPr>
          <p:nvPr>
            <p:ph type="dt" sz="half" idx="16"/>
          </p:nvPr>
        </p:nvSpPr>
        <p:spPr>
          <a:xfrm>
            <a:off x="5988050" y="6242050"/>
            <a:ext cx="1581150" cy="365125"/>
          </a:xfrm>
          <a:prstGeom prst="rect">
            <a:avLst/>
          </a:prstGeom>
        </p:spPr>
        <p:txBody>
          <a:bodyPr/>
          <a:lstStyle>
            <a:lvl1pPr>
              <a:defRPr>
                <a:latin typeface="Corbel"/>
                <a:cs typeface="Corbel"/>
              </a:defRPr>
            </a:lvl1pPr>
          </a:lstStyle>
          <a:p>
            <a:pPr>
              <a:defRPr/>
            </a:pPr>
            <a:r>
              <a:rPr lang="de-DE"/>
              <a:t>15 September 2012</a:t>
            </a:r>
            <a:endParaRPr lang="de-DE" dirty="0"/>
          </a:p>
        </p:txBody>
      </p:sp>
    </p:spTree>
    <p:extLst>
      <p:ext uri="{BB962C8B-B14F-4D97-AF65-F5344CB8AC3E}">
        <p14:creationId xmlns:p14="http://schemas.microsoft.com/office/powerpoint/2010/main" val="4071994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1140088" y="1558572"/>
            <a:ext cx="6778191" cy="1143000"/>
          </a:xfrm>
          <a:prstGeom prst="rect">
            <a:avLst/>
          </a:prstGeom>
        </p:spPr>
        <p:txBody>
          <a:bodyPr vert="horz" lIns="91440" tIns="45720" rIns="91440" bIns="45720" rtlCol="0" anchor="ctr">
            <a:normAutofit/>
          </a:bodyPr>
          <a:lstStyle/>
          <a:p>
            <a:pPr>
              <a:lnSpc>
                <a:spcPct val="90000"/>
              </a:lnSpc>
            </a:pPr>
            <a:r>
              <a:rPr lang="en-US" sz="3600" dirty="0">
                <a:solidFill>
                  <a:schemeClr val="tx1"/>
                </a:solidFill>
                <a:cs typeface="Calibri"/>
              </a:rPr>
              <a:t> STABILIZING THE BIOSPHERE</a:t>
            </a:r>
            <a:endParaRPr lang="en-US" sz="3600" dirty="0">
              <a:solidFill>
                <a:schemeClr val="tx1"/>
              </a:solidFill>
              <a:latin typeface="+mj-lt"/>
              <a:cs typeface="Calibri"/>
            </a:endParaRPr>
          </a:p>
        </p:txBody>
      </p:sp>
      <p:sp>
        <p:nvSpPr>
          <p:cNvPr id="9" name="Text Placeholder 2"/>
          <p:cNvSpPr>
            <a:spLocks noGrp="1"/>
          </p:cNvSpPr>
          <p:nvPr>
            <p:ph idx="1"/>
          </p:nvPr>
        </p:nvSpPr>
        <p:spPr>
          <a:xfrm>
            <a:off x="1140088" y="2705925"/>
            <a:ext cx="6778191" cy="3420238"/>
          </a:xfrm>
          <a:prstGeom prst="rect">
            <a:avLst/>
          </a:prstGeom>
        </p:spPr>
        <p:txBody>
          <a:bodyPr vert="horz" lIns="91440" tIns="45720" rIns="91440" bIns="45720" rtlCol="0">
            <a:normAutofit/>
          </a:bodyPr>
          <a:lstStyle/>
          <a:p>
            <a:pPr marL="53975" indent="0"/>
            <a:r>
              <a:rPr lang="en-US" sz="2800" dirty="0">
                <a:latin typeface="Calibri Light"/>
                <a:cs typeface="Calibri Light"/>
              </a:rPr>
              <a:t> This is a typical text slide with upper and lower case text and no images</a:t>
            </a:r>
          </a:p>
          <a:p>
            <a:pPr marL="53975" indent="0"/>
            <a:r>
              <a:rPr lang="en-US" sz="2800" dirty="0">
                <a:latin typeface="Calibri Light"/>
                <a:cs typeface="Calibri Light"/>
              </a:rPr>
              <a:t> Written in Calibri Light, 20-28 pt. size, depending on text volume</a:t>
            </a:r>
          </a:p>
          <a:p>
            <a:pPr marL="53975" indent="0"/>
            <a:r>
              <a:rPr lang="en-US" sz="2800" dirty="0">
                <a:latin typeface="Calibri Light"/>
                <a:cs typeface="Calibri Light"/>
              </a:rPr>
              <a:t> Show a maximum of five bullet points per page</a:t>
            </a:r>
          </a:p>
        </p:txBody>
      </p:sp>
    </p:spTree>
    <p:extLst>
      <p:ext uri="{BB962C8B-B14F-4D97-AF65-F5344CB8AC3E}">
        <p14:creationId xmlns:p14="http://schemas.microsoft.com/office/powerpoint/2010/main" val="201148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GCFlogoCMYKbrochCover.eps"/>
          <p:cNvPicPr>
            <a:picLocks noChangeAspect="1"/>
          </p:cNvPicPr>
          <p:nvPr userDrawn="1"/>
        </p:nvPicPr>
        <p:blipFill>
          <a:blip r:embed="rId32">
            <a:extLst>
              <a:ext uri="{28A0092B-C50C-407E-A947-70E740481C1C}">
                <a14:useLocalDpi xmlns:a14="http://schemas.microsoft.com/office/drawing/2010/main"/>
              </a:ext>
            </a:extLst>
          </a:blip>
          <a:stretch>
            <a:fillRect/>
          </a:stretch>
        </p:blipFill>
        <p:spPr>
          <a:xfrm>
            <a:off x="455015" y="372818"/>
            <a:ext cx="1350882" cy="929330"/>
          </a:xfrm>
          <a:prstGeom prst="rect">
            <a:avLst/>
          </a:prstGeom>
        </p:spPr>
      </p:pic>
    </p:spTree>
    <p:extLst>
      <p:ext uri="{BB962C8B-B14F-4D97-AF65-F5344CB8AC3E}">
        <p14:creationId xmlns:p14="http://schemas.microsoft.com/office/powerpoint/2010/main" val="3857944452"/>
      </p:ext>
    </p:extLst>
  </p:cSld>
  <p:clrMap bg1="lt1" tx1="dk1" bg2="lt2" tx2="dk2" accent1="accent1" accent2="accent2" accent3="accent3" accent4="accent4" accent5="accent5" accent6="accent6" hlink="hlink" folHlink="folHlink"/>
  <p:sldLayoutIdLst>
    <p:sldLayoutId id="2147483737" r:id="rId1"/>
    <p:sldLayoutId id="2147483743" r:id="rId2"/>
    <p:sldLayoutId id="2147483744" r:id="rId3"/>
    <p:sldLayoutId id="2147483746" r:id="rId4"/>
    <p:sldLayoutId id="2147483745" r:id="rId5"/>
    <p:sldLayoutId id="2147483742" r:id="rId6"/>
    <p:sldLayoutId id="2147483747"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 id="2147483766" r:id="rId17"/>
    <p:sldLayoutId id="2147483767" r:id="rId18"/>
    <p:sldLayoutId id="2147483768" r:id="rId19"/>
    <p:sldLayoutId id="2147483770" r:id="rId20"/>
    <p:sldLayoutId id="2147483771" r:id="rId21"/>
    <p:sldLayoutId id="2147483772" r:id="rId22"/>
    <p:sldLayoutId id="2147483773" r:id="rId23"/>
    <p:sldLayoutId id="2147483774" r:id="rId24"/>
    <p:sldLayoutId id="2147483775" r:id="rId25"/>
    <p:sldLayoutId id="2147483776" r:id="rId26"/>
    <p:sldLayoutId id="2147483777" r:id="rId27"/>
    <p:sldLayoutId id="2147483778" r:id="rId28"/>
    <p:sldLayoutId id="2147483779" r:id="rId29"/>
    <p:sldLayoutId id="2147483780" r:id="rId3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648D88-DDED-4B43-BB1D-AB9EED9837AF}"/>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AF83E58-DBA5-475F-B1EB-8CA32988B5E1}"/>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B90944-FD5D-456D-8E28-8AA5C12E4B5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9A95564-9819-4B35-A0C3-35434A8CA128}" type="datetimeFigureOut">
              <a:rPr lang="en-US" smtClean="0"/>
              <a:t>2018-03-06</a:t>
            </a:fld>
            <a:endParaRPr lang="en-US"/>
          </a:p>
        </p:txBody>
      </p:sp>
      <p:sp>
        <p:nvSpPr>
          <p:cNvPr id="5" name="Footer Placeholder 4">
            <a:extLst>
              <a:ext uri="{FF2B5EF4-FFF2-40B4-BE49-F238E27FC236}">
                <a16:creationId xmlns:a16="http://schemas.microsoft.com/office/drawing/2014/main" id="{0E7A3BC7-8109-4061-9E1C-6E8C70E1EF98}"/>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149BF92-2CA1-4E92-B8F6-814A4608F94B}"/>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794691D-B2F7-455F-8D36-07EA8E022F9F}" type="slidenum">
              <a:rPr lang="en-US" smtClean="0"/>
              <a:t>‹#›</a:t>
            </a:fld>
            <a:endParaRPr lang="en-US"/>
          </a:p>
        </p:txBody>
      </p:sp>
    </p:spTree>
    <p:extLst>
      <p:ext uri="{BB962C8B-B14F-4D97-AF65-F5344CB8AC3E}">
        <p14:creationId xmlns:p14="http://schemas.microsoft.com/office/powerpoint/2010/main" val="574151090"/>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3.emf"/><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GCF - PPT BG.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7584"/>
            <a:ext cx="9175354" cy="6858000"/>
          </a:xfrm>
          <a:prstGeom prst="rect">
            <a:avLst/>
          </a:prstGeom>
        </p:spPr>
      </p:pic>
      <p:pic>
        <p:nvPicPr>
          <p:cNvPr id="10" name="Picture 9" descr="GCFblgrnLogoRGB.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5786" y="576940"/>
            <a:ext cx="2785974" cy="1970930"/>
          </a:xfrm>
          <a:prstGeom prst="rect">
            <a:avLst/>
          </a:prstGeom>
        </p:spPr>
      </p:pic>
      <p:sp>
        <p:nvSpPr>
          <p:cNvPr id="9" name="Subtitle 2"/>
          <p:cNvSpPr txBox="1">
            <a:spLocks/>
          </p:cNvSpPr>
          <p:nvPr/>
        </p:nvSpPr>
        <p:spPr>
          <a:xfrm>
            <a:off x="1841231" y="2364926"/>
            <a:ext cx="7126608" cy="40254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endParaRPr lang="en-US" sz="2000" dirty="0">
              <a:solidFill>
                <a:prstClr val="black"/>
              </a:solidFill>
              <a:latin typeface="Corbel"/>
              <a:cs typeface="Corbel"/>
            </a:endParaRPr>
          </a:p>
        </p:txBody>
      </p:sp>
      <p:sp>
        <p:nvSpPr>
          <p:cNvPr id="8" name="Subtitle 2"/>
          <p:cNvSpPr txBox="1">
            <a:spLocks/>
          </p:cNvSpPr>
          <p:nvPr/>
        </p:nvSpPr>
        <p:spPr>
          <a:xfrm>
            <a:off x="1728718" y="3971108"/>
            <a:ext cx="5717917" cy="252548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80000"/>
              </a:lnSpc>
              <a:buNone/>
            </a:pPr>
            <a:r>
              <a:rPr lang="es-ES" sz="2800" b="1" noProof="1">
                <a:solidFill>
                  <a:srgbClr val="246B52"/>
                </a:solidFill>
                <a:latin typeface="Corbel"/>
                <a:ea typeface="Corbel"/>
                <a:cs typeface="Corbel"/>
              </a:rPr>
              <a:t>Patrick Van Laake</a:t>
            </a:r>
            <a:endParaRPr lang="es-ES" sz="2800" b="1" dirty="0">
              <a:solidFill>
                <a:srgbClr val="246B52"/>
              </a:solidFill>
              <a:latin typeface="Corbel"/>
              <a:ea typeface="Corbel"/>
              <a:cs typeface="Corbel"/>
            </a:endParaRPr>
          </a:p>
          <a:p>
            <a:pPr marL="0" indent="0">
              <a:lnSpc>
                <a:spcPct val="80000"/>
              </a:lnSpc>
              <a:buNone/>
            </a:pPr>
            <a:r>
              <a:rPr lang="es-ES" sz="2200" b="1" dirty="0">
                <a:solidFill>
                  <a:srgbClr val="246B52"/>
                </a:solidFill>
                <a:latin typeface="Corbel"/>
                <a:ea typeface="Corbel"/>
                <a:cs typeface="Corbel"/>
              </a:rPr>
              <a:t>Especialista Senior en Manejo de Ecosistemas</a:t>
            </a:r>
          </a:p>
          <a:p>
            <a:pPr marL="0" indent="0">
              <a:lnSpc>
                <a:spcPct val="80000"/>
              </a:lnSpc>
              <a:buNone/>
            </a:pPr>
            <a:r>
              <a:rPr lang="es-ES" sz="2800" b="1" dirty="0">
                <a:solidFill>
                  <a:srgbClr val="246B52"/>
                </a:solidFill>
                <a:latin typeface="Corbel"/>
                <a:ea typeface="Corbel"/>
                <a:cs typeface="Corbel"/>
              </a:rPr>
              <a:t>Sergio Pombo</a:t>
            </a:r>
          </a:p>
          <a:p>
            <a:pPr marL="0" indent="0">
              <a:lnSpc>
                <a:spcPct val="80000"/>
              </a:lnSpc>
              <a:buNone/>
            </a:pPr>
            <a:r>
              <a:rPr lang="es-ES" sz="2200" b="1" dirty="0">
                <a:solidFill>
                  <a:srgbClr val="246B52"/>
                </a:solidFill>
                <a:latin typeface="Corbel"/>
                <a:ea typeface="Corbel"/>
                <a:cs typeface="Corbel"/>
              </a:rPr>
              <a:t>Jefe de Fondos Privados</a:t>
            </a:r>
          </a:p>
          <a:p>
            <a:pPr marL="0" indent="0">
              <a:lnSpc>
                <a:spcPct val="80000"/>
              </a:lnSpc>
              <a:buNone/>
            </a:pPr>
            <a:r>
              <a:rPr lang="es-ES" sz="2800" b="1" dirty="0">
                <a:solidFill>
                  <a:srgbClr val="246B52"/>
                </a:solidFill>
                <a:latin typeface="Corbel"/>
                <a:ea typeface="Corbel"/>
                <a:cs typeface="Corbel"/>
              </a:rPr>
              <a:t>Freddy Soto</a:t>
            </a:r>
          </a:p>
          <a:p>
            <a:pPr marL="0" indent="0">
              <a:lnSpc>
                <a:spcPct val="80000"/>
              </a:lnSpc>
              <a:buNone/>
            </a:pPr>
            <a:r>
              <a:rPr lang="es-ES" sz="2200" b="1" dirty="0">
                <a:solidFill>
                  <a:srgbClr val="246B52"/>
                </a:solidFill>
                <a:latin typeface="Corbel"/>
                <a:ea typeface="Corbel"/>
                <a:cs typeface="Corbel"/>
              </a:rPr>
              <a:t>Analista de Portafolio</a:t>
            </a:r>
          </a:p>
        </p:txBody>
      </p:sp>
      <p:sp>
        <p:nvSpPr>
          <p:cNvPr id="12" name="Subtitle 2"/>
          <p:cNvSpPr txBox="1">
            <a:spLocks/>
          </p:cNvSpPr>
          <p:nvPr/>
        </p:nvSpPr>
        <p:spPr>
          <a:xfrm>
            <a:off x="1728718" y="2481893"/>
            <a:ext cx="6962436" cy="1250665"/>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r>
              <a:rPr lang="es-ES" sz="3600" dirty="0">
                <a:solidFill>
                  <a:prstClr val="black"/>
                </a:solidFill>
                <a:latin typeface="Calibri"/>
                <a:cs typeface="Calibri"/>
              </a:rPr>
              <a:t>Lecciones aprendidas de la evaluación de propuestas de financiación y su monitoreo</a:t>
            </a:r>
          </a:p>
        </p:txBody>
      </p:sp>
    </p:spTree>
    <p:extLst>
      <p:ext uri="{BB962C8B-B14F-4D97-AF65-F5344CB8AC3E}">
        <p14:creationId xmlns:p14="http://schemas.microsoft.com/office/powerpoint/2010/main" val="3405870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Box 62">
            <a:extLst>
              <a:ext uri="{FF2B5EF4-FFF2-40B4-BE49-F238E27FC236}">
                <a16:creationId xmlns:a16="http://schemas.microsoft.com/office/drawing/2014/main" id="{69A86299-1CF0-44A1-9F28-0987CB58750E}"/>
              </a:ext>
            </a:extLst>
          </p:cNvPr>
          <p:cNvSpPr txBox="1"/>
          <p:nvPr/>
        </p:nvSpPr>
        <p:spPr>
          <a:xfrm>
            <a:off x="4304582" y="1269574"/>
            <a:ext cx="4348529" cy="387798"/>
          </a:xfrm>
          <a:prstGeom prst="rect">
            <a:avLst/>
          </a:prstGeom>
          <a:noFill/>
        </p:spPr>
        <p:txBody>
          <a:bodyPr wrap="square" rtlCol="0">
            <a:spAutoFit/>
          </a:bodyPr>
          <a:lstStyle/>
          <a:p>
            <a:pPr algn="r" defTabSz="685800">
              <a:lnSpc>
                <a:spcPct val="80000"/>
              </a:lnSpc>
              <a:defRPr/>
            </a:pPr>
            <a:r>
              <a:rPr lang="en-US" sz="2400" kern="0" dirty="0">
                <a:solidFill>
                  <a:srgbClr val="595959"/>
                </a:solidFill>
                <a:latin typeface="Impact" panose="020B0806030902050204" pitchFamily="34" charset="0"/>
                <a:cs typeface="Arial" panose="020B0604020202020204" pitchFamily="34" charset="0"/>
              </a:rPr>
              <a:t>AREAS DE ENFOQUE </a:t>
            </a:r>
            <a:endParaRPr lang="en-US" sz="2400" kern="0" dirty="0">
              <a:solidFill>
                <a:srgbClr val="548235"/>
              </a:solidFill>
              <a:latin typeface="Impact" panose="020B0806030902050204" pitchFamily="34" charset="0"/>
              <a:cs typeface="Arial" panose="020B0604020202020204" pitchFamily="34" charset="0"/>
            </a:endParaRPr>
          </a:p>
        </p:txBody>
      </p:sp>
      <p:pic>
        <p:nvPicPr>
          <p:cNvPr id="64" name="Picture 63" descr="GCFblgrnLogoRGB.eps">
            <a:extLst>
              <a:ext uri="{FF2B5EF4-FFF2-40B4-BE49-F238E27FC236}">
                <a16:creationId xmlns:a16="http://schemas.microsoft.com/office/drawing/2014/main" id="{A7EA1596-083A-41A2-9CA8-1E072900C12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4352" y="1200151"/>
            <a:ext cx="1265465" cy="895250"/>
          </a:xfrm>
          <a:prstGeom prst="rect">
            <a:avLst/>
          </a:prstGeom>
        </p:spPr>
      </p:pic>
      <p:pic>
        <p:nvPicPr>
          <p:cNvPr id="5" name="Picture 4">
            <a:extLst>
              <a:ext uri="{FF2B5EF4-FFF2-40B4-BE49-F238E27FC236}">
                <a16:creationId xmlns:a16="http://schemas.microsoft.com/office/drawing/2014/main" id="{055F369E-5AD9-47B4-B1D3-28C9E8E01A1B}"/>
              </a:ext>
            </a:extLst>
          </p:cNvPr>
          <p:cNvPicPr>
            <a:picLocks noChangeAspect="1"/>
          </p:cNvPicPr>
          <p:nvPr/>
        </p:nvPicPr>
        <p:blipFill rotWithShape="1">
          <a:blip r:embed="rId3">
            <a:extLst>
              <a:ext uri="{28A0092B-C50C-407E-A947-70E740481C1C}">
                <a14:useLocalDpi xmlns:a14="http://schemas.microsoft.com/office/drawing/2010/main" val="0"/>
              </a:ext>
            </a:extLst>
          </a:blip>
          <a:srcRect l="4346" t="22538" r="4734"/>
          <a:stretch/>
        </p:blipFill>
        <p:spPr>
          <a:xfrm>
            <a:off x="65762" y="2778070"/>
            <a:ext cx="4992935" cy="2138082"/>
          </a:xfrm>
          <a:prstGeom prst="rect">
            <a:avLst/>
          </a:prstGeom>
        </p:spPr>
      </p:pic>
      <p:cxnSp>
        <p:nvCxnSpPr>
          <p:cNvPr id="24" name="Straight Connector 23">
            <a:extLst>
              <a:ext uri="{FF2B5EF4-FFF2-40B4-BE49-F238E27FC236}">
                <a16:creationId xmlns:a16="http://schemas.microsoft.com/office/drawing/2014/main" id="{7EE088DC-44E1-47CB-9BE7-7C21A736D883}"/>
              </a:ext>
            </a:extLst>
          </p:cNvPr>
          <p:cNvCxnSpPr>
            <a:cxnSpLocks/>
          </p:cNvCxnSpPr>
          <p:nvPr/>
        </p:nvCxnSpPr>
        <p:spPr>
          <a:xfrm>
            <a:off x="5228910" y="3006670"/>
            <a:ext cx="0" cy="1783080"/>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 name="Rectangle 1">
            <a:extLst>
              <a:ext uri="{FF2B5EF4-FFF2-40B4-BE49-F238E27FC236}">
                <a16:creationId xmlns:a16="http://schemas.microsoft.com/office/drawing/2014/main" id="{475A06F0-DF76-43D5-B610-8C5CF4C024E9}"/>
              </a:ext>
            </a:extLst>
          </p:cNvPr>
          <p:cNvSpPr>
            <a:spLocks noChangeArrowheads="1"/>
          </p:cNvSpPr>
          <p:nvPr/>
        </p:nvSpPr>
        <p:spPr bwMode="auto">
          <a:xfrm>
            <a:off x="5316793" y="2663445"/>
            <a:ext cx="3701846" cy="2769989"/>
          </a:xfrm>
          <a:prstGeom prst="rect">
            <a:avLst/>
          </a:prstGeom>
          <a:noFill/>
          <a:ln>
            <a:noFill/>
          </a:ln>
          <a:effectLst/>
          <a:extLst/>
        </p:spPr>
        <p:txBody>
          <a:bodyPr vert="horz" wrap="square" lIns="0" tIns="0" rIns="0" bIns="0" numCol="1" anchor="ctr" anchorCtr="0" compatLnSpc="1">
            <a:prstTxWarp prst="textNoShape">
              <a:avLst/>
            </a:prstTxWarp>
            <a:spAutoFit/>
          </a:bodyPr>
          <a:lstStyle/>
          <a:p>
            <a:pPr marL="257175" indent="-257175" defTabSz="685800" eaLnBrk="0" fontAlgn="base" hangingPunct="0">
              <a:spcBef>
                <a:spcPct val="0"/>
              </a:spcBef>
              <a:spcAft>
                <a:spcPct val="0"/>
              </a:spcAft>
              <a:buFont typeface="Wingdings" panose="05000000000000000000" pitchFamily="2" charset="2"/>
              <a:buChar char="ü"/>
            </a:pPr>
            <a:r>
              <a:rPr lang="es-ES" altLang="en-US" sz="1500" dirty="0">
                <a:solidFill>
                  <a:srgbClr val="212121"/>
                </a:solidFill>
                <a:latin typeface="Agency FB" panose="020B0503020202020204" pitchFamily="34" charset="0"/>
              </a:rPr>
              <a:t>Se emprendió una iniciativa para desempaquetar proyectos “cross-cutting" en las 125 notas conceptuales escogidas en la  primera revisión</a:t>
            </a:r>
          </a:p>
          <a:p>
            <a:pPr marL="257175" indent="-257175" defTabSz="685800" eaLnBrk="0" fontAlgn="base" hangingPunct="0">
              <a:spcBef>
                <a:spcPct val="0"/>
              </a:spcBef>
              <a:spcAft>
                <a:spcPct val="0"/>
              </a:spcAft>
              <a:buFont typeface="Wingdings" panose="05000000000000000000" pitchFamily="2" charset="2"/>
              <a:buChar char="ü"/>
            </a:pPr>
            <a:endParaRPr lang="es-ES" altLang="en-US" sz="1500" dirty="0">
              <a:solidFill>
                <a:srgbClr val="212121"/>
              </a:solidFill>
              <a:latin typeface="Agency FB" panose="020B0503020202020204" pitchFamily="34" charset="0"/>
            </a:endParaRPr>
          </a:p>
          <a:p>
            <a:pPr marL="257175" indent="-257175" defTabSz="685800" eaLnBrk="0" fontAlgn="base" hangingPunct="0">
              <a:spcBef>
                <a:spcPct val="0"/>
              </a:spcBef>
              <a:spcAft>
                <a:spcPct val="0"/>
              </a:spcAft>
              <a:buFont typeface="Wingdings" panose="05000000000000000000" pitchFamily="2" charset="2"/>
              <a:buChar char="ü"/>
            </a:pPr>
            <a:r>
              <a:rPr lang="es-ES" altLang="en-US" sz="1500" dirty="0">
                <a:solidFill>
                  <a:srgbClr val="212121"/>
                </a:solidFill>
                <a:latin typeface="Agency FB" panose="020B0503020202020204" pitchFamily="34" charset="0"/>
              </a:rPr>
              <a:t>El ejercicio mostró que las proporciones de los proyectos “cross-cutting” y de los proyectos solo de mitigación fueron los opuestos (1/3 </a:t>
            </a:r>
            <a:r>
              <a:rPr lang="es-ES" altLang="en-US" sz="1500" dirty="0" err="1">
                <a:solidFill>
                  <a:srgbClr val="212121"/>
                </a:solidFill>
                <a:latin typeface="Agency FB" panose="020B0503020202020204" pitchFamily="34" charset="0"/>
              </a:rPr>
              <a:t>cross-cutting</a:t>
            </a:r>
            <a:r>
              <a:rPr lang="es-ES" altLang="en-US" sz="1500" dirty="0">
                <a:solidFill>
                  <a:srgbClr val="212121"/>
                </a:solidFill>
                <a:latin typeface="Agency FB" panose="020B0503020202020204" pitchFamily="34" charset="0"/>
              </a:rPr>
              <a:t>, solo mitigación 2/3, solo adaptación inferior al 5%)</a:t>
            </a:r>
          </a:p>
          <a:p>
            <a:pPr marL="257175" indent="-257175" defTabSz="685800" eaLnBrk="0" fontAlgn="base" hangingPunct="0">
              <a:spcBef>
                <a:spcPct val="0"/>
              </a:spcBef>
              <a:spcAft>
                <a:spcPct val="0"/>
              </a:spcAft>
              <a:buFont typeface="Wingdings" panose="05000000000000000000" pitchFamily="2" charset="2"/>
              <a:buChar char="ü"/>
            </a:pPr>
            <a:endParaRPr lang="es-ES" altLang="en-US" sz="1500" dirty="0">
              <a:solidFill>
                <a:srgbClr val="212121"/>
              </a:solidFill>
              <a:latin typeface="Agency FB" panose="020B0503020202020204" pitchFamily="34" charset="0"/>
            </a:endParaRPr>
          </a:p>
          <a:p>
            <a:pPr marL="257175" indent="-257175" defTabSz="685800" eaLnBrk="0" fontAlgn="base" hangingPunct="0">
              <a:spcBef>
                <a:spcPct val="0"/>
              </a:spcBef>
              <a:spcAft>
                <a:spcPct val="0"/>
              </a:spcAft>
              <a:buFont typeface="Wingdings" panose="05000000000000000000" pitchFamily="2" charset="2"/>
              <a:buChar char="ü"/>
            </a:pPr>
            <a:r>
              <a:rPr lang="es-ES" altLang="en-US" sz="1500" dirty="0">
                <a:solidFill>
                  <a:srgbClr val="212121"/>
                </a:solidFill>
                <a:latin typeface="Agency FB" panose="020B0503020202020204" pitchFamily="34" charset="0"/>
              </a:rPr>
              <a:t>Esto acusa la necesidad de definir “cross-cutting” en las próximas convocatorias.</a:t>
            </a:r>
          </a:p>
          <a:p>
            <a:pPr defTabSz="685800" eaLnBrk="0" fontAlgn="base" hangingPunct="0">
              <a:spcBef>
                <a:spcPct val="0"/>
              </a:spcBef>
              <a:spcAft>
                <a:spcPct val="0"/>
              </a:spcAft>
            </a:pPr>
            <a:r>
              <a:rPr lang="es-ES" altLang="en-US" sz="1500" dirty="0">
                <a:solidFill>
                  <a:prstClr val="black"/>
                </a:solidFill>
                <a:latin typeface="Agency FB" panose="020B0503020202020204" pitchFamily="34" charset="0"/>
              </a:rPr>
              <a:t> </a:t>
            </a:r>
          </a:p>
        </p:txBody>
      </p:sp>
    </p:spTree>
    <p:extLst>
      <p:ext uri="{BB962C8B-B14F-4D97-AF65-F5344CB8AC3E}">
        <p14:creationId xmlns:p14="http://schemas.microsoft.com/office/powerpoint/2010/main" val="2751776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Box 62">
            <a:extLst>
              <a:ext uri="{FF2B5EF4-FFF2-40B4-BE49-F238E27FC236}">
                <a16:creationId xmlns:a16="http://schemas.microsoft.com/office/drawing/2014/main" id="{69A86299-1CF0-44A1-9F28-0987CB58750E}"/>
              </a:ext>
            </a:extLst>
          </p:cNvPr>
          <p:cNvSpPr txBox="1"/>
          <p:nvPr/>
        </p:nvSpPr>
        <p:spPr>
          <a:xfrm>
            <a:off x="4304582" y="1269574"/>
            <a:ext cx="4348529" cy="387798"/>
          </a:xfrm>
          <a:prstGeom prst="rect">
            <a:avLst/>
          </a:prstGeom>
          <a:noFill/>
        </p:spPr>
        <p:txBody>
          <a:bodyPr wrap="square" rtlCol="0">
            <a:spAutoFit/>
          </a:bodyPr>
          <a:lstStyle/>
          <a:p>
            <a:pPr algn="r" defTabSz="685800">
              <a:lnSpc>
                <a:spcPct val="80000"/>
              </a:lnSpc>
              <a:defRPr/>
            </a:pPr>
            <a:r>
              <a:rPr lang="en-US" sz="2400" kern="0" dirty="0">
                <a:solidFill>
                  <a:srgbClr val="595959"/>
                </a:solidFill>
                <a:latin typeface="Impact" panose="020B0806030902050204" pitchFamily="34" charset="0"/>
                <a:cs typeface="Arial" panose="020B0604020202020204" pitchFamily="34" charset="0"/>
              </a:rPr>
              <a:t>LIMITACIONES TECHNOLOGICAS</a:t>
            </a:r>
            <a:endParaRPr lang="en-US" sz="2400" kern="0" dirty="0">
              <a:solidFill>
                <a:srgbClr val="548235"/>
              </a:solidFill>
              <a:latin typeface="Impact" panose="020B0806030902050204" pitchFamily="34" charset="0"/>
              <a:cs typeface="Arial" panose="020B0604020202020204" pitchFamily="34" charset="0"/>
            </a:endParaRPr>
          </a:p>
        </p:txBody>
      </p:sp>
      <p:pic>
        <p:nvPicPr>
          <p:cNvPr id="64" name="Picture 63" descr="GCFblgrnLogoRGB.eps">
            <a:extLst>
              <a:ext uri="{FF2B5EF4-FFF2-40B4-BE49-F238E27FC236}">
                <a16:creationId xmlns:a16="http://schemas.microsoft.com/office/drawing/2014/main" id="{A7EA1596-083A-41A2-9CA8-1E072900C12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4352" y="1200151"/>
            <a:ext cx="1265465" cy="895250"/>
          </a:xfrm>
          <a:prstGeom prst="rect">
            <a:avLst/>
          </a:prstGeom>
        </p:spPr>
      </p:pic>
      <p:sp>
        <p:nvSpPr>
          <p:cNvPr id="65" name="Rectangle 64">
            <a:extLst>
              <a:ext uri="{FF2B5EF4-FFF2-40B4-BE49-F238E27FC236}">
                <a16:creationId xmlns:a16="http://schemas.microsoft.com/office/drawing/2014/main" id="{904B38D6-EABE-47F1-958A-FE438E730E4F}"/>
              </a:ext>
            </a:extLst>
          </p:cNvPr>
          <p:cNvSpPr/>
          <p:nvPr/>
        </p:nvSpPr>
        <p:spPr>
          <a:xfrm>
            <a:off x="1959416" y="3012824"/>
            <a:ext cx="5734608" cy="1938992"/>
          </a:xfrm>
          <a:prstGeom prst="rect">
            <a:avLst/>
          </a:prstGeom>
        </p:spPr>
        <p:txBody>
          <a:bodyPr wrap="square">
            <a:spAutoFit/>
          </a:bodyPr>
          <a:lstStyle/>
          <a:p>
            <a:pPr marL="214313" indent="-214313" algn="just" defTabSz="685800">
              <a:buFont typeface="Wingdings" panose="05000000000000000000" pitchFamily="2" charset="2"/>
              <a:buChar char="ü"/>
            </a:pPr>
            <a:r>
              <a:rPr lang="es-ES" sz="1500" dirty="0">
                <a:solidFill>
                  <a:prstClr val="black"/>
                </a:solidFill>
                <a:latin typeface="Agency FB" panose="020B0503020202020204" pitchFamily="34" charset="0"/>
              </a:rPr>
              <a:t>Debido al elevado número de notas conceptuales recibidas (350 </a:t>
            </a:r>
            <a:r>
              <a:rPr lang="es-ES" sz="1500" dirty="0" err="1">
                <a:solidFill>
                  <a:prstClr val="black"/>
                </a:solidFill>
                <a:latin typeface="Agency FB" panose="020B0503020202020204" pitchFamily="34" charset="0"/>
              </a:rPr>
              <a:t>NCs</a:t>
            </a:r>
            <a:r>
              <a:rPr lang="es-ES" sz="1500" dirty="0">
                <a:solidFill>
                  <a:prstClr val="black"/>
                </a:solidFill>
                <a:latin typeface="Agency FB" panose="020B0503020202020204" pitchFamily="34" charset="0"/>
              </a:rPr>
              <a:t>), la solicitud de propuesta de MFE implicaba un mayor número de recursos externos provenientes tanto del FVC como de socios externos para poder entregar los resultados de la selección de manera oportuna. </a:t>
            </a:r>
          </a:p>
          <a:p>
            <a:pPr marL="214313" indent="-214313" algn="just" defTabSz="685800">
              <a:buFont typeface="Wingdings" panose="05000000000000000000" pitchFamily="2" charset="2"/>
              <a:buChar char="ü"/>
            </a:pPr>
            <a:endParaRPr lang="es-ES" sz="1500" dirty="0">
              <a:solidFill>
                <a:prstClr val="black"/>
              </a:solidFill>
              <a:latin typeface="Agency FB" panose="020B0503020202020204" pitchFamily="34" charset="0"/>
            </a:endParaRPr>
          </a:p>
          <a:p>
            <a:pPr marL="214313" indent="-214313" algn="just" defTabSz="685800">
              <a:buFont typeface="Wingdings" panose="05000000000000000000" pitchFamily="2" charset="2"/>
              <a:buChar char="ü"/>
            </a:pPr>
            <a:r>
              <a:rPr lang="es-ES" sz="1500" dirty="0">
                <a:solidFill>
                  <a:prstClr val="black"/>
                </a:solidFill>
                <a:latin typeface="Agency FB" panose="020B0503020202020204" pitchFamily="34" charset="0"/>
              </a:rPr>
              <a:t>Esto podría resolverse construyendo diversos escenarios de resultados dependiendo del número de respuestas y estimando recursos necesarios a diferentes niveles de respuestas</a:t>
            </a:r>
            <a:endParaRPr lang="en-US" b="1" u="sng" dirty="0">
              <a:solidFill>
                <a:prstClr val="black"/>
              </a:solidFill>
              <a:latin typeface="Agency FB" panose="020B0503020202020204" pitchFamily="34" charset="0"/>
            </a:endParaRPr>
          </a:p>
        </p:txBody>
      </p:sp>
      <p:grpSp>
        <p:nvGrpSpPr>
          <p:cNvPr id="2" name="Group 1">
            <a:extLst>
              <a:ext uri="{FF2B5EF4-FFF2-40B4-BE49-F238E27FC236}">
                <a16:creationId xmlns:a16="http://schemas.microsoft.com/office/drawing/2014/main" id="{50336EAA-1513-458C-A711-608B3299C8E4}"/>
              </a:ext>
            </a:extLst>
          </p:cNvPr>
          <p:cNvGrpSpPr/>
          <p:nvPr/>
        </p:nvGrpSpPr>
        <p:grpSpPr>
          <a:xfrm>
            <a:off x="996847" y="3420489"/>
            <a:ext cx="726957" cy="726957"/>
            <a:chOff x="1852058" y="3450982"/>
            <a:chExt cx="969276" cy="969276"/>
          </a:xfrm>
        </p:grpSpPr>
        <p:sp>
          <p:nvSpPr>
            <p:cNvPr id="73" name="Oval 72">
              <a:extLst>
                <a:ext uri="{FF2B5EF4-FFF2-40B4-BE49-F238E27FC236}">
                  <a16:creationId xmlns:a16="http://schemas.microsoft.com/office/drawing/2014/main" id="{24808585-9B31-4340-826E-5734CA126766}"/>
                </a:ext>
              </a:extLst>
            </p:cNvPr>
            <p:cNvSpPr/>
            <p:nvPr/>
          </p:nvSpPr>
          <p:spPr>
            <a:xfrm>
              <a:off x="1852058" y="3450982"/>
              <a:ext cx="969276" cy="969276"/>
            </a:xfrm>
            <a:prstGeom prst="ellipse">
              <a:avLst/>
            </a:prstGeom>
            <a:solidFill>
              <a:srgbClr val="D35F38"/>
            </a:solidFill>
            <a:ln w="25400" cap="flat" cmpd="sng" algn="ctr">
              <a:noFill/>
              <a:prstDash val="solid"/>
            </a:ln>
            <a:effectLst/>
          </p:spPr>
          <p:txBody>
            <a:bodyPr rtlCol="0" anchor="ctr"/>
            <a:lstStyle/>
            <a:p>
              <a:pPr algn="ctr" defTabSz="914240">
                <a:defRPr/>
              </a:pPr>
              <a:endParaRPr lang="en-US" kern="0">
                <a:solidFill>
                  <a:prstClr val="white"/>
                </a:solidFill>
                <a:latin typeface="Oswald-Regular"/>
              </a:endParaRPr>
            </a:p>
          </p:txBody>
        </p:sp>
        <p:grpSp>
          <p:nvGrpSpPr>
            <p:cNvPr id="82" name="Group 81">
              <a:extLst>
                <a:ext uri="{FF2B5EF4-FFF2-40B4-BE49-F238E27FC236}">
                  <a16:creationId xmlns:a16="http://schemas.microsoft.com/office/drawing/2014/main" id="{E488A659-2338-45D4-BFC5-15F9603D8E38}"/>
                </a:ext>
              </a:extLst>
            </p:cNvPr>
            <p:cNvGrpSpPr/>
            <p:nvPr/>
          </p:nvGrpSpPr>
          <p:grpSpPr>
            <a:xfrm>
              <a:off x="2086020" y="3752621"/>
              <a:ext cx="505740" cy="438944"/>
              <a:chOff x="2967038" y="2955926"/>
              <a:chExt cx="1093788" cy="949325"/>
            </a:xfrm>
            <a:solidFill>
              <a:sysClr val="window" lastClr="FFFFFF"/>
            </a:solidFill>
          </p:grpSpPr>
          <p:sp>
            <p:nvSpPr>
              <p:cNvPr id="83" name="Freeform 13">
                <a:extLst>
                  <a:ext uri="{FF2B5EF4-FFF2-40B4-BE49-F238E27FC236}">
                    <a16:creationId xmlns:a16="http://schemas.microsoft.com/office/drawing/2014/main" id="{C15F177B-FD4C-48AC-866E-76AFD0782F9B}"/>
                  </a:ext>
                </a:extLst>
              </p:cNvPr>
              <p:cNvSpPr>
                <a:spLocks noEditPoints="1"/>
              </p:cNvSpPr>
              <p:nvPr/>
            </p:nvSpPr>
            <p:spPr bwMode="auto">
              <a:xfrm>
                <a:off x="2967038" y="2955926"/>
                <a:ext cx="1093788" cy="949325"/>
              </a:xfrm>
              <a:custGeom>
                <a:avLst/>
                <a:gdLst>
                  <a:gd name="T0" fmla="*/ 279 w 291"/>
                  <a:gd name="T1" fmla="*/ 12 h 251"/>
                  <a:gd name="T2" fmla="*/ 179 w 291"/>
                  <a:gd name="T3" fmla="*/ 12 h 251"/>
                  <a:gd name="T4" fmla="*/ 179 w 291"/>
                  <a:gd name="T5" fmla="*/ 10 h 251"/>
                  <a:gd name="T6" fmla="*/ 169 w 291"/>
                  <a:gd name="T7" fmla="*/ 0 h 251"/>
                  <a:gd name="T8" fmla="*/ 122 w 291"/>
                  <a:gd name="T9" fmla="*/ 0 h 251"/>
                  <a:gd name="T10" fmla="*/ 112 w 291"/>
                  <a:gd name="T11" fmla="*/ 10 h 251"/>
                  <a:gd name="T12" fmla="*/ 112 w 291"/>
                  <a:gd name="T13" fmla="*/ 12 h 251"/>
                  <a:gd name="T14" fmla="*/ 12 w 291"/>
                  <a:gd name="T15" fmla="*/ 12 h 251"/>
                  <a:gd name="T16" fmla="*/ 0 w 291"/>
                  <a:gd name="T17" fmla="*/ 24 h 251"/>
                  <a:gd name="T18" fmla="*/ 12 w 291"/>
                  <a:gd name="T19" fmla="*/ 36 h 251"/>
                  <a:gd name="T20" fmla="*/ 27 w 291"/>
                  <a:gd name="T21" fmla="*/ 36 h 251"/>
                  <a:gd name="T22" fmla="*/ 27 w 291"/>
                  <a:gd name="T23" fmla="*/ 193 h 251"/>
                  <a:gd name="T24" fmla="*/ 37 w 291"/>
                  <a:gd name="T25" fmla="*/ 202 h 251"/>
                  <a:gd name="T26" fmla="*/ 125 w 291"/>
                  <a:gd name="T27" fmla="*/ 202 h 251"/>
                  <a:gd name="T28" fmla="*/ 95 w 291"/>
                  <a:gd name="T29" fmla="*/ 232 h 251"/>
                  <a:gd name="T30" fmla="*/ 95 w 291"/>
                  <a:gd name="T31" fmla="*/ 245 h 251"/>
                  <a:gd name="T32" fmla="*/ 108 w 291"/>
                  <a:gd name="T33" fmla="*/ 245 h 251"/>
                  <a:gd name="T34" fmla="*/ 138 w 291"/>
                  <a:gd name="T35" fmla="*/ 215 h 251"/>
                  <a:gd name="T36" fmla="*/ 138 w 291"/>
                  <a:gd name="T37" fmla="*/ 243 h 251"/>
                  <a:gd name="T38" fmla="*/ 146 w 291"/>
                  <a:gd name="T39" fmla="*/ 251 h 251"/>
                  <a:gd name="T40" fmla="*/ 153 w 291"/>
                  <a:gd name="T41" fmla="*/ 243 h 251"/>
                  <a:gd name="T42" fmla="*/ 153 w 291"/>
                  <a:gd name="T43" fmla="*/ 217 h 251"/>
                  <a:gd name="T44" fmla="*/ 183 w 291"/>
                  <a:gd name="T45" fmla="*/ 248 h 251"/>
                  <a:gd name="T46" fmla="*/ 190 w 291"/>
                  <a:gd name="T47" fmla="*/ 250 h 251"/>
                  <a:gd name="T48" fmla="*/ 196 w 291"/>
                  <a:gd name="T49" fmla="*/ 248 h 251"/>
                  <a:gd name="T50" fmla="*/ 196 w 291"/>
                  <a:gd name="T51" fmla="*/ 235 h 251"/>
                  <a:gd name="T52" fmla="*/ 164 w 291"/>
                  <a:gd name="T53" fmla="*/ 202 h 251"/>
                  <a:gd name="T54" fmla="*/ 254 w 291"/>
                  <a:gd name="T55" fmla="*/ 202 h 251"/>
                  <a:gd name="T56" fmla="*/ 264 w 291"/>
                  <a:gd name="T57" fmla="*/ 193 h 251"/>
                  <a:gd name="T58" fmla="*/ 264 w 291"/>
                  <a:gd name="T59" fmla="*/ 36 h 251"/>
                  <a:gd name="T60" fmla="*/ 279 w 291"/>
                  <a:gd name="T61" fmla="*/ 36 h 251"/>
                  <a:gd name="T62" fmla="*/ 291 w 291"/>
                  <a:gd name="T63" fmla="*/ 24 h 251"/>
                  <a:gd name="T64" fmla="*/ 279 w 291"/>
                  <a:gd name="T65" fmla="*/ 12 h 251"/>
                  <a:gd name="T66" fmla="*/ 245 w 291"/>
                  <a:gd name="T67" fmla="*/ 184 h 251"/>
                  <a:gd name="T68" fmla="*/ 46 w 291"/>
                  <a:gd name="T69" fmla="*/ 184 h 251"/>
                  <a:gd name="T70" fmla="*/ 46 w 291"/>
                  <a:gd name="T71" fmla="*/ 36 h 251"/>
                  <a:gd name="T72" fmla="*/ 245 w 291"/>
                  <a:gd name="T73" fmla="*/ 36 h 251"/>
                  <a:gd name="T74" fmla="*/ 245 w 291"/>
                  <a:gd name="T75" fmla="*/ 184 h 251"/>
                  <a:gd name="T76" fmla="*/ 245 w 291"/>
                  <a:gd name="T77" fmla="*/ 184 h 251"/>
                  <a:gd name="T78" fmla="*/ 245 w 291"/>
                  <a:gd name="T79" fmla="*/ 18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1" h="251">
                    <a:moveTo>
                      <a:pt x="279" y="12"/>
                    </a:moveTo>
                    <a:cubicBezTo>
                      <a:pt x="179" y="12"/>
                      <a:pt x="179" y="12"/>
                      <a:pt x="179" y="12"/>
                    </a:cubicBezTo>
                    <a:cubicBezTo>
                      <a:pt x="179" y="11"/>
                      <a:pt x="179" y="10"/>
                      <a:pt x="179" y="10"/>
                    </a:cubicBezTo>
                    <a:cubicBezTo>
                      <a:pt x="179" y="4"/>
                      <a:pt x="175" y="0"/>
                      <a:pt x="169" y="0"/>
                    </a:cubicBezTo>
                    <a:cubicBezTo>
                      <a:pt x="122" y="0"/>
                      <a:pt x="122" y="0"/>
                      <a:pt x="122" y="0"/>
                    </a:cubicBezTo>
                    <a:cubicBezTo>
                      <a:pt x="116" y="0"/>
                      <a:pt x="112" y="4"/>
                      <a:pt x="112" y="10"/>
                    </a:cubicBezTo>
                    <a:cubicBezTo>
                      <a:pt x="112" y="10"/>
                      <a:pt x="112" y="11"/>
                      <a:pt x="112" y="12"/>
                    </a:cubicBezTo>
                    <a:cubicBezTo>
                      <a:pt x="12" y="12"/>
                      <a:pt x="12" y="12"/>
                      <a:pt x="12" y="12"/>
                    </a:cubicBezTo>
                    <a:cubicBezTo>
                      <a:pt x="5" y="12"/>
                      <a:pt x="0" y="17"/>
                      <a:pt x="0" y="24"/>
                    </a:cubicBezTo>
                    <a:cubicBezTo>
                      <a:pt x="0" y="31"/>
                      <a:pt x="5" y="36"/>
                      <a:pt x="12" y="36"/>
                    </a:cubicBezTo>
                    <a:cubicBezTo>
                      <a:pt x="27" y="36"/>
                      <a:pt x="27" y="36"/>
                      <a:pt x="27" y="36"/>
                    </a:cubicBezTo>
                    <a:cubicBezTo>
                      <a:pt x="27" y="193"/>
                      <a:pt x="27" y="193"/>
                      <a:pt x="27" y="193"/>
                    </a:cubicBezTo>
                    <a:cubicBezTo>
                      <a:pt x="27" y="198"/>
                      <a:pt x="31" y="202"/>
                      <a:pt x="37" y="202"/>
                    </a:cubicBezTo>
                    <a:cubicBezTo>
                      <a:pt x="125" y="202"/>
                      <a:pt x="125" y="202"/>
                      <a:pt x="125" y="202"/>
                    </a:cubicBezTo>
                    <a:cubicBezTo>
                      <a:pt x="95" y="232"/>
                      <a:pt x="95" y="232"/>
                      <a:pt x="95" y="232"/>
                    </a:cubicBezTo>
                    <a:cubicBezTo>
                      <a:pt x="91" y="236"/>
                      <a:pt x="91" y="242"/>
                      <a:pt x="95" y="245"/>
                    </a:cubicBezTo>
                    <a:cubicBezTo>
                      <a:pt x="98" y="249"/>
                      <a:pt x="104" y="249"/>
                      <a:pt x="108" y="245"/>
                    </a:cubicBezTo>
                    <a:cubicBezTo>
                      <a:pt x="138" y="215"/>
                      <a:pt x="138" y="215"/>
                      <a:pt x="138" y="215"/>
                    </a:cubicBezTo>
                    <a:cubicBezTo>
                      <a:pt x="138" y="243"/>
                      <a:pt x="138" y="243"/>
                      <a:pt x="138" y="243"/>
                    </a:cubicBezTo>
                    <a:cubicBezTo>
                      <a:pt x="138" y="248"/>
                      <a:pt x="141" y="251"/>
                      <a:pt x="146" y="251"/>
                    </a:cubicBezTo>
                    <a:cubicBezTo>
                      <a:pt x="150" y="251"/>
                      <a:pt x="153" y="248"/>
                      <a:pt x="153" y="243"/>
                    </a:cubicBezTo>
                    <a:cubicBezTo>
                      <a:pt x="153" y="217"/>
                      <a:pt x="153" y="217"/>
                      <a:pt x="153" y="217"/>
                    </a:cubicBezTo>
                    <a:cubicBezTo>
                      <a:pt x="183" y="248"/>
                      <a:pt x="183" y="248"/>
                      <a:pt x="183" y="248"/>
                    </a:cubicBezTo>
                    <a:cubicBezTo>
                      <a:pt x="185" y="249"/>
                      <a:pt x="187" y="250"/>
                      <a:pt x="190" y="250"/>
                    </a:cubicBezTo>
                    <a:cubicBezTo>
                      <a:pt x="192" y="250"/>
                      <a:pt x="195" y="249"/>
                      <a:pt x="196" y="248"/>
                    </a:cubicBezTo>
                    <a:cubicBezTo>
                      <a:pt x="200" y="244"/>
                      <a:pt x="200" y="238"/>
                      <a:pt x="196" y="235"/>
                    </a:cubicBezTo>
                    <a:cubicBezTo>
                      <a:pt x="164" y="202"/>
                      <a:pt x="164" y="202"/>
                      <a:pt x="164" y="202"/>
                    </a:cubicBezTo>
                    <a:cubicBezTo>
                      <a:pt x="254" y="202"/>
                      <a:pt x="254" y="202"/>
                      <a:pt x="254" y="202"/>
                    </a:cubicBezTo>
                    <a:cubicBezTo>
                      <a:pt x="260" y="202"/>
                      <a:pt x="264" y="198"/>
                      <a:pt x="264" y="193"/>
                    </a:cubicBezTo>
                    <a:cubicBezTo>
                      <a:pt x="264" y="36"/>
                      <a:pt x="264" y="36"/>
                      <a:pt x="264" y="36"/>
                    </a:cubicBezTo>
                    <a:cubicBezTo>
                      <a:pt x="279" y="36"/>
                      <a:pt x="279" y="36"/>
                      <a:pt x="279" y="36"/>
                    </a:cubicBezTo>
                    <a:cubicBezTo>
                      <a:pt x="286" y="36"/>
                      <a:pt x="291" y="31"/>
                      <a:pt x="291" y="24"/>
                    </a:cubicBezTo>
                    <a:cubicBezTo>
                      <a:pt x="291" y="17"/>
                      <a:pt x="286" y="12"/>
                      <a:pt x="279" y="12"/>
                    </a:cubicBezTo>
                    <a:close/>
                    <a:moveTo>
                      <a:pt x="245" y="184"/>
                    </a:moveTo>
                    <a:cubicBezTo>
                      <a:pt x="46" y="184"/>
                      <a:pt x="46" y="184"/>
                      <a:pt x="46" y="184"/>
                    </a:cubicBezTo>
                    <a:cubicBezTo>
                      <a:pt x="46" y="36"/>
                      <a:pt x="46" y="36"/>
                      <a:pt x="46" y="36"/>
                    </a:cubicBezTo>
                    <a:cubicBezTo>
                      <a:pt x="245" y="36"/>
                      <a:pt x="245" y="36"/>
                      <a:pt x="245" y="36"/>
                    </a:cubicBezTo>
                    <a:lnTo>
                      <a:pt x="245" y="184"/>
                    </a:lnTo>
                    <a:close/>
                    <a:moveTo>
                      <a:pt x="245" y="184"/>
                    </a:moveTo>
                    <a:cubicBezTo>
                      <a:pt x="245" y="184"/>
                      <a:pt x="245" y="184"/>
                      <a:pt x="245" y="184"/>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defTabSz="914240">
                  <a:defRPr/>
                </a:pPr>
                <a:endParaRPr lang="en-US" kern="0">
                  <a:solidFill>
                    <a:prstClr val="black"/>
                  </a:solidFill>
                  <a:latin typeface="Oswald-Regular"/>
                </a:endParaRPr>
              </a:p>
            </p:txBody>
          </p:sp>
          <p:sp>
            <p:nvSpPr>
              <p:cNvPr id="84" name="Freeform 14">
                <a:extLst>
                  <a:ext uri="{FF2B5EF4-FFF2-40B4-BE49-F238E27FC236}">
                    <a16:creationId xmlns:a16="http://schemas.microsoft.com/office/drawing/2014/main" id="{7CC0B196-AA5D-43B3-93D5-88D9C443BBC8}"/>
                  </a:ext>
                </a:extLst>
              </p:cNvPr>
              <p:cNvSpPr>
                <a:spLocks noEditPoints="1"/>
              </p:cNvSpPr>
              <p:nvPr/>
            </p:nvSpPr>
            <p:spPr bwMode="auto">
              <a:xfrm>
                <a:off x="3154363" y="3160713"/>
                <a:ext cx="706438" cy="396875"/>
              </a:xfrm>
              <a:custGeom>
                <a:avLst/>
                <a:gdLst>
                  <a:gd name="T0" fmla="*/ 11 w 188"/>
                  <a:gd name="T1" fmla="*/ 105 h 105"/>
                  <a:gd name="T2" fmla="*/ 18 w 188"/>
                  <a:gd name="T3" fmla="*/ 102 h 105"/>
                  <a:gd name="T4" fmla="*/ 48 w 188"/>
                  <a:gd name="T5" fmla="*/ 73 h 105"/>
                  <a:gd name="T6" fmla="*/ 74 w 188"/>
                  <a:gd name="T7" fmla="*/ 94 h 105"/>
                  <a:gd name="T8" fmla="*/ 81 w 188"/>
                  <a:gd name="T9" fmla="*/ 96 h 105"/>
                  <a:gd name="T10" fmla="*/ 88 w 188"/>
                  <a:gd name="T11" fmla="*/ 92 h 105"/>
                  <a:gd name="T12" fmla="*/ 121 w 188"/>
                  <a:gd name="T13" fmla="*/ 51 h 105"/>
                  <a:gd name="T14" fmla="*/ 137 w 188"/>
                  <a:gd name="T15" fmla="*/ 61 h 105"/>
                  <a:gd name="T16" fmla="*/ 150 w 188"/>
                  <a:gd name="T17" fmla="*/ 59 h 105"/>
                  <a:gd name="T18" fmla="*/ 168 w 188"/>
                  <a:gd name="T19" fmla="*/ 38 h 105"/>
                  <a:gd name="T20" fmla="*/ 168 w 188"/>
                  <a:gd name="T21" fmla="*/ 46 h 105"/>
                  <a:gd name="T22" fmla="*/ 178 w 188"/>
                  <a:gd name="T23" fmla="*/ 56 h 105"/>
                  <a:gd name="T24" fmla="*/ 188 w 188"/>
                  <a:gd name="T25" fmla="*/ 46 h 105"/>
                  <a:gd name="T26" fmla="*/ 188 w 188"/>
                  <a:gd name="T27" fmla="*/ 10 h 105"/>
                  <a:gd name="T28" fmla="*/ 188 w 188"/>
                  <a:gd name="T29" fmla="*/ 9 h 105"/>
                  <a:gd name="T30" fmla="*/ 188 w 188"/>
                  <a:gd name="T31" fmla="*/ 8 h 105"/>
                  <a:gd name="T32" fmla="*/ 187 w 188"/>
                  <a:gd name="T33" fmla="*/ 6 h 105"/>
                  <a:gd name="T34" fmla="*/ 187 w 188"/>
                  <a:gd name="T35" fmla="*/ 6 h 105"/>
                  <a:gd name="T36" fmla="*/ 187 w 188"/>
                  <a:gd name="T37" fmla="*/ 5 h 105"/>
                  <a:gd name="T38" fmla="*/ 186 w 188"/>
                  <a:gd name="T39" fmla="*/ 4 h 105"/>
                  <a:gd name="T40" fmla="*/ 186 w 188"/>
                  <a:gd name="T41" fmla="*/ 3 h 105"/>
                  <a:gd name="T42" fmla="*/ 184 w 188"/>
                  <a:gd name="T43" fmla="*/ 2 h 105"/>
                  <a:gd name="T44" fmla="*/ 183 w 188"/>
                  <a:gd name="T45" fmla="*/ 1 h 105"/>
                  <a:gd name="T46" fmla="*/ 181 w 188"/>
                  <a:gd name="T47" fmla="*/ 0 h 105"/>
                  <a:gd name="T48" fmla="*/ 181 w 188"/>
                  <a:gd name="T49" fmla="*/ 0 h 105"/>
                  <a:gd name="T50" fmla="*/ 178 w 188"/>
                  <a:gd name="T51" fmla="*/ 0 h 105"/>
                  <a:gd name="T52" fmla="*/ 144 w 188"/>
                  <a:gd name="T53" fmla="*/ 0 h 105"/>
                  <a:gd name="T54" fmla="*/ 134 w 188"/>
                  <a:gd name="T55" fmla="*/ 10 h 105"/>
                  <a:gd name="T56" fmla="*/ 144 w 188"/>
                  <a:gd name="T57" fmla="*/ 20 h 105"/>
                  <a:gd name="T58" fmla="*/ 156 w 188"/>
                  <a:gd name="T59" fmla="*/ 20 h 105"/>
                  <a:gd name="T60" fmla="*/ 141 w 188"/>
                  <a:gd name="T61" fmla="*/ 39 h 105"/>
                  <a:gd name="T62" fmla="*/ 125 w 188"/>
                  <a:gd name="T63" fmla="*/ 29 h 105"/>
                  <a:gd name="T64" fmla="*/ 111 w 188"/>
                  <a:gd name="T65" fmla="*/ 31 h 105"/>
                  <a:gd name="T66" fmla="*/ 79 w 188"/>
                  <a:gd name="T67" fmla="*/ 72 h 105"/>
                  <a:gd name="T68" fmla="*/ 54 w 188"/>
                  <a:gd name="T69" fmla="*/ 51 h 105"/>
                  <a:gd name="T70" fmla="*/ 41 w 188"/>
                  <a:gd name="T71" fmla="*/ 52 h 105"/>
                  <a:gd name="T72" fmla="*/ 4 w 188"/>
                  <a:gd name="T73" fmla="*/ 87 h 105"/>
                  <a:gd name="T74" fmla="*/ 3 w 188"/>
                  <a:gd name="T75" fmla="*/ 102 h 105"/>
                  <a:gd name="T76" fmla="*/ 11 w 188"/>
                  <a:gd name="T77" fmla="*/ 105 h 105"/>
                  <a:gd name="T78" fmla="*/ 11 w 188"/>
                  <a:gd name="T79" fmla="*/ 105 h 105"/>
                  <a:gd name="T80" fmla="*/ 11 w 188"/>
                  <a:gd name="T81"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8" h="105">
                    <a:moveTo>
                      <a:pt x="11" y="105"/>
                    </a:moveTo>
                    <a:cubicBezTo>
                      <a:pt x="13" y="105"/>
                      <a:pt x="16" y="104"/>
                      <a:pt x="18" y="102"/>
                    </a:cubicBezTo>
                    <a:cubicBezTo>
                      <a:pt x="48" y="73"/>
                      <a:pt x="48" y="73"/>
                      <a:pt x="48" y="73"/>
                    </a:cubicBezTo>
                    <a:cubicBezTo>
                      <a:pt x="74" y="94"/>
                      <a:pt x="74" y="94"/>
                      <a:pt x="74" y="94"/>
                    </a:cubicBezTo>
                    <a:cubicBezTo>
                      <a:pt x="76" y="96"/>
                      <a:pt x="78" y="97"/>
                      <a:pt x="81" y="96"/>
                    </a:cubicBezTo>
                    <a:cubicBezTo>
                      <a:pt x="84" y="96"/>
                      <a:pt x="86" y="95"/>
                      <a:pt x="88" y="92"/>
                    </a:cubicBezTo>
                    <a:cubicBezTo>
                      <a:pt x="121" y="51"/>
                      <a:pt x="121" y="51"/>
                      <a:pt x="121" y="51"/>
                    </a:cubicBezTo>
                    <a:cubicBezTo>
                      <a:pt x="137" y="61"/>
                      <a:pt x="137" y="61"/>
                      <a:pt x="137" y="61"/>
                    </a:cubicBezTo>
                    <a:cubicBezTo>
                      <a:pt x="142" y="64"/>
                      <a:pt x="147" y="63"/>
                      <a:pt x="150" y="59"/>
                    </a:cubicBezTo>
                    <a:cubicBezTo>
                      <a:pt x="168" y="38"/>
                      <a:pt x="168" y="38"/>
                      <a:pt x="168" y="38"/>
                    </a:cubicBezTo>
                    <a:cubicBezTo>
                      <a:pt x="168" y="46"/>
                      <a:pt x="168" y="46"/>
                      <a:pt x="168" y="46"/>
                    </a:cubicBezTo>
                    <a:cubicBezTo>
                      <a:pt x="168" y="51"/>
                      <a:pt x="173" y="56"/>
                      <a:pt x="178" y="56"/>
                    </a:cubicBezTo>
                    <a:cubicBezTo>
                      <a:pt x="184" y="56"/>
                      <a:pt x="188" y="51"/>
                      <a:pt x="188" y="46"/>
                    </a:cubicBezTo>
                    <a:cubicBezTo>
                      <a:pt x="188" y="10"/>
                      <a:pt x="188" y="10"/>
                      <a:pt x="188" y="10"/>
                    </a:cubicBezTo>
                    <a:cubicBezTo>
                      <a:pt x="188" y="10"/>
                      <a:pt x="188" y="9"/>
                      <a:pt x="188" y="9"/>
                    </a:cubicBezTo>
                    <a:cubicBezTo>
                      <a:pt x="188" y="9"/>
                      <a:pt x="188" y="9"/>
                      <a:pt x="188" y="8"/>
                    </a:cubicBezTo>
                    <a:cubicBezTo>
                      <a:pt x="188" y="7"/>
                      <a:pt x="188" y="7"/>
                      <a:pt x="187" y="6"/>
                    </a:cubicBezTo>
                    <a:cubicBezTo>
                      <a:pt x="187" y="6"/>
                      <a:pt x="187" y="6"/>
                      <a:pt x="187" y="6"/>
                    </a:cubicBezTo>
                    <a:cubicBezTo>
                      <a:pt x="187" y="6"/>
                      <a:pt x="187" y="6"/>
                      <a:pt x="187" y="5"/>
                    </a:cubicBezTo>
                    <a:cubicBezTo>
                      <a:pt x="187" y="5"/>
                      <a:pt x="187" y="4"/>
                      <a:pt x="186" y="4"/>
                    </a:cubicBezTo>
                    <a:cubicBezTo>
                      <a:pt x="186" y="3"/>
                      <a:pt x="186" y="3"/>
                      <a:pt x="186" y="3"/>
                    </a:cubicBezTo>
                    <a:cubicBezTo>
                      <a:pt x="185" y="3"/>
                      <a:pt x="184" y="2"/>
                      <a:pt x="184" y="2"/>
                    </a:cubicBezTo>
                    <a:cubicBezTo>
                      <a:pt x="184" y="1"/>
                      <a:pt x="184" y="1"/>
                      <a:pt x="183" y="1"/>
                    </a:cubicBezTo>
                    <a:cubicBezTo>
                      <a:pt x="183" y="1"/>
                      <a:pt x="182" y="1"/>
                      <a:pt x="181" y="0"/>
                    </a:cubicBezTo>
                    <a:cubicBezTo>
                      <a:pt x="181" y="0"/>
                      <a:pt x="181" y="0"/>
                      <a:pt x="181" y="0"/>
                    </a:cubicBezTo>
                    <a:cubicBezTo>
                      <a:pt x="180" y="0"/>
                      <a:pt x="179" y="0"/>
                      <a:pt x="178" y="0"/>
                    </a:cubicBezTo>
                    <a:cubicBezTo>
                      <a:pt x="144" y="0"/>
                      <a:pt x="144" y="0"/>
                      <a:pt x="144" y="0"/>
                    </a:cubicBezTo>
                    <a:cubicBezTo>
                      <a:pt x="139" y="0"/>
                      <a:pt x="134" y="4"/>
                      <a:pt x="134" y="10"/>
                    </a:cubicBezTo>
                    <a:cubicBezTo>
                      <a:pt x="134" y="16"/>
                      <a:pt x="139" y="20"/>
                      <a:pt x="144" y="20"/>
                    </a:cubicBezTo>
                    <a:cubicBezTo>
                      <a:pt x="156" y="20"/>
                      <a:pt x="156" y="20"/>
                      <a:pt x="156" y="20"/>
                    </a:cubicBezTo>
                    <a:cubicBezTo>
                      <a:pt x="141" y="39"/>
                      <a:pt x="141" y="39"/>
                      <a:pt x="141" y="39"/>
                    </a:cubicBezTo>
                    <a:cubicBezTo>
                      <a:pt x="125" y="29"/>
                      <a:pt x="125" y="29"/>
                      <a:pt x="125" y="29"/>
                    </a:cubicBezTo>
                    <a:cubicBezTo>
                      <a:pt x="120" y="26"/>
                      <a:pt x="114" y="27"/>
                      <a:pt x="111" y="31"/>
                    </a:cubicBezTo>
                    <a:cubicBezTo>
                      <a:pt x="79" y="72"/>
                      <a:pt x="79" y="72"/>
                      <a:pt x="79" y="72"/>
                    </a:cubicBezTo>
                    <a:cubicBezTo>
                      <a:pt x="54" y="51"/>
                      <a:pt x="54" y="51"/>
                      <a:pt x="54" y="51"/>
                    </a:cubicBezTo>
                    <a:cubicBezTo>
                      <a:pt x="51" y="48"/>
                      <a:pt x="45" y="48"/>
                      <a:pt x="41" y="52"/>
                    </a:cubicBezTo>
                    <a:cubicBezTo>
                      <a:pt x="4" y="87"/>
                      <a:pt x="4" y="87"/>
                      <a:pt x="4" y="87"/>
                    </a:cubicBezTo>
                    <a:cubicBezTo>
                      <a:pt x="0" y="91"/>
                      <a:pt x="0" y="98"/>
                      <a:pt x="3" y="102"/>
                    </a:cubicBezTo>
                    <a:cubicBezTo>
                      <a:pt x="5" y="104"/>
                      <a:pt x="8" y="105"/>
                      <a:pt x="11" y="105"/>
                    </a:cubicBezTo>
                    <a:close/>
                    <a:moveTo>
                      <a:pt x="11" y="105"/>
                    </a:moveTo>
                    <a:cubicBezTo>
                      <a:pt x="11" y="105"/>
                      <a:pt x="11" y="105"/>
                      <a:pt x="11" y="105"/>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defTabSz="914240">
                  <a:defRPr/>
                </a:pPr>
                <a:endParaRPr lang="en-US" kern="0">
                  <a:solidFill>
                    <a:prstClr val="black"/>
                  </a:solidFill>
                  <a:latin typeface="Oswald-Regular"/>
                </a:endParaRPr>
              </a:p>
            </p:txBody>
          </p:sp>
        </p:grpSp>
      </p:grpSp>
    </p:spTree>
    <p:extLst>
      <p:ext uri="{BB962C8B-B14F-4D97-AF65-F5344CB8AC3E}">
        <p14:creationId xmlns:p14="http://schemas.microsoft.com/office/powerpoint/2010/main" val="4251869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Box 62">
            <a:extLst>
              <a:ext uri="{FF2B5EF4-FFF2-40B4-BE49-F238E27FC236}">
                <a16:creationId xmlns:a16="http://schemas.microsoft.com/office/drawing/2014/main" id="{69A86299-1CF0-44A1-9F28-0987CB58750E}"/>
              </a:ext>
            </a:extLst>
          </p:cNvPr>
          <p:cNvSpPr txBox="1"/>
          <p:nvPr/>
        </p:nvSpPr>
        <p:spPr>
          <a:xfrm>
            <a:off x="3539613" y="1269574"/>
            <a:ext cx="5113498" cy="609398"/>
          </a:xfrm>
          <a:prstGeom prst="rect">
            <a:avLst/>
          </a:prstGeom>
          <a:noFill/>
        </p:spPr>
        <p:txBody>
          <a:bodyPr wrap="square" rtlCol="0">
            <a:spAutoFit/>
          </a:bodyPr>
          <a:lstStyle/>
          <a:p>
            <a:pPr algn="r" defTabSz="685800">
              <a:lnSpc>
                <a:spcPct val="80000"/>
              </a:lnSpc>
              <a:defRPr/>
            </a:pPr>
            <a:r>
              <a:rPr lang="es-ES" sz="2100" kern="0" dirty="0">
                <a:solidFill>
                  <a:srgbClr val="595959"/>
                </a:solidFill>
                <a:latin typeface="Impact" panose="020B0806030902050204" pitchFamily="34" charset="0"/>
                <a:cs typeface="Arial" panose="020B0604020202020204" pitchFamily="34" charset="0"/>
              </a:rPr>
              <a:t>MEJORAMIENTO DE LAS COMUNICACIONES Y PARTICIPACIÓN DE LOS INTERESADOS</a:t>
            </a:r>
          </a:p>
        </p:txBody>
      </p:sp>
      <p:pic>
        <p:nvPicPr>
          <p:cNvPr id="64" name="Picture 63" descr="GCFblgrnLogoRGB.eps">
            <a:extLst>
              <a:ext uri="{FF2B5EF4-FFF2-40B4-BE49-F238E27FC236}">
                <a16:creationId xmlns:a16="http://schemas.microsoft.com/office/drawing/2014/main" id="{A7EA1596-083A-41A2-9CA8-1E072900C12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4352" y="1200151"/>
            <a:ext cx="1265465" cy="895250"/>
          </a:xfrm>
          <a:prstGeom prst="rect">
            <a:avLst/>
          </a:prstGeom>
        </p:spPr>
      </p:pic>
      <p:sp>
        <p:nvSpPr>
          <p:cNvPr id="66" name="Rectangle 65">
            <a:extLst>
              <a:ext uri="{FF2B5EF4-FFF2-40B4-BE49-F238E27FC236}">
                <a16:creationId xmlns:a16="http://schemas.microsoft.com/office/drawing/2014/main" id="{669F6571-5ECB-48AE-B4D6-8562CE0A0D52}"/>
              </a:ext>
            </a:extLst>
          </p:cNvPr>
          <p:cNvSpPr/>
          <p:nvPr/>
        </p:nvSpPr>
        <p:spPr>
          <a:xfrm>
            <a:off x="1930946" y="2835650"/>
            <a:ext cx="5734608" cy="2169825"/>
          </a:xfrm>
          <a:prstGeom prst="rect">
            <a:avLst/>
          </a:prstGeom>
        </p:spPr>
        <p:txBody>
          <a:bodyPr wrap="square">
            <a:spAutoFit/>
          </a:bodyPr>
          <a:lstStyle/>
          <a:p>
            <a:pPr marL="214313" indent="-214313" algn="just" defTabSz="685800">
              <a:buFont typeface="Wingdings" panose="05000000000000000000" pitchFamily="2" charset="2"/>
              <a:buChar char="ü"/>
            </a:pPr>
            <a:r>
              <a:rPr lang="es-ES" sz="1500" dirty="0">
                <a:solidFill>
                  <a:prstClr val="black"/>
                </a:solidFill>
                <a:latin typeface="Agency FB" panose="020B0503020202020204" pitchFamily="34" charset="0"/>
              </a:rPr>
              <a:t>El nivel de respuesta a la Movilización de Fondos a Escala (MFE) varió sustancialmente entre países, mostrando una alta penetración en regiones como África y un nivel de alcance visiblemente bajo en regiones como América Latina y el Caribe. Este fenómeno da lecciones útiles aprendidas en términos de la estrategia de divulgación y utilización de lenguajes locales. </a:t>
            </a:r>
          </a:p>
          <a:p>
            <a:pPr algn="just" defTabSz="685800"/>
            <a:endParaRPr lang="en-US" sz="1500" dirty="0">
              <a:solidFill>
                <a:prstClr val="black"/>
              </a:solidFill>
              <a:latin typeface="Agency FB" panose="020B0503020202020204" pitchFamily="34" charset="0"/>
            </a:endParaRPr>
          </a:p>
          <a:p>
            <a:pPr marL="214313" indent="-214313" algn="just" defTabSz="685800">
              <a:buFont typeface="Wingdings" panose="05000000000000000000" pitchFamily="2" charset="2"/>
              <a:buChar char="ü"/>
            </a:pPr>
            <a:r>
              <a:rPr lang="en-US" sz="1500" b="1" dirty="0">
                <a:solidFill>
                  <a:prstClr val="black"/>
                </a:solidFill>
                <a:latin typeface="Agency FB" panose="020B0503020202020204" pitchFamily="34" charset="0"/>
              </a:rPr>
              <a:t>La </a:t>
            </a:r>
            <a:r>
              <a:rPr lang="en-US" sz="1500" b="1" dirty="0" err="1">
                <a:solidFill>
                  <a:prstClr val="black"/>
                </a:solidFill>
                <a:latin typeface="Agency FB" panose="020B0503020202020204" pitchFamily="34" charset="0"/>
              </a:rPr>
              <a:t>lengua</a:t>
            </a:r>
            <a:r>
              <a:rPr lang="en-US" sz="1500" b="1" dirty="0">
                <a:solidFill>
                  <a:prstClr val="black"/>
                </a:solidFill>
                <a:latin typeface="Agency FB" panose="020B0503020202020204" pitchFamily="34" charset="0"/>
              </a:rPr>
              <a:t> de Comunicaciones: </a:t>
            </a:r>
            <a:r>
              <a:rPr lang="es-ES" sz="1500" dirty="0">
                <a:solidFill>
                  <a:prstClr val="black"/>
                </a:solidFill>
                <a:latin typeface="Agency FB" panose="020B0503020202020204" pitchFamily="34" charset="0"/>
              </a:rPr>
              <a:t>proporcionar traducciones de artículos/páginas en el micro-sitio podría expandir el tipo de comunicaciones a los actores que se comunican principalmente en idiomas diferentes al inglés (por ejemplo, Español).</a:t>
            </a:r>
          </a:p>
        </p:txBody>
      </p:sp>
      <p:grpSp>
        <p:nvGrpSpPr>
          <p:cNvPr id="3" name="Group 2">
            <a:extLst>
              <a:ext uri="{FF2B5EF4-FFF2-40B4-BE49-F238E27FC236}">
                <a16:creationId xmlns:a16="http://schemas.microsoft.com/office/drawing/2014/main" id="{BD5A25DD-7585-4E67-A2B1-4F43E13F8A31}"/>
              </a:ext>
            </a:extLst>
          </p:cNvPr>
          <p:cNvGrpSpPr/>
          <p:nvPr/>
        </p:nvGrpSpPr>
        <p:grpSpPr>
          <a:xfrm>
            <a:off x="952044" y="3429000"/>
            <a:ext cx="726957" cy="726957"/>
            <a:chOff x="3830148" y="3450982"/>
            <a:chExt cx="969276" cy="969276"/>
          </a:xfrm>
        </p:grpSpPr>
        <p:sp>
          <p:nvSpPr>
            <p:cNvPr id="72" name="Oval 71">
              <a:extLst>
                <a:ext uri="{FF2B5EF4-FFF2-40B4-BE49-F238E27FC236}">
                  <a16:creationId xmlns:a16="http://schemas.microsoft.com/office/drawing/2014/main" id="{20A22D2C-C515-46B6-9828-3B3CCA18779D}"/>
                </a:ext>
              </a:extLst>
            </p:cNvPr>
            <p:cNvSpPr/>
            <p:nvPr/>
          </p:nvSpPr>
          <p:spPr>
            <a:xfrm>
              <a:off x="3830148" y="3450982"/>
              <a:ext cx="969276" cy="969276"/>
            </a:xfrm>
            <a:prstGeom prst="ellipse">
              <a:avLst/>
            </a:prstGeom>
            <a:solidFill>
              <a:srgbClr val="841E33"/>
            </a:solidFill>
            <a:ln w="25400" cap="flat" cmpd="sng" algn="ctr">
              <a:noFill/>
              <a:prstDash val="solid"/>
            </a:ln>
            <a:effectLst/>
          </p:spPr>
          <p:txBody>
            <a:bodyPr rtlCol="0" anchor="ctr"/>
            <a:lstStyle/>
            <a:p>
              <a:pPr algn="ctr" defTabSz="914240">
                <a:defRPr/>
              </a:pPr>
              <a:endParaRPr lang="en-US" kern="0">
                <a:solidFill>
                  <a:prstClr val="white"/>
                </a:solidFill>
                <a:latin typeface="Oswald-Regular"/>
              </a:endParaRPr>
            </a:p>
          </p:txBody>
        </p:sp>
        <p:grpSp>
          <p:nvGrpSpPr>
            <p:cNvPr id="74" name="Group 73">
              <a:extLst>
                <a:ext uri="{FF2B5EF4-FFF2-40B4-BE49-F238E27FC236}">
                  <a16:creationId xmlns:a16="http://schemas.microsoft.com/office/drawing/2014/main" id="{7D0DC99D-0580-4CD7-BBED-08CE39925AC9}"/>
                </a:ext>
              </a:extLst>
            </p:cNvPr>
            <p:cNvGrpSpPr/>
            <p:nvPr/>
          </p:nvGrpSpPr>
          <p:grpSpPr>
            <a:xfrm>
              <a:off x="4038163" y="3735551"/>
              <a:ext cx="532900" cy="449956"/>
              <a:chOff x="4319588" y="2944813"/>
              <a:chExt cx="1152526" cy="973138"/>
            </a:xfrm>
            <a:solidFill>
              <a:sysClr val="window" lastClr="FFFFFF"/>
            </a:solidFill>
          </p:grpSpPr>
          <p:sp>
            <p:nvSpPr>
              <p:cNvPr id="75" name="Freeform 5">
                <a:extLst>
                  <a:ext uri="{FF2B5EF4-FFF2-40B4-BE49-F238E27FC236}">
                    <a16:creationId xmlns:a16="http://schemas.microsoft.com/office/drawing/2014/main" id="{2A8835CF-92F7-4E8F-91DF-35299DC30B8D}"/>
                  </a:ext>
                </a:extLst>
              </p:cNvPr>
              <p:cNvSpPr>
                <a:spLocks noEditPoints="1"/>
              </p:cNvSpPr>
              <p:nvPr/>
            </p:nvSpPr>
            <p:spPr bwMode="auto">
              <a:xfrm>
                <a:off x="4319588" y="3001963"/>
                <a:ext cx="1006475" cy="915988"/>
              </a:xfrm>
              <a:custGeom>
                <a:avLst/>
                <a:gdLst>
                  <a:gd name="T0" fmla="*/ 204 w 268"/>
                  <a:gd name="T1" fmla="*/ 26 h 242"/>
                  <a:gd name="T2" fmla="*/ 103 w 268"/>
                  <a:gd name="T3" fmla="*/ 17 h 242"/>
                  <a:gd name="T4" fmla="*/ 72 w 268"/>
                  <a:gd name="T5" fmla="*/ 85 h 242"/>
                  <a:gd name="T6" fmla="*/ 90 w 268"/>
                  <a:gd name="T7" fmla="*/ 111 h 242"/>
                  <a:gd name="T8" fmla="*/ 117 w 268"/>
                  <a:gd name="T9" fmla="*/ 99 h 242"/>
                  <a:gd name="T10" fmla="*/ 132 w 268"/>
                  <a:gd name="T11" fmla="*/ 75 h 242"/>
                  <a:gd name="T12" fmla="*/ 226 w 268"/>
                  <a:gd name="T13" fmla="*/ 154 h 242"/>
                  <a:gd name="T14" fmla="*/ 214 w 268"/>
                  <a:gd name="T15" fmla="*/ 165 h 242"/>
                  <a:gd name="T16" fmla="*/ 186 w 268"/>
                  <a:gd name="T17" fmla="*/ 146 h 242"/>
                  <a:gd name="T18" fmla="*/ 206 w 268"/>
                  <a:gd name="T19" fmla="*/ 174 h 242"/>
                  <a:gd name="T20" fmla="*/ 194 w 268"/>
                  <a:gd name="T21" fmla="*/ 185 h 242"/>
                  <a:gd name="T22" fmla="*/ 166 w 268"/>
                  <a:gd name="T23" fmla="*/ 166 h 242"/>
                  <a:gd name="T24" fmla="*/ 185 w 268"/>
                  <a:gd name="T25" fmla="*/ 194 h 242"/>
                  <a:gd name="T26" fmla="*/ 174 w 268"/>
                  <a:gd name="T27" fmla="*/ 206 h 242"/>
                  <a:gd name="T28" fmla="*/ 146 w 268"/>
                  <a:gd name="T29" fmla="*/ 186 h 242"/>
                  <a:gd name="T30" fmla="*/ 165 w 268"/>
                  <a:gd name="T31" fmla="*/ 215 h 242"/>
                  <a:gd name="T32" fmla="*/ 154 w 268"/>
                  <a:gd name="T33" fmla="*/ 226 h 242"/>
                  <a:gd name="T34" fmla="*/ 128 w 268"/>
                  <a:gd name="T35" fmla="*/ 185 h 242"/>
                  <a:gd name="T36" fmla="*/ 108 w 268"/>
                  <a:gd name="T37" fmla="*/ 165 h 242"/>
                  <a:gd name="T38" fmla="*/ 88 w 268"/>
                  <a:gd name="T39" fmla="*/ 145 h 242"/>
                  <a:gd name="T40" fmla="*/ 67 w 268"/>
                  <a:gd name="T41" fmla="*/ 124 h 242"/>
                  <a:gd name="T42" fmla="*/ 11 w 268"/>
                  <a:gd name="T43" fmla="*/ 85 h 242"/>
                  <a:gd name="T44" fmla="*/ 2 w 268"/>
                  <a:gd name="T45" fmla="*/ 93 h 242"/>
                  <a:gd name="T46" fmla="*/ 29 w 268"/>
                  <a:gd name="T47" fmla="*/ 143 h 242"/>
                  <a:gd name="T48" fmla="*/ 49 w 268"/>
                  <a:gd name="T49" fmla="*/ 163 h 242"/>
                  <a:gd name="T50" fmla="*/ 69 w 268"/>
                  <a:gd name="T51" fmla="*/ 183 h 242"/>
                  <a:gd name="T52" fmla="*/ 90 w 268"/>
                  <a:gd name="T53" fmla="*/ 203 h 242"/>
                  <a:gd name="T54" fmla="*/ 110 w 268"/>
                  <a:gd name="T55" fmla="*/ 223 h 242"/>
                  <a:gd name="T56" fmla="*/ 145 w 268"/>
                  <a:gd name="T57" fmla="*/ 235 h 242"/>
                  <a:gd name="T58" fmla="*/ 179 w 268"/>
                  <a:gd name="T59" fmla="*/ 220 h 242"/>
                  <a:gd name="T60" fmla="*/ 200 w 268"/>
                  <a:gd name="T61" fmla="*/ 200 h 242"/>
                  <a:gd name="T62" fmla="*/ 220 w 268"/>
                  <a:gd name="T63" fmla="*/ 179 h 242"/>
                  <a:gd name="T64" fmla="*/ 235 w 268"/>
                  <a:gd name="T65" fmla="*/ 145 h 242"/>
                  <a:gd name="T66" fmla="*/ 265 w 268"/>
                  <a:gd name="T67" fmla="*/ 95 h 242"/>
                  <a:gd name="T68" fmla="*/ 207 w 268"/>
                  <a:gd name="T69" fmla="*/ 28 h 242"/>
                  <a:gd name="T70" fmla="*/ 207 w 268"/>
                  <a:gd name="T71" fmla="*/ 28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8" h="242">
                    <a:moveTo>
                      <a:pt x="207" y="28"/>
                    </a:moveTo>
                    <a:cubicBezTo>
                      <a:pt x="206" y="27"/>
                      <a:pt x="205" y="26"/>
                      <a:pt x="204" y="26"/>
                    </a:cubicBezTo>
                    <a:cubicBezTo>
                      <a:pt x="146" y="8"/>
                      <a:pt x="146" y="8"/>
                      <a:pt x="146" y="8"/>
                    </a:cubicBezTo>
                    <a:cubicBezTo>
                      <a:pt x="123" y="0"/>
                      <a:pt x="107" y="13"/>
                      <a:pt x="103" y="17"/>
                    </a:cubicBezTo>
                    <a:cubicBezTo>
                      <a:pt x="101" y="20"/>
                      <a:pt x="99" y="22"/>
                      <a:pt x="98" y="24"/>
                    </a:cubicBezTo>
                    <a:cubicBezTo>
                      <a:pt x="72" y="85"/>
                      <a:pt x="72" y="85"/>
                      <a:pt x="72" y="85"/>
                    </a:cubicBezTo>
                    <a:cubicBezTo>
                      <a:pt x="71" y="89"/>
                      <a:pt x="71" y="94"/>
                      <a:pt x="74" y="98"/>
                    </a:cubicBezTo>
                    <a:cubicBezTo>
                      <a:pt x="77" y="105"/>
                      <a:pt x="83" y="110"/>
                      <a:pt x="90" y="111"/>
                    </a:cubicBezTo>
                    <a:cubicBezTo>
                      <a:pt x="98" y="113"/>
                      <a:pt x="107" y="111"/>
                      <a:pt x="113" y="104"/>
                    </a:cubicBezTo>
                    <a:cubicBezTo>
                      <a:pt x="115" y="103"/>
                      <a:pt x="116" y="101"/>
                      <a:pt x="117" y="99"/>
                    </a:cubicBezTo>
                    <a:cubicBezTo>
                      <a:pt x="126" y="83"/>
                      <a:pt x="126" y="83"/>
                      <a:pt x="126" y="83"/>
                    </a:cubicBezTo>
                    <a:cubicBezTo>
                      <a:pt x="127" y="80"/>
                      <a:pt x="129" y="77"/>
                      <a:pt x="132" y="75"/>
                    </a:cubicBezTo>
                    <a:cubicBezTo>
                      <a:pt x="139" y="68"/>
                      <a:pt x="143" y="71"/>
                      <a:pt x="144" y="73"/>
                    </a:cubicBezTo>
                    <a:cubicBezTo>
                      <a:pt x="157" y="85"/>
                      <a:pt x="226" y="154"/>
                      <a:pt x="226" y="154"/>
                    </a:cubicBezTo>
                    <a:cubicBezTo>
                      <a:pt x="228" y="156"/>
                      <a:pt x="228" y="161"/>
                      <a:pt x="225" y="164"/>
                    </a:cubicBezTo>
                    <a:cubicBezTo>
                      <a:pt x="222" y="167"/>
                      <a:pt x="217" y="168"/>
                      <a:pt x="214" y="165"/>
                    </a:cubicBezTo>
                    <a:cubicBezTo>
                      <a:pt x="195" y="146"/>
                      <a:pt x="195" y="146"/>
                      <a:pt x="195" y="146"/>
                    </a:cubicBezTo>
                    <a:cubicBezTo>
                      <a:pt x="193" y="143"/>
                      <a:pt x="189" y="143"/>
                      <a:pt x="186" y="146"/>
                    </a:cubicBezTo>
                    <a:cubicBezTo>
                      <a:pt x="184" y="148"/>
                      <a:pt x="184" y="152"/>
                      <a:pt x="186" y="155"/>
                    </a:cubicBezTo>
                    <a:cubicBezTo>
                      <a:pt x="206" y="174"/>
                      <a:pt x="206" y="174"/>
                      <a:pt x="206" y="174"/>
                    </a:cubicBezTo>
                    <a:cubicBezTo>
                      <a:pt x="208" y="177"/>
                      <a:pt x="207" y="181"/>
                      <a:pt x="204" y="184"/>
                    </a:cubicBezTo>
                    <a:cubicBezTo>
                      <a:pt x="201" y="187"/>
                      <a:pt x="197" y="188"/>
                      <a:pt x="194" y="185"/>
                    </a:cubicBezTo>
                    <a:cubicBezTo>
                      <a:pt x="175" y="166"/>
                      <a:pt x="175" y="166"/>
                      <a:pt x="175" y="166"/>
                    </a:cubicBezTo>
                    <a:cubicBezTo>
                      <a:pt x="173" y="164"/>
                      <a:pt x="169" y="164"/>
                      <a:pt x="166" y="166"/>
                    </a:cubicBezTo>
                    <a:cubicBezTo>
                      <a:pt x="164" y="169"/>
                      <a:pt x="164" y="173"/>
                      <a:pt x="166" y="175"/>
                    </a:cubicBezTo>
                    <a:cubicBezTo>
                      <a:pt x="185" y="194"/>
                      <a:pt x="185" y="194"/>
                      <a:pt x="185" y="194"/>
                    </a:cubicBezTo>
                    <a:cubicBezTo>
                      <a:pt x="188" y="197"/>
                      <a:pt x="187" y="201"/>
                      <a:pt x="184" y="204"/>
                    </a:cubicBezTo>
                    <a:cubicBezTo>
                      <a:pt x="181" y="208"/>
                      <a:pt x="177" y="208"/>
                      <a:pt x="174" y="206"/>
                    </a:cubicBezTo>
                    <a:cubicBezTo>
                      <a:pt x="155" y="186"/>
                      <a:pt x="155" y="186"/>
                      <a:pt x="155" y="186"/>
                    </a:cubicBezTo>
                    <a:cubicBezTo>
                      <a:pt x="152" y="184"/>
                      <a:pt x="148" y="184"/>
                      <a:pt x="146" y="186"/>
                    </a:cubicBezTo>
                    <a:cubicBezTo>
                      <a:pt x="143" y="189"/>
                      <a:pt x="143" y="193"/>
                      <a:pt x="146" y="195"/>
                    </a:cubicBezTo>
                    <a:cubicBezTo>
                      <a:pt x="165" y="215"/>
                      <a:pt x="165" y="215"/>
                      <a:pt x="165" y="215"/>
                    </a:cubicBezTo>
                    <a:cubicBezTo>
                      <a:pt x="168" y="217"/>
                      <a:pt x="167" y="222"/>
                      <a:pt x="164" y="225"/>
                    </a:cubicBezTo>
                    <a:cubicBezTo>
                      <a:pt x="161" y="228"/>
                      <a:pt x="156" y="228"/>
                      <a:pt x="154" y="226"/>
                    </a:cubicBezTo>
                    <a:cubicBezTo>
                      <a:pt x="130" y="202"/>
                      <a:pt x="130" y="202"/>
                      <a:pt x="130" y="202"/>
                    </a:cubicBezTo>
                    <a:cubicBezTo>
                      <a:pt x="134" y="197"/>
                      <a:pt x="133" y="190"/>
                      <a:pt x="128" y="185"/>
                    </a:cubicBezTo>
                    <a:cubicBezTo>
                      <a:pt x="122" y="179"/>
                      <a:pt x="114" y="179"/>
                      <a:pt x="109" y="184"/>
                    </a:cubicBezTo>
                    <a:cubicBezTo>
                      <a:pt x="114" y="179"/>
                      <a:pt x="113" y="170"/>
                      <a:pt x="108" y="165"/>
                    </a:cubicBezTo>
                    <a:cubicBezTo>
                      <a:pt x="102" y="159"/>
                      <a:pt x="94" y="159"/>
                      <a:pt x="89" y="164"/>
                    </a:cubicBezTo>
                    <a:cubicBezTo>
                      <a:pt x="94" y="159"/>
                      <a:pt x="93" y="150"/>
                      <a:pt x="88" y="145"/>
                    </a:cubicBezTo>
                    <a:cubicBezTo>
                      <a:pt x="82" y="139"/>
                      <a:pt x="73" y="139"/>
                      <a:pt x="68" y="144"/>
                    </a:cubicBezTo>
                    <a:cubicBezTo>
                      <a:pt x="73" y="139"/>
                      <a:pt x="73" y="130"/>
                      <a:pt x="67" y="124"/>
                    </a:cubicBezTo>
                    <a:cubicBezTo>
                      <a:pt x="62" y="119"/>
                      <a:pt x="54" y="118"/>
                      <a:pt x="49" y="122"/>
                    </a:cubicBezTo>
                    <a:cubicBezTo>
                      <a:pt x="11" y="85"/>
                      <a:pt x="11" y="85"/>
                      <a:pt x="11" y="85"/>
                    </a:cubicBezTo>
                    <a:cubicBezTo>
                      <a:pt x="9" y="82"/>
                      <a:pt x="5" y="82"/>
                      <a:pt x="2" y="85"/>
                    </a:cubicBezTo>
                    <a:cubicBezTo>
                      <a:pt x="0" y="87"/>
                      <a:pt x="0" y="91"/>
                      <a:pt x="2" y="93"/>
                    </a:cubicBezTo>
                    <a:cubicBezTo>
                      <a:pt x="40" y="131"/>
                      <a:pt x="40" y="131"/>
                      <a:pt x="40" y="131"/>
                    </a:cubicBezTo>
                    <a:cubicBezTo>
                      <a:pt x="29" y="143"/>
                      <a:pt x="29" y="143"/>
                      <a:pt x="29" y="143"/>
                    </a:cubicBezTo>
                    <a:cubicBezTo>
                      <a:pt x="24" y="148"/>
                      <a:pt x="25" y="156"/>
                      <a:pt x="30" y="162"/>
                    </a:cubicBezTo>
                    <a:cubicBezTo>
                      <a:pt x="36" y="167"/>
                      <a:pt x="44" y="168"/>
                      <a:pt x="49" y="163"/>
                    </a:cubicBezTo>
                    <a:cubicBezTo>
                      <a:pt x="44" y="168"/>
                      <a:pt x="45" y="176"/>
                      <a:pt x="50" y="182"/>
                    </a:cubicBezTo>
                    <a:cubicBezTo>
                      <a:pt x="56" y="187"/>
                      <a:pt x="64" y="188"/>
                      <a:pt x="69" y="183"/>
                    </a:cubicBezTo>
                    <a:cubicBezTo>
                      <a:pt x="64" y="188"/>
                      <a:pt x="65" y="196"/>
                      <a:pt x="71" y="202"/>
                    </a:cubicBezTo>
                    <a:cubicBezTo>
                      <a:pt x="76" y="208"/>
                      <a:pt x="85" y="208"/>
                      <a:pt x="90" y="203"/>
                    </a:cubicBezTo>
                    <a:cubicBezTo>
                      <a:pt x="85" y="208"/>
                      <a:pt x="85" y="217"/>
                      <a:pt x="91" y="222"/>
                    </a:cubicBezTo>
                    <a:cubicBezTo>
                      <a:pt x="96" y="228"/>
                      <a:pt x="105" y="228"/>
                      <a:pt x="110" y="223"/>
                    </a:cubicBezTo>
                    <a:cubicBezTo>
                      <a:pt x="122" y="211"/>
                      <a:pt x="122" y="211"/>
                      <a:pt x="122" y="211"/>
                    </a:cubicBezTo>
                    <a:cubicBezTo>
                      <a:pt x="145" y="235"/>
                      <a:pt x="145" y="235"/>
                      <a:pt x="145" y="235"/>
                    </a:cubicBezTo>
                    <a:cubicBezTo>
                      <a:pt x="152" y="242"/>
                      <a:pt x="165" y="242"/>
                      <a:pt x="173" y="234"/>
                    </a:cubicBezTo>
                    <a:cubicBezTo>
                      <a:pt x="177" y="230"/>
                      <a:pt x="179" y="225"/>
                      <a:pt x="179" y="220"/>
                    </a:cubicBezTo>
                    <a:cubicBezTo>
                      <a:pt x="184" y="219"/>
                      <a:pt x="189" y="217"/>
                      <a:pt x="193" y="213"/>
                    </a:cubicBezTo>
                    <a:cubicBezTo>
                      <a:pt x="197" y="210"/>
                      <a:pt x="199" y="205"/>
                      <a:pt x="200" y="200"/>
                    </a:cubicBezTo>
                    <a:cubicBezTo>
                      <a:pt x="204" y="199"/>
                      <a:pt x="209" y="197"/>
                      <a:pt x="213" y="193"/>
                    </a:cubicBezTo>
                    <a:cubicBezTo>
                      <a:pt x="217" y="189"/>
                      <a:pt x="219" y="184"/>
                      <a:pt x="220" y="179"/>
                    </a:cubicBezTo>
                    <a:cubicBezTo>
                      <a:pt x="225" y="179"/>
                      <a:pt x="230" y="177"/>
                      <a:pt x="234" y="173"/>
                    </a:cubicBezTo>
                    <a:cubicBezTo>
                      <a:pt x="242" y="165"/>
                      <a:pt x="242" y="152"/>
                      <a:pt x="235" y="145"/>
                    </a:cubicBezTo>
                    <a:cubicBezTo>
                      <a:pt x="225" y="135"/>
                      <a:pt x="225" y="135"/>
                      <a:pt x="225" y="135"/>
                    </a:cubicBezTo>
                    <a:cubicBezTo>
                      <a:pt x="265" y="95"/>
                      <a:pt x="265" y="95"/>
                      <a:pt x="265" y="95"/>
                    </a:cubicBezTo>
                    <a:cubicBezTo>
                      <a:pt x="268" y="92"/>
                      <a:pt x="268" y="88"/>
                      <a:pt x="265" y="86"/>
                    </a:cubicBezTo>
                    <a:lnTo>
                      <a:pt x="207" y="28"/>
                    </a:lnTo>
                    <a:close/>
                    <a:moveTo>
                      <a:pt x="207" y="28"/>
                    </a:moveTo>
                    <a:cubicBezTo>
                      <a:pt x="207" y="28"/>
                      <a:pt x="207" y="28"/>
                      <a:pt x="207" y="28"/>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defTabSz="914240">
                  <a:defRPr/>
                </a:pPr>
                <a:endParaRPr lang="en-US" kern="0">
                  <a:solidFill>
                    <a:prstClr val="black"/>
                  </a:solidFill>
                  <a:latin typeface="Oswald-Regular"/>
                </a:endParaRPr>
              </a:p>
            </p:txBody>
          </p:sp>
          <p:sp>
            <p:nvSpPr>
              <p:cNvPr id="76" name="Freeform 6">
                <a:extLst>
                  <a:ext uri="{FF2B5EF4-FFF2-40B4-BE49-F238E27FC236}">
                    <a16:creationId xmlns:a16="http://schemas.microsoft.com/office/drawing/2014/main" id="{D3F672D4-2AE3-43D2-84DE-078814A501F6}"/>
                  </a:ext>
                </a:extLst>
              </p:cNvPr>
              <p:cNvSpPr>
                <a:spLocks noEditPoints="1"/>
              </p:cNvSpPr>
              <p:nvPr/>
            </p:nvSpPr>
            <p:spPr bwMode="auto">
              <a:xfrm>
                <a:off x="5108576" y="2944813"/>
                <a:ext cx="363538" cy="371475"/>
              </a:xfrm>
              <a:custGeom>
                <a:avLst/>
                <a:gdLst>
                  <a:gd name="T0" fmla="*/ 92 w 97"/>
                  <a:gd name="T1" fmla="*/ 57 h 98"/>
                  <a:gd name="T2" fmla="*/ 41 w 97"/>
                  <a:gd name="T3" fmla="*/ 5 h 98"/>
                  <a:gd name="T4" fmla="*/ 23 w 97"/>
                  <a:gd name="T5" fmla="*/ 5 h 98"/>
                  <a:gd name="T6" fmla="*/ 5 w 97"/>
                  <a:gd name="T7" fmla="*/ 23 h 98"/>
                  <a:gd name="T8" fmla="*/ 5 w 97"/>
                  <a:gd name="T9" fmla="*/ 41 h 98"/>
                  <a:gd name="T10" fmla="*/ 56 w 97"/>
                  <a:gd name="T11" fmla="*/ 93 h 98"/>
                  <a:gd name="T12" fmla="*/ 74 w 97"/>
                  <a:gd name="T13" fmla="*/ 93 h 98"/>
                  <a:gd name="T14" fmla="*/ 92 w 97"/>
                  <a:gd name="T15" fmla="*/ 75 h 98"/>
                  <a:gd name="T16" fmla="*/ 92 w 97"/>
                  <a:gd name="T17" fmla="*/ 57 h 98"/>
                  <a:gd name="T18" fmla="*/ 65 w 97"/>
                  <a:gd name="T19" fmla="*/ 83 h 98"/>
                  <a:gd name="T20" fmla="*/ 55 w 97"/>
                  <a:gd name="T21" fmla="*/ 72 h 98"/>
                  <a:gd name="T22" fmla="*/ 65 w 97"/>
                  <a:gd name="T23" fmla="*/ 62 h 98"/>
                  <a:gd name="T24" fmla="*/ 76 w 97"/>
                  <a:gd name="T25" fmla="*/ 72 h 98"/>
                  <a:gd name="T26" fmla="*/ 65 w 97"/>
                  <a:gd name="T27" fmla="*/ 83 h 98"/>
                  <a:gd name="T28" fmla="*/ 65 w 97"/>
                  <a:gd name="T29" fmla="*/ 83 h 98"/>
                  <a:gd name="T30" fmla="*/ 65 w 97"/>
                  <a:gd name="T31"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 h="98">
                    <a:moveTo>
                      <a:pt x="92" y="57"/>
                    </a:moveTo>
                    <a:cubicBezTo>
                      <a:pt x="41" y="5"/>
                      <a:pt x="41" y="5"/>
                      <a:pt x="41" y="5"/>
                    </a:cubicBezTo>
                    <a:cubicBezTo>
                      <a:pt x="36" y="0"/>
                      <a:pt x="28" y="0"/>
                      <a:pt x="23" y="5"/>
                    </a:cubicBezTo>
                    <a:cubicBezTo>
                      <a:pt x="5" y="23"/>
                      <a:pt x="5" y="23"/>
                      <a:pt x="5" y="23"/>
                    </a:cubicBezTo>
                    <a:cubicBezTo>
                      <a:pt x="0" y="28"/>
                      <a:pt x="0" y="36"/>
                      <a:pt x="5" y="41"/>
                    </a:cubicBezTo>
                    <a:cubicBezTo>
                      <a:pt x="56" y="93"/>
                      <a:pt x="56" y="93"/>
                      <a:pt x="56" y="93"/>
                    </a:cubicBezTo>
                    <a:cubicBezTo>
                      <a:pt x="61" y="98"/>
                      <a:pt x="69" y="98"/>
                      <a:pt x="74" y="93"/>
                    </a:cubicBezTo>
                    <a:cubicBezTo>
                      <a:pt x="92" y="75"/>
                      <a:pt x="92" y="75"/>
                      <a:pt x="92" y="75"/>
                    </a:cubicBezTo>
                    <a:cubicBezTo>
                      <a:pt x="97" y="70"/>
                      <a:pt x="97" y="62"/>
                      <a:pt x="92" y="57"/>
                    </a:cubicBezTo>
                    <a:close/>
                    <a:moveTo>
                      <a:pt x="65" y="83"/>
                    </a:moveTo>
                    <a:cubicBezTo>
                      <a:pt x="60" y="83"/>
                      <a:pt x="55" y="78"/>
                      <a:pt x="55" y="72"/>
                    </a:cubicBezTo>
                    <a:cubicBezTo>
                      <a:pt x="55" y="67"/>
                      <a:pt x="60" y="62"/>
                      <a:pt x="65" y="62"/>
                    </a:cubicBezTo>
                    <a:cubicBezTo>
                      <a:pt x="71" y="62"/>
                      <a:pt x="76" y="67"/>
                      <a:pt x="76" y="72"/>
                    </a:cubicBezTo>
                    <a:cubicBezTo>
                      <a:pt x="76" y="78"/>
                      <a:pt x="71" y="83"/>
                      <a:pt x="65" y="83"/>
                    </a:cubicBezTo>
                    <a:close/>
                    <a:moveTo>
                      <a:pt x="65" y="83"/>
                    </a:moveTo>
                    <a:cubicBezTo>
                      <a:pt x="65" y="83"/>
                      <a:pt x="65" y="83"/>
                      <a:pt x="65" y="83"/>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defTabSz="914240">
                  <a:defRPr/>
                </a:pPr>
                <a:endParaRPr lang="en-US" kern="0">
                  <a:solidFill>
                    <a:prstClr val="black"/>
                  </a:solidFill>
                  <a:latin typeface="Oswald-Regular"/>
                </a:endParaRPr>
              </a:p>
            </p:txBody>
          </p:sp>
        </p:grpSp>
      </p:grpSp>
    </p:spTree>
    <p:extLst>
      <p:ext uri="{BB962C8B-B14F-4D97-AF65-F5344CB8AC3E}">
        <p14:creationId xmlns:p14="http://schemas.microsoft.com/office/powerpoint/2010/main" val="1754917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Box 62">
            <a:extLst>
              <a:ext uri="{FF2B5EF4-FFF2-40B4-BE49-F238E27FC236}">
                <a16:creationId xmlns:a16="http://schemas.microsoft.com/office/drawing/2014/main" id="{69A86299-1CF0-44A1-9F28-0987CB58750E}"/>
              </a:ext>
            </a:extLst>
          </p:cNvPr>
          <p:cNvSpPr txBox="1"/>
          <p:nvPr/>
        </p:nvSpPr>
        <p:spPr>
          <a:xfrm>
            <a:off x="4114800" y="1269574"/>
            <a:ext cx="4538311" cy="387798"/>
          </a:xfrm>
          <a:prstGeom prst="rect">
            <a:avLst/>
          </a:prstGeom>
          <a:noFill/>
        </p:spPr>
        <p:txBody>
          <a:bodyPr wrap="square" rtlCol="0">
            <a:spAutoFit/>
          </a:bodyPr>
          <a:lstStyle/>
          <a:p>
            <a:pPr algn="r" defTabSz="685800">
              <a:lnSpc>
                <a:spcPct val="80000"/>
              </a:lnSpc>
              <a:defRPr/>
            </a:pPr>
            <a:r>
              <a:rPr lang="en-US" sz="2400" kern="0" dirty="0">
                <a:solidFill>
                  <a:srgbClr val="595959"/>
                </a:solidFill>
                <a:latin typeface="Impact" panose="020B0806030902050204" pitchFamily="34" charset="0"/>
                <a:cs typeface="Arial" panose="020B0604020202020204" pitchFamily="34" charset="0"/>
              </a:rPr>
              <a:t>OTRAS ÁREAS</a:t>
            </a:r>
          </a:p>
        </p:txBody>
      </p:sp>
      <p:pic>
        <p:nvPicPr>
          <p:cNvPr id="64" name="Picture 63" descr="GCFblgrnLogoRGB.eps">
            <a:extLst>
              <a:ext uri="{FF2B5EF4-FFF2-40B4-BE49-F238E27FC236}">
                <a16:creationId xmlns:a16="http://schemas.microsoft.com/office/drawing/2014/main" id="{A7EA1596-083A-41A2-9CA8-1E072900C12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4352" y="1200151"/>
            <a:ext cx="1265465" cy="895250"/>
          </a:xfrm>
          <a:prstGeom prst="rect">
            <a:avLst/>
          </a:prstGeom>
        </p:spPr>
      </p:pic>
      <p:sp>
        <p:nvSpPr>
          <p:cNvPr id="70" name="Rectangle 69">
            <a:extLst>
              <a:ext uri="{FF2B5EF4-FFF2-40B4-BE49-F238E27FC236}">
                <a16:creationId xmlns:a16="http://schemas.microsoft.com/office/drawing/2014/main" id="{EE321CBB-D7DF-48C5-9DC8-928E89E4D89D}"/>
              </a:ext>
            </a:extLst>
          </p:cNvPr>
          <p:cNvSpPr/>
          <p:nvPr/>
        </p:nvSpPr>
        <p:spPr>
          <a:xfrm>
            <a:off x="2007753" y="2711928"/>
            <a:ext cx="5734608" cy="3127779"/>
          </a:xfrm>
          <a:prstGeom prst="rect">
            <a:avLst/>
          </a:prstGeom>
        </p:spPr>
        <p:txBody>
          <a:bodyPr wrap="square">
            <a:spAutoFit/>
          </a:bodyPr>
          <a:lstStyle/>
          <a:p>
            <a:pPr marL="214313" indent="-214313" algn="just" defTabSz="685800">
              <a:buFont typeface="Wingdings" panose="05000000000000000000" pitchFamily="2" charset="2"/>
              <a:buChar char="ü"/>
            </a:pPr>
            <a:r>
              <a:rPr lang="es-ES" sz="1500" b="1" dirty="0">
                <a:solidFill>
                  <a:prstClr val="black"/>
                </a:solidFill>
                <a:latin typeface="Agency FB" panose="020B0503020202020204" pitchFamily="34" charset="0"/>
              </a:rPr>
              <a:t>SALVAGUARDIAS AMBIENTALES Y SOCIALES Y GÉNERO</a:t>
            </a:r>
          </a:p>
          <a:p>
            <a:pPr algn="just" defTabSz="685800"/>
            <a:endParaRPr lang="en-US" sz="525" b="1" dirty="0">
              <a:solidFill>
                <a:prstClr val="black"/>
              </a:solidFill>
              <a:latin typeface="Agency FB" panose="020B0503020202020204" pitchFamily="34" charset="0"/>
            </a:endParaRPr>
          </a:p>
          <a:p>
            <a:pPr marL="342900" lvl="1" algn="just" defTabSz="685800"/>
            <a:r>
              <a:rPr lang="es-ES" sz="1350" dirty="0">
                <a:solidFill>
                  <a:prstClr val="black"/>
                </a:solidFill>
                <a:latin typeface="Agency FB" panose="020B0503020202020204" pitchFamily="34" charset="0"/>
              </a:rPr>
              <a:t>Para ser considerado tan pronto como sea posible, si no desde el principio, a fin de identificar y gestionar los riesgos potenciales y maximizar los beneficios potenciales como resultado de las actividades del proyecto.</a:t>
            </a:r>
          </a:p>
          <a:p>
            <a:pPr marL="342900" lvl="1" algn="just" defTabSz="685800"/>
            <a:r>
              <a:rPr lang="en-US" sz="1500" dirty="0">
                <a:solidFill>
                  <a:prstClr val="black"/>
                </a:solidFill>
                <a:latin typeface="Agency FB" panose="020B0503020202020204" pitchFamily="34" charset="0"/>
              </a:rPr>
              <a:t> </a:t>
            </a:r>
          </a:p>
          <a:p>
            <a:pPr marL="214313" indent="-214313" algn="just" defTabSz="685800">
              <a:buFont typeface="Wingdings" panose="05000000000000000000" pitchFamily="2" charset="2"/>
              <a:buChar char="ü"/>
            </a:pPr>
            <a:r>
              <a:rPr lang="es-ES" sz="1500" b="1" dirty="0">
                <a:solidFill>
                  <a:prstClr val="black"/>
                </a:solidFill>
                <a:latin typeface="Agency FB" panose="020B0503020202020204" pitchFamily="34" charset="0"/>
              </a:rPr>
              <a:t>MEJORA ADICIONAL DE ESTRUCTURA DE EVALUACIÓN Y METODOLOGÍA</a:t>
            </a:r>
            <a:r>
              <a:rPr lang="en-US" sz="1500" b="1" dirty="0">
                <a:solidFill>
                  <a:prstClr val="black"/>
                </a:solidFill>
                <a:latin typeface="Agency FB" panose="020B0503020202020204" pitchFamily="34" charset="0"/>
              </a:rPr>
              <a:t>:</a:t>
            </a:r>
          </a:p>
          <a:p>
            <a:pPr algn="just" defTabSz="685800"/>
            <a:endParaRPr lang="en-US" sz="525" b="1" dirty="0">
              <a:solidFill>
                <a:prstClr val="black"/>
              </a:solidFill>
              <a:latin typeface="Agency FB" panose="020B0503020202020204" pitchFamily="34" charset="0"/>
            </a:endParaRPr>
          </a:p>
          <a:p>
            <a:pPr marL="600075" lvl="1" indent="-257175" algn="just" defTabSz="685800">
              <a:buFont typeface="Wingdings" panose="05000000000000000000" pitchFamily="2" charset="2"/>
              <a:buChar char="§"/>
            </a:pPr>
            <a:r>
              <a:rPr lang="es-ES" sz="1350" dirty="0">
                <a:solidFill>
                  <a:prstClr val="black"/>
                </a:solidFill>
                <a:latin typeface="Agency FB" panose="020B0503020202020204" pitchFamily="34" charset="0"/>
              </a:rPr>
              <a:t>La aclaración adicional en criterios como lo Alta Calidad, Proyecto Innovador, transformacional /el paradigma que cambia el potencial lo que significa para el GCF, sobre todo en el contexto del mandato del GCF que debe contribuir al logro de los objetivos del Acuerdo de Paris.</a:t>
            </a:r>
          </a:p>
          <a:p>
            <a:pPr marL="342900" lvl="1" algn="just" defTabSz="685800"/>
            <a:endParaRPr lang="en-US" sz="525" dirty="0">
              <a:solidFill>
                <a:prstClr val="black"/>
              </a:solidFill>
              <a:latin typeface="Agency FB" panose="020B0503020202020204" pitchFamily="34" charset="0"/>
            </a:endParaRPr>
          </a:p>
          <a:p>
            <a:pPr marL="600075" lvl="1" indent="-257175" algn="just" defTabSz="685800">
              <a:buFont typeface="Wingdings" panose="05000000000000000000" pitchFamily="2" charset="2"/>
              <a:buChar char="§"/>
            </a:pPr>
            <a:r>
              <a:rPr lang="en-US" sz="1350" dirty="0">
                <a:solidFill>
                  <a:prstClr val="black"/>
                </a:solidFill>
                <a:latin typeface="Agency FB" panose="020B0503020202020204" pitchFamily="34" charset="0"/>
              </a:rPr>
              <a:t>Las </a:t>
            </a:r>
            <a:r>
              <a:rPr lang="en-US" sz="1350" dirty="0" err="1">
                <a:solidFill>
                  <a:prstClr val="black"/>
                </a:solidFill>
                <a:latin typeface="Agency FB" panose="020B0503020202020204" pitchFamily="34" charset="0"/>
              </a:rPr>
              <a:t>futuras</a:t>
            </a:r>
            <a:r>
              <a:rPr lang="en-US" sz="1350" dirty="0">
                <a:solidFill>
                  <a:prstClr val="black"/>
                </a:solidFill>
                <a:latin typeface="Agency FB" panose="020B0503020202020204" pitchFamily="34" charset="0"/>
              </a:rPr>
              <a:t> Solicitudes de </a:t>
            </a:r>
            <a:r>
              <a:rPr lang="en-US" sz="1350" dirty="0" err="1">
                <a:solidFill>
                  <a:prstClr val="black"/>
                </a:solidFill>
                <a:latin typeface="Agency FB" panose="020B0503020202020204" pitchFamily="34" charset="0"/>
              </a:rPr>
              <a:t>Propuestas</a:t>
            </a:r>
            <a:r>
              <a:rPr lang="en-US" sz="1350" dirty="0">
                <a:solidFill>
                  <a:prstClr val="black"/>
                </a:solidFill>
                <a:latin typeface="Agency FB" panose="020B0503020202020204" pitchFamily="34" charset="0"/>
              </a:rPr>
              <a:t> </a:t>
            </a:r>
            <a:r>
              <a:rPr lang="en-US" sz="1350" dirty="0" err="1">
                <a:solidFill>
                  <a:prstClr val="black"/>
                </a:solidFill>
                <a:latin typeface="Agency FB" panose="020B0503020202020204" pitchFamily="34" charset="0"/>
              </a:rPr>
              <a:t>podrían</a:t>
            </a:r>
            <a:r>
              <a:rPr lang="en-US" sz="1350" dirty="0">
                <a:solidFill>
                  <a:prstClr val="black"/>
                </a:solidFill>
                <a:latin typeface="Agency FB" panose="020B0503020202020204" pitchFamily="34" charset="0"/>
              </a:rPr>
              <a:t> </a:t>
            </a:r>
            <a:r>
              <a:rPr lang="en-US" sz="1350" dirty="0" err="1">
                <a:solidFill>
                  <a:prstClr val="black"/>
                </a:solidFill>
                <a:latin typeface="Agency FB" panose="020B0503020202020204" pitchFamily="34" charset="0"/>
              </a:rPr>
              <a:t>estar</a:t>
            </a:r>
            <a:r>
              <a:rPr lang="en-US" sz="1350" dirty="0">
                <a:solidFill>
                  <a:prstClr val="black"/>
                </a:solidFill>
                <a:latin typeface="Agency FB" panose="020B0503020202020204" pitchFamily="34" charset="0"/>
              </a:rPr>
              <a:t> </a:t>
            </a:r>
            <a:r>
              <a:rPr lang="en-US" sz="1350" dirty="0" err="1">
                <a:solidFill>
                  <a:prstClr val="black"/>
                </a:solidFill>
                <a:latin typeface="Agency FB" panose="020B0503020202020204" pitchFamily="34" charset="0"/>
              </a:rPr>
              <a:t>más</a:t>
            </a:r>
            <a:r>
              <a:rPr lang="en-US" sz="1350" dirty="0">
                <a:solidFill>
                  <a:prstClr val="black"/>
                </a:solidFill>
                <a:latin typeface="Agency FB" panose="020B0503020202020204" pitchFamily="34" charset="0"/>
              </a:rPr>
              <a:t> </a:t>
            </a:r>
            <a:r>
              <a:rPr lang="en-US" sz="1350" dirty="0" err="1">
                <a:solidFill>
                  <a:prstClr val="black"/>
                </a:solidFill>
                <a:latin typeface="Agency FB" panose="020B0503020202020204" pitchFamily="34" charset="0"/>
              </a:rPr>
              <a:t>orientadas</a:t>
            </a:r>
            <a:r>
              <a:rPr lang="en-US" sz="1350" dirty="0">
                <a:solidFill>
                  <a:prstClr val="black"/>
                </a:solidFill>
                <a:latin typeface="Agency FB" panose="020B0503020202020204" pitchFamily="34" charset="0"/>
              </a:rPr>
              <a:t> a </a:t>
            </a:r>
            <a:r>
              <a:rPr lang="en-US" sz="1350" dirty="0" err="1">
                <a:solidFill>
                  <a:prstClr val="black"/>
                </a:solidFill>
                <a:latin typeface="Agency FB" panose="020B0503020202020204" pitchFamily="34" charset="0"/>
              </a:rPr>
              <a:t>áreas</a:t>
            </a:r>
            <a:r>
              <a:rPr lang="en-US" sz="1350" dirty="0">
                <a:solidFill>
                  <a:prstClr val="black"/>
                </a:solidFill>
                <a:latin typeface="Agency FB" panose="020B0503020202020204" pitchFamily="34" charset="0"/>
              </a:rPr>
              <a:t> </a:t>
            </a:r>
            <a:r>
              <a:rPr lang="en-US" sz="1350" dirty="0" err="1">
                <a:solidFill>
                  <a:prstClr val="black"/>
                </a:solidFill>
                <a:latin typeface="Agency FB" panose="020B0503020202020204" pitchFamily="34" charset="0"/>
              </a:rPr>
              <a:t>temáticas</a:t>
            </a:r>
            <a:r>
              <a:rPr lang="en-US" sz="1350" dirty="0">
                <a:solidFill>
                  <a:prstClr val="black"/>
                </a:solidFill>
                <a:latin typeface="Agency FB" panose="020B0503020202020204" pitchFamily="34" charset="0"/>
              </a:rPr>
              <a:t> </a:t>
            </a:r>
            <a:r>
              <a:rPr lang="en-US" sz="1350" dirty="0" err="1">
                <a:solidFill>
                  <a:prstClr val="black"/>
                </a:solidFill>
                <a:latin typeface="Agency FB" panose="020B0503020202020204" pitchFamily="34" charset="0"/>
              </a:rPr>
              <a:t>específicas</a:t>
            </a:r>
            <a:r>
              <a:rPr lang="en-US" sz="1350" dirty="0">
                <a:solidFill>
                  <a:prstClr val="black"/>
                </a:solidFill>
                <a:latin typeface="Agency FB" panose="020B0503020202020204" pitchFamily="34" charset="0"/>
              </a:rPr>
              <a:t> o a </a:t>
            </a:r>
            <a:r>
              <a:rPr lang="en-US" sz="1350" dirty="0" err="1">
                <a:solidFill>
                  <a:prstClr val="black"/>
                </a:solidFill>
                <a:latin typeface="Agency FB" panose="020B0503020202020204" pitchFamily="34" charset="0"/>
              </a:rPr>
              <a:t>solicitantes</a:t>
            </a:r>
            <a:r>
              <a:rPr lang="en-US" sz="1350" dirty="0">
                <a:solidFill>
                  <a:prstClr val="black"/>
                </a:solidFill>
                <a:latin typeface="Agency FB" panose="020B0503020202020204" pitchFamily="34" charset="0"/>
              </a:rPr>
              <a:t> </a:t>
            </a:r>
            <a:r>
              <a:rPr lang="en-US" sz="1350" dirty="0" err="1">
                <a:solidFill>
                  <a:prstClr val="black"/>
                </a:solidFill>
                <a:latin typeface="Agency FB" panose="020B0503020202020204" pitchFamily="34" charset="0"/>
              </a:rPr>
              <a:t>específicos</a:t>
            </a:r>
            <a:r>
              <a:rPr lang="en-US" sz="1350" dirty="0">
                <a:solidFill>
                  <a:prstClr val="black"/>
                </a:solidFill>
                <a:latin typeface="Agency FB" panose="020B0503020202020204" pitchFamily="34" charset="0"/>
              </a:rPr>
              <a:t>.</a:t>
            </a:r>
          </a:p>
          <a:p>
            <a:pPr marL="342900" lvl="1" algn="just" defTabSz="685800"/>
            <a:endParaRPr lang="en-US" sz="1500" dirty="0">
              <a:solidFill>
                <a:prstClr val="black"/>
              </a:solidFill>
              <a:latin typeface="Agency FB" panose="020B0503020202020204" pitchFamily="34" charset="0"/>
            </a:endParaRPr>
          </a:p>
        </p:txBody>
      </p:sp>
      <p:grpSp>
        <p:nvGrpSpPr>
          <p:cNvPr id="86" name="Group 85">
            <a:extLst>
              <a:ext uri="{FF2B5EF4-FFF2-40B4-BE49-F238E27FC236}">
                <a16:creationId xmlns:a16="http://schemas.microsoft.com/office/drawing/2014/main" id="{14FA8D22-91DD-4502-8B72-F4FDA588DFB0}"/>
              </a:ext>
            </a:extLst>
          </p:cNvPr>
          <p:cNvGrpSpPr/>
          <p:nvPr/>
        </p:nvGrpSpPr>
        <p:grpSpPr>
          <a:xfrm>
            <a:off x="938609" y="3429000"/>
            <a:ext cx="726957" cy="726957"/>
            <a:chOff x="5640287" y="3450982"/>
            <a:chExt cx="969276" cy="969276"/>
          </a:xfrm>
        </p:grpSpPr>
        <p:sp>
          <p:nvSpPr>
            <p:cNvPr id="71" name="Oval 70">
              <a:extLst>
                <a:ext uri="{FF2B5EF4-FFF2-40B4-BE49-F238E27FC236}">
                  <a16:creationId xmlns:a16="http://schemas.microsoft.com/office/drawing/2014/main" id="{950D83AA-E12D-4F2F-BE00-B9438CD41CF9}"/>
                </a:ext>
              </a:extLst>
            </p:cNvPr>
            <p:cNvSpPr/>
            <p:nvPr/>
          </p:nvSpPr>
          <p:spPr>
            <a:xfrm>
              <a:off x="5640287" y="3450982"/>
              <a:ext cx="969276" cy="969276"/>
            </a:xfrm>
            <a:prstGeom prst="ellipse">
              <a:avLst/>
            </a:prstGeom>
            <a:solidFill>
              <a:srgbClr val="DC8D47"/>
            </a:solidFill>
            <a:ln w="25400" cap="flat" cmpd="sng" algn="ctr">
              <a:noFill/>
              <a:prstDash val="solid"/>
            </a:ln>
            <a:effectLst/>
          </p:spPr>
          <p:txBody>
            <a:bodyPr rtlCol="0" anchor="ctr"/>
            <a:lstStyle/>
            <a:p>
              <a:pPr algn="ctr" defTabSz="914240">
                <a:defRPr/>
              </a:pPr>
              <a:endParaRPr lang="en-US" kern="0">
                <a:solidFill>
                  <a:prstClr val="white"/>
                </a:solidFill>
                <a:latin typeface="Oswald-Regular"/>
              </a:endParaRPr>
            </a:p>
          </p:txBody>
        </p:sp>
        <p:sp>
          <p:nvSpPr>
            <p:cNvPr id="85" name="Freeform 15">
              <a:extLst>
                <a:ext uri="{FF2B5EF4-FFF2-40B4-BE49-F238E27FC236}">
                  <a16:creationId xmlns:a16="http://schemas.microsoft.com/office/drawing/2014/main" id="{28C4968F-B6D2-4E1C-B65F-C2D4567D2307}"/>
                </a:ext>
              </a:extLst>
            </p:cNvPr>
            <p:cNvSpPr>
              <a:spLocks noEditPoints="1"/>
            </p:cNvSpPr>
            <p:nvPr/>
          </p:nvSpPr>
          <p:spPr bwMode="auto">
            <a:xfrm>
              <a:off x="5916847" y="3706571"/>
              <a:ext cx="438946" cy="442614"/>
            </a:xfrm>
            <a:custGeom>
              <a:avLst/>
              <a:gdLst>
                <a:gd name="T0" fmla="*/ 230 w 253"/>
                <a:gd name="T1" fmla="*/ 23 h 253"/>
                <a:gd name="T2" fmla="*/ 189 w 253"/>
                <a:gd name="T3" fmla="*/ 4 h 253"/>
                <a:gd name="T4" fmla="*/ 108 w 253"/>
                <a:gd name="T5" fmla="*/ 85 h 253"/>
                <a:gd name="T6" fmla="*/ 16 w 253"/>
                <a:gd name="T7" fmla="*/ 177 h 253"/>
                <a:gd name="T8" fmla="*/ 0 w 253"/>
                <a:gd name="T9" fmla="*/ 253 h 253"/>
                <a:gd name="T10" fmla="*/ 76 w 253"/>
                <a:gd name="T11" fmla="*/ 237 h 253"/>
                <a:gd name="T12" fmla="*/ 249 w 253"/>
                <a:gd name="T13" fmla="*/ 64 h 253"/>
                <a:gd name="T14" fmla="*/ 230 w 253"/>
                <a:gd name="T15" fmla="*/ 23 h 253"/>
                <a:gd name="T16" fmla="*/ 72 w 253"/>
                <a:gd name="T17" fmla="*/ 228 h 253"/>
                <a:gd name="T18" fmla="*/ 46 w 253"/>
                <a:gd name="T19" fmla="*/ 233 h 253"/>
                <a:gd name="T20" fmla="*/ 35 w 253"/>
                <a:gd name="T21" fmla="*/ 218 h 253"/>
                <a:gd name="T22" fmla="*/ 20 w 253"/>
                <a:gd name="T23" fmla="*/ 207 h 253"/>
                <a:gd name="T24" fmla="*/ 25 w 253"/>
                <a:gd name="T25" fmla="*/ 181 h 253"/>
                <a:gd name="T26" fmla="*/ 33 w 253"/>
                <a:gd name="T27" fmla="*/ 174 h 253"/>
                <a:gd name="T28" fmla="*/ 63 w 253"/>
                <a:gd name="T29" fmla="*/ 190 h 253"/>
                <a:gd name="T30" fmla="*/ 79 w 253"/>
                <a:gd name="T31" fmla="*/ 220 h 253"/>
                <a:gd name="T32" fmla="*/ 72 w 253"/>
                <a:gd name="T33" fmla="*/ 228 h 253"/>
                <a:gd name="T34" fmla="*/ 72 w 253"/>
                <a:gd name="T35" fmla="*/ 228 h 253"/>
                <a:gd name="T36" fmla="*/ 72 w 253"/>
                <a:gd name="T37" fmla="*/ 22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3" h="253">
                  <a:moveTo>
                    <a:pt x="230" y="23"/>
                  </a:moveTo>
                  <a:cubicBezTo>
                    <a:pt x="207" y="0"/>
                    <a:pt x="189" y="4"/>
                    <a:pt x="189" y="4"/>
                  </a:cubicBezTo>
                  <a:cubicBezTo>
                    <a:pt x="108" y="85"/>
                    <a:pt x="108" y="85"/>
                    <a:pt x="108" y="85"/>
                  </a:cubicBezTo>
                  <a:cubicBezTo>
                    <a:pt x="16" y="177"/>
                    <a:pt x="16" y="177"/>
                    <a:pt x="16" y="177"/>
                  </a:cubicBezTo>
                  <a:cubicBezTo>
                    <a:pt x="0" y="253"/>
                    <a:pt x="0" y="253"/>
                    <a:pt x="0" y="253"/>
                  </a:cubicBezTo>
                  <a:cubicBezTo>
                    <a:pt x="76" y="237"/>
                    <a:pt x="76" y="237"/>
                    <a:pt x="76" y="237"/>
                  </a:cubicBezTo>
                  <a:cubicBezTo>
                    <a:pt x="249" y="64"/>
                    <a:pt x="249" y="64"/>
                    <a:pt x="249" y="64"/>
                  </a:cubicBezTo>
                  <a:cubicBezTo>
                    <a:pt x="249" y="64"/>
                    <a:pt x="253" y="46"/>
                    <a:pt x="230" y="23"/>
                  </a:cubicBezTo>
                  <a:close/>
                  <a:moveTo>
                    <a:pt x="72" y="228"/>
                  </a:moveTo>
                  <a:cubicBezTo>
                    <a:pt x="46" y="233"/>
                    <a:pt x="46" y="233"/>
                    <a:pt x="46" y="233"/>
                  </a:cubicBezTo>
                  <a:cubicBezTo>
                    <a:pt x="43" y="229"/>
                    <a:pt x="40" y="224"/>
                    <a:pt x="35" y="218"/>
                  </a:cubicBezTo>
                  <a:cubicBezTo>
                    <a:pt x="29" y="213"/>
                    <a:pt x="24" y="210"/>
                    <a:pt x="20" y="207"/>
                  </a:cubicBezTo>
                  <a:cubicBezTo>
                    <a:pt x="25" y="181"/>
                    <a:pt x="25" y="181"/>
                    <a:pt x="25" y="181"/>
                  </a:cubicBezTo>
                  <a:cubicBezTo>
                    <a:pt x="33" y="174"/>
                    <a:pt x="33" y="174"/>
                    <a:pt x="33" y="174"/>
                  </a:cubicBezTo>
                  <a:cubicBezTo>
                    <a:pt x="33" y="174"/>
                    <a:pt x="47" y="174"/>
                    <a:pt x="63" y="190"/>
                  </a:cubicBezTo>
                  <a:cubicBezTo>
                    <a:pt x="79" y="206"/>
                    <a:pt x="79" y="220"/>
                    <a:pt x="79" y="220"/>
                  </a:cubicBezTo>
                  <a:lnTo>
                    <a:pt x="72" y="228"/>
                  </a:lnTo>
                  <a:close/>
                  <a:moveTo>
                    <a:pt x="72" y="228"/>
                  </a:moveTo>
                  <a:cubicBezTo>
                    <a:pt x="72" y="228"/>
                    <a:pt x="72" y="228"/>
                    <a:pt x="72" y="228"/>
                  </a:cubicBezTo>
                </a:path>
              </a:pathLst>
            </a:custGeom>
            <a:solidFill>
              <a:sysClr val="window" lastClr="FFFFFF"/>
            </a:solidFill>
            <a:ln w="9525">
              <a:noFill/>
              <a:round/>
              <a:headEnd/>
              <a:tailEnd/>
            </a:ln>
          </p:spPr>
          <p:txBody>
            <a:bodyPr vert="horz" wrap="square" lIns="68580" tIns="34290" rIns="68580" bIns="34290" numCol="1" anchor="t" anchorCtr="0" compatLnSpc="1">
              <a:prstTxWarp prst="textNoShape">
                <a:avLst/>
              </a:prstTxWarp>
            </a:bodyPr>
            <a:lstStyle/>
            <a:p>
              <a:pPr defTabSz="914240">
                <a:defRPr/>
              </a:pPr>
              <a:endParaRPr lang="en-US" kern="0">
                <a:solidFill>
                  <a:prstClr val="black"/>
                </a:solidFill>
                <a:latin typeface="Oswald-Regular"/>
              </a:endParaRPr>
            </a:p>
          </p:txBody>
        </p:sp>
      </p:grpSp>
    </p:spTree>
    <p:extLst>
      <p:ext uri="{BB962C8B-B14F-4D97-AF65-F5344CB8AC3E}">
        <p14:creationId xmlns:p14="http://schemas.microsoft.com/office/powerpoint/2010/main" val="5995838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3976C08-0F18-41D1-9C7E-9B3708539D5A}"/>
              </a:ext>
            </a:extLst>
          </p:cNvPr>
          <p:cNvSpPr>
            <a:spLocks noGrp="1"/>
          </p:cNvSpPr>
          <p:nvPr>
            <p:ph type="body" sz="quarter" idx="10"/>
          </p:nvPr>
        </p:nvSpPr>
        <p:spPr/>
        <p:txBody>
          <a:bodyPr/>
          <a:lstStyle/>
          <a:p>
            <a:r>
              <a:rPr lang="es-VE" dirty="0"/>
              <a:t>El Monitoreo de los Proyectos está a cargo de la Unidad de Manejo de Portafolio (PMU). </a:t>
            </a:r>
          </a:p>
          <a:p>
            <a:r>
              <a:rPr lang="es-VE" dirty="0"/>
              <a:t>Para garantizar una correcta implementación de los proyectos financiados por el FVC, la revisión técnica de PMU se enfoca en los elementos de implementación, monitoreo, reporte y evaluación. </a:t>
            </a:r>
          </a:p>
          <a:p>
            <a:r>
              <a:rPr lang="es-VE" dirty="0"/>
              <a:t>Para esto, se trabaja en conjunto con las otras unidades de la Secretaria del FVC. </a:t>
            </a:r>
          </a:p>
        </p:txBody>
      </p:sp>
      <p:sp>
        <p:nvSpPr>
          <p:cNvPr id="3" name="Title 2">
            <a:extLst>
              <a:ext uri="{FF2B5EF4-FFF2-40B4-BE49-F238E27FC236}">
                <a16:creationId xmlns:a16="http://schemas.microsoft.com/office/drawing/2014/main" id="{D060239C-9193-456A-9070-4574C832102F}"/>
              </a:ext>
            </a:extLst>
          </p:cNvPr>
          <p:cNvSpPr>
            <a:spLocks noGrp="1"/>
          </p:cNvSpPr>
          <p:nvPr>
            <p:ph type="title"/>
          </p:nvPr>
        </p:nvSpPr>
        <p:spPr>
          <a:xfrm>
            <a:off x="1327355" y="589068"/>
            <a:ext cx="7112032" cy="566632"/>
          </a:xfrm>
        </p:spPr>
        <p:txBody>
          <a:bodyPr/>
          <a:lstStyle/>
          <a:p>
            <a:r>
              <a:rPr lang="en-US" sz="3600" dirty="0" err="1"/>
              <a:t>Implementaci</a:t>
            </a:r>
            <a:r>
              <a:rPr lang="es-ES" sz="3600" dirty="0" err="1"/>
              <a:t>ón</a:t>
            </a:r>
            <a:r>
              <a:rPr lang="en-US" sz="3600" dirty="0"/>
              <a:t> de </a:t>
            </a:r>
            <a:r>
              <a:rPr lang="en-US" sz="3600" dirty="0" err="1"/>
              <a:t>Propuestas</a:t>
            </a:r>
            <a:r>
              <a:rPr lang="en-US" sz="3600" dirty="0"/>
              <a:t>: </a:t>
            </a:r>
            <a:r>
              <a:rPr lang="en-US" sz="3600" dirty="0" err="1"/>
              <a:t>Monitoreo</a:t>
            </a:r>
            <a:r>
              <a:rPr lang="en-US" sz="3600" dirty="0"/>
              <a:t> y </a:t>
            </a:r>
            <a:r>
              <a:rPr lang="en-US" sz="3600" dirty="0" err="1"/>
              <a:t>Evaluaci</a:t>
            </a:r>
            <a:r>
              <a:rPr lang="es-ES" sz="3600" dirty="0"/>
              <a:t>ó</a:t>
            </a:r>
            <a:r>
              <a:rPr lang="en-US" sz="3600" dirty="0"/>
              <a:t>n</a:t>
            </a:r>
          </a:p>
        </p:txBody>
      </p:sp>
    </p:spTree>
    <p:extLst>
      <p:ext uri="{BB962C8B-B14F-4D97-AF65-F5344CB8AC3E}">
        <p14:creationId xmlns:p14="http://schemas.microsoft.com/office/powerpoint/2010/main" val="965453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60239C-9193-456A-9070-4574C832102F}"/>
              </a:ext>
            </a:extLst>
          </p:cNvPr>
          <p:cNvSpPr>
            <a:spLocks noGrp="1"/>
          </p:cNvSpPr>
          <p:nvPr>
            <p:ph type="title"/>
          </p:nvPr>
        </p:nvSpPr>
        <p:spPr>
          <a:xfrm>
            <a:off x="1852366" y="205634"/>
            <a:ext cx="7112032" cy="566632"/>
          </a:xfrm>
        </p:spPr>
        <p:txBody>
          <a:bodyPr/>
          <a:lstStyle/>
          <a:p>
            <a:r>
              <a:rPr lang="en-US" sz="3600" dirty="0" err="1"/>
              <a:t>Implementaci</a:t>
            </a:r>
            <a:r>
              <a:rPr lang="es-ES" sz="3600" dirty="0" err="1"/>
              <a:t>ón</a:t>
            </a:r>
            <a:r>
              <a:rPr lang="en-US" sz="3600" dirty="0"/>
              <a:t> de </a:t>
            </a:r>
            <a:r>
              <a:rPr lang="en-US" sz="3600" dirty="0" err="1"/>
              <a:t>Propuestas</a:t>
            </a:r>
            <a:r>
              <a:rPr lang="en-US" sz="3600" dirty="0"/>
              <a:t>: </a:t>
            </a:r>
            <a:r>
              <a:rPr lang="en-US" sz="3600" dirty="0" err="1"/>
              <a:t>Monitoreo</a:t>
            </a:r>
            <a:r>
              <a:rPr lang="en-US" sz="3600" dirty="0"/>
              <a:t> y </a:t>
            </a:r>
            <a:r>
              <a:rPr lang="en-US" sz="3600" dirty="0" err="1"/>
              <a:t>Evaluaci</a:t>
            </a:r>
            <a:r>
              <a:rPr lang="es-ES" sz="3600" dirty="0"/>
              <a:t>ó</a:t>
            </a:r>
            <a:r>
              <a:rPr lang="en-US" sz="3600" dirty="0"/>
              <a:t>n</a:t>
            </a:r>
          </a:p>
        </p:txBody>
      </p:sp>
      <p:sp>
        <p:nvSpPr>
          <p:cNvPr id="19" name="Rectangle 18">
            <a:extLst>
              <a:ext uri="{FF2B5EF4-FFF2-40B4-BE49-F238E27FC236}">
                <a16:creationId xmlns:a16="http://schemas.microsoft.com/office/drawing/2014/main" id="{754EB95E-A5A9-4B39-A73C-7801A36365C9}"/>
              </a:ext>
            </a:extLst>
          </p:cNvPr>
          <p:cNvSpPr/>
          <p:nvPr/>
        </p:nvSpPr>
        <p:spPr>
          <a:xfrm>
            <a:off x="570271" y="2136339"/>
            <a:ext cx="7895303" cy="6469463"/>
          </a:xfrm>
          <a:prstGeom prst="rect">
            <a:avLst/>
          </a:prstGeom>
        </p:spPr>
        <p:txBody>
          <a:bodyPr vert="horz"/>
          <a:lstStyle/>
          <a:p>
            <a:pPr>
              <a:spcBef>
                <a:spcPct val="20000"/>
              </a:spcBef>
              <a:buClr>
                <a:srgbClr val="24634F"/>
              </a:buClr>
            </a:pPr>
            <a:r>
              <a:rPr lang="es-VE" sz="2800" dirty="0">
                <a:latin typeface="Corbel"/>
              </a:rPr>
              <a:t>Principales elementos de Monitoreo y Evaluación en las Propuestas de Financiamiento –Revisión técnica</a:t>
            </a:r>
          </a:p>
          <a:p>
            <a:pPr>
              <a:spcBef>
                <a:spcPct val="20000"/>
              </a:spcBef>
              <a:buClr>
                <a:srgbClr val="24634F"/>
              </a:buClr>
            </a:pPr>
            <a:endParaRPr lang="es-VE" sz="2800" dirty="0">
              <a:latin typeface="Corbel"/>
            </a:endParaRPr>
          </a:p>
          <a:p>
            <a:pPr marL="742950" lvl="1" indent="-285750">
              <a:spcBef>
                <a:spcPct val="20000"/>
              </a:spcBef>
              <a:buFont typeface="Arial"/>
              <a:buChar char="–"/>
            </a:pPr>
            <a:r>
              <a:rPr lang="es-VE" sz="2800" dirty="0"/>
              <a:t>Descripción de objetivos, metas, resultados del Proyecto</a:t>
            </a:r>
          </a:p>
          <a:p>
            <a:pPr marL="742950" lvl="1" indent="-285750">
              <a:spcBef>
                <a:spcPct val="20000"/>
              </a:spcBef>
              <a:buFont typeface="Arial"/>
              <a:buChar char="–"/>
            </a:pPr>
            <a:r>
              <a:rPr lang="es-VE" sz="2800" dirty="0"/>
              <a:t>Potencial de impacto (indicadores propuestos)</a:t>
            </a:r>
          </a:p>
          <a:p>
            <a:pPr marL="742950" lvl="1" indent="-285750">
              <a:spcBef>
                <a:spcPct val="20000"/>
              </a:spcBef>
              <a:buFont typeface="Arial"/>
              <a:buChar char="–"/>
            </a:pPr>
            <a:r>
              <a:rPr lang="es-VE" sz="2800" dirty="0"/>
              <a:t>Marco Lógico del Proyecto (desde definición de actividades hasta indicadores de impacto)</a:t>
            </a:r>
          </a:p>
          <a:p>
            <a:pPr marL="742950" lvl="1" indent="-285750">
              <a:spcBef>
                <a:spcPct val="20000"/>
              </a:spcBef>
              <a:buFont typeface="Arial"/>
              <a:buChar char="–"/>
            </a:pPr>
            <a:r>
              <a:rPr lang="es-VE" sz="2800" dirty="0"/>
              <a:t>Arreglos de implementación </a:t>
            </a:r>
          </a:p>
        </p:txBody>
      </p:sp>
    </p:spTree>
    <p:extLst>
      <p:ext uri="{BB962C8B-B14F-4D97-AF65-F5344CB8AC3E}">
        <p14:creationId xmlns:p14="http://schemas.microsoft.com/office/powerpoint/2010/main" val="1880330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60239C-9193-456A-9070-4574C832102F}"/>
              </a:ext>
            </a:extLst>
          </p:cNvPr>
          <p:cNvSpPr>
            <a:spLocks noGrp="1"/>
          </p:cNvSpPr>
          <p:nvPr>
            <p:ph type="title"/>
          </p:nvPr>
        </p:nvSpPr>
        <p:spPr>
          <a:xfrm>
            <a:off x="1852366" y="205634"/>
            <a:ext cx="7112032" cy="566632"/>
          </a:xfrm>
        </p:spPr>
        <p:txBody>
          <a:bodyPr/>
          <a:lstStyle/>
          <a:p>
            <a:r>
              <a:rPr lang="en-US" sz="3600" dirty="0" err="1"/>
              <a:t>Implementaci</a:t>
            </a:r>
            <a:r>
              <a:rPr lang="es-ES" sz="3600" dirty="0" err="1"/>
              <a:t>ón</a:t>
            </a:r>
            <a:r>
              <a:rPr lang="en-US" sz="3600" dirty="0"/>
              <a:t> de </a:t>
            </a:r>
            <a:r>
              <a:rPr lang="en-US" sz="3600" dirty="0" err="1"/>
              <a:t>Propuestas</a:t>
            </a:r>
            <a:r>
              <a:rPr lang="en-US" sz="3600" dirty="0"/>
              <a:t>: </a:t>
            </a:r>
            <a:r>
              <a:rPr lang="en-US" sz="3600" dirty="0" err="1"/>
              <a:t>Monitoreo</a:t>
            </a:r>
            <a:r>
              <a:rPr lang="en-US" sz="3600" dirty="0"/>
              <a:t> y </a:t>
            </a:r>
            <a:r>
              <a:rPr lang="en-US" sz="3600" dirty="0" err="1"/>
              <a:t>Evaluaci</a:t>
            </a:r>
            <a:r>
              <a:rPr lang="es-ES" sz="3600" dirty="0"/>
              <a:t>ó</a:t>
            </a:r>
            <a:r>
              <a:rPr lang="en-US" sz="3600" dirty="0"/>
              <a:t>n</a:t>
            </a:r>
          </a:p>
        </p:txBody>
      </p:sp>
      <p:sp>
        <p:nvSpPr>
          <p:cNvPr id="19" name="Rectangle 18">
            <a:extLst>
              <a:ext uri="{FF2B5EF4-FFF2-40B4-BE49-F238E27FC236}">
                <a16:creationId xmlns:a16="http://schemas.microsoft.com/office/drawing/2014/main" id="{754EB95E-A5A9-4B39-A73C-7801A36365C9}"/>
              </a:ext>
            </a:extLst>
          </p:cNvPr>
          <p:cNvSpPr/>
          <p:nvPr/>
        </p:nvSpPr>
        <p:spPr>
          <a:xfrm>
            <a:off x="314632" y="1792210"/>
            <a:ext cx="8475407" cy="6469463"/>
          </a:xfrm>
          <a:prstGeom prst="rect">
            <a:avLst/>
          </a:prstGeom>
        </p:spPr>
        <p:txBody>
          <a:bodyPr vert="horz"/>
          <a:lstStyle/>
          <a:p>
            <a:pPr>
              <a:spcBef>
                <a:spcPct val="20000"/>
              </a:spcBef>
              <a:buClr>
                <a:srgbClr val="24634F"/>
              </a:buClr>
            </a:pPr>
            <a:r>
              <a:rPr lang="es-VE" sz="2800" u="sng" dirty="0">
                <a:latin typeface="Corbel"/>
              </a:rPr>
              <a:t>Lecciones aprendidas </a:t>
            </a:r>
            <a:r>
              <a:rPr lang="es-VE" sz="2800" dirty="0">
                <a:latin typeface="Corbel"/>
              </a:rPr>
              <a:t>durante la implementación:</a:t>
            </a:r>
          </a:p>
          <a:p>
            <a:pPr marL="457200" indent="-457200">
              <a:spcBef>
                <a:spcPct val="20000"/>
              </a:spcBef>
              <a:buClr>
                <a:srgbClr val="24634F"/>
              </a:buClr>
              <a:buFontTx/>
              <a:buChar char="-"/>
            </a:pPr>
            <a:r>
              <a:rPr lang="es-VE" sz="2800" dirty="0">
                <a:latin typeface="Corbel"/>
              </a:rPr>
              <a:t>Alineación de las actividades (trayecto crítico) incorrecto que conlleva a retrasos. </a:t>
            </a:r>
          </a:p>
          <a:p>
            <a:pPr marL="457200" indent="-457200">
              <a:spcBef>
                <a:spcPct val="20000"/>
              </a:spcBef>
              <a:buClr>
                <a:srgbClr val="24634F"/>
              </a:buClr>
              <a:buFontTx/>
              <a:buChar char="-"/>
            </a:pPr>
            <a:r>
              <a:rPr lang="es-VE" sz="2800" dirty="0">
                <a:latin typeface="Corbel"/>
              </a:rPr>
              <a:t>Elementos de monitoreo (MRV) para los objetivos propuestos no claramente definidos durante la etapa de diseño. </a:t>
            </a:r>
          </a:p>
          <a:p>
            <a:pPr marL="457200" indent="-457200">
              <a:spcBef>
                <a:spcPct val="20000"/>
              </a:spcBef>
              <a:buClr>
                <a:srgbClr val="24634F"/>
              </a:buClr>
              <a:buFontTx/>
              <a:buChar char="-"/>
            </a:pPr>
            <a:r>
              <a:rPr lang="es-VE" sz="2800" dirty="0">
                <a:latin typeface="Corbel"/>
              </a:rPr>
              <a:t>Evaluación incorrecta de las líneas de base para las metas de impacto de los proyectos. </a:t>
            </a:r>
          </a:p>
          <a:p>
            <a:pPr marL="457200" indent="-457200">
              <a:spcBef>
                <a:spcPct val="20000"/>
              </a:spcBef>
              <a:buClr>
                <a:srgbClr val="24634F"/>
              </a:buClr>
              <a:buFontTx/>
              <a:buChar char="-"/>
            </a:pPr>
            <a:r>
              <a:rPr lang="es-VE" sz="2800" dirty="0">
                <a:latin typeface="Corbel"/>
              </a:rPr>
              <a:t>Mayor cooperación con las entidades para revisión de las propuestas.</a:t>
            </a:r>
          </a:p>
        </p:txBody>
      </p:sp>
    </p:spTree>
    <p:extLst>
      <p:ext uri="{BB962C8B-B14F-4D97-AF65-F5344CB8AC3E}">
        <p14:creationId xmlns:p14="http://schemas.microsoft.com/office/powerpoint/2010/main" val="839924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60239C-9193-456A-9070-4574C832102F}"/>
              </a:ext>
            </a:extLst>
          </p:cNvPr>
          <p:cNvSpPr>
            <a:spLocks noGrp="1"/>
          </p:cNvSpPr>
          <p:nvPr>
            <p:ph type="title"/>
          </p:nvPr>
        </p:nvSpPr>
        <p:spPr>
          <a:xfrm>
            <a:off x="1852366" y="205634"/>
            <a:ext cx="7112032" cy="566632"/>
          </a:xfrm>
        </p:spPr>
        <p:txBody>
          <a:bodyPr/>
          <a:lstStyle/>
          <a:p>
            <a:r>
              <a:rPr lang="en-US" sz="3600" dirty="0" err="1"/>
              <a:t>Implementaci</a:t>
            </a:r>
            <a:r>
              <a:rPr lang="es-ES" sz="3600" dirty="0" err="1"/>
              <a:t>ón</a:t>
            </a:r>
            <a:r>
              <a:rPr lang="en-US" sz="3600" dirty="0"/>
              <a:t> de </a:t>
            </a:r>
            <a:r>
              <a:rPr lang="en-US" sz="3600" dirty="0" err="1"/>
              <a:t>Propuestas</a:t>
            </a:r>
            <a:r>
              <a:rPr lang="en-US" sz="3600" dirty="0"/>
              <a:t>: </a:t>
            </a:r>
            <a:r>
              <a:rPr lang="en-US" sz="3600" dirty="0" err="1"/>
              <a:t>Monitoreo</a:t>
            </a:r>
            <a:r>
              <a:rPr lang="en-US" sz="3600" dirty="0"/>
              <a:t> y </a:t>
            </a:r>
            <a:r>
              <a:rPr lang="en-US" sz="3600" dirty="0" err="1"/>
              <a:t>Evaluaci</a:t>
            </a:r>
            <a:r>
              <a:rPr lang="es-ES" sz="3600" dirty="0"/>
              <a:t>ó</a:t>
            </a:r>
            <a:r>
              <a:rPr lang="en-US" sz="3600" dirty="0"/>
              <a:t>n</a:t>
            </a:r>
          </a:p>
        </p:txBody>
      </p:sp>
      <p:sp>
        <p:nvSpPr>
          <p:cNvPr id="19" name="Rectangle 18">
            <a:extLst>
              <a:ext uri="{FF2B5EF4-FFF2-40B4-BE49-F238E27FC236}">
                <a16:creationId xmlns:a16="http://schemas.microsoft.com/office/drawing/2014/main" id="{754EB95E-A5A9-4B39-A73C-7801A36365C9}"/>
              </a:ext>
            </a:extLst>
          </p:cNvPr>
          <p:cNvSpPr/>
          <p:nvPr/>
        </p:nvSpPr>
        <p:spPr>
          <a:xfrm>
            <a:off x="353962" y="1703720"/>
            <a:ext cx="7895303" cy="6469463"/>
          </a:xfrm>
          <a:prstGeom prst="rect">
            <a:avLst/>
          </a:prstGeom>
        </p:spPr>
        <p:txBody>
          <a:bodyPr vert="horz"/>
          <a:lstStyle/>
          <a:p>
            <a:pPr>
              <a:spcBef>
                <a:spcPct val="20000"/>
              </a:spcBef>
              <a:buClr>
                <a:srgbClr val="24634F"/>
              </a:buClr>
            </a:pPr>
            <a:r>
              <a:rPr lang="es-VE" sz="2800" u="sng" dirty="0">
                <a:latin typeface="Corbel"/>
              </a:rPr>
              <a:t>Principales herramientas </a:t>
            </a:r>
            <a:r>
              <a:rPr lang="es-VE" sz="2800" dirty="0">
                <a:latin typeface="Corbel"/>
              </a:rPr>
              <a:t>de Monitoreo y Evaluación del FVC: </a:t>
            </a:r>
          </a:p>
          <a:p>
            <a:pPr marL="457200" indent="-457200">
              <a:spcBef>
                <a:spcPct val="20000"/>
              </a:spcBef>
              <a:buClr>
                <a:srgbClr val="24634F"/>
              </a:buClr>
              <a:buFontTx/>
              <a:buChar char="-"/>
            </a:pPr>
            <a:r>
              <a:rPr lang="es-VE" sz="2800" dirty="0">
                <a:latin typeface="Corbel"/>
              </a:rPr>
              <a:t>Reporte Anual de Progreso (APR, en inglés)</a:t>
            </a:r>
          </a:p>
          <a:p>
            <a:pPr marL="457200" indent="-457200">
              <a:spcBef>
                <a:spcPct val="20000"/>
              </a:spcBef>
              <a:buClr>
                <a:srgbClr val="24634F"/>
              </a:buClr>
              <a:buFontTx/>
              <a:buChar char="-"/>
            </a:pPr>
            <a:r>
              <a:rPr lang="es-VE" sz="2800" dirty="0">
                <a:latin typeface="Corbel"/>
              </a:rPr>
              <a:t>Evaluaciones (a medio término y al cierre del proyecto).</a:t>
            </a:r>
          </a:p>
          <a:p>
            <a:pPr marL="457200" indent="-457200">
              <a:spcBef>
                <a:spcPct val="20000"/>
              </a:spcBef>
              <a:buClr>
                <a:srgbClr val="24634F"/>
              </a:buClr>
              <a:buFontTx/>
              <a:buChar char="-"/>
            </a:pPr>
            <a:r>
              <a:rPr lang="es-VE" sz="2800" dirty="0">
                <a:latin typeface="Corbel"/>
              </a:rPr>
              <a:t>Reportes financieros </a:t>
            </a:r>
            <a:r>
              <a:rPr lang="es-VE" sz="2800" dirty="0" err="1">
                <a:latin typeface="Corbel"/>
              </a:rPr>
              <a:t>semianuales</a:t>
            </a:r>
            <a:r>
              <a:rPr lang="es-VE" sz="2800" dirty="0">
                <a:latin typeface="Corbel"/>
              </a:rPr>
              <a:t>.</a:t>
            </a:r>
          </a:p>
          <a:p>
            <a:pPr marL="457200" indent="-457200">
              <a:spcBef>
                <a:spcPct val="20000"/>
              </a:spcBef>
              <a:buClr>
                <a:srgbClr val="24634F"/>
              </a:buClr>
              <a:buFontTx/>
              <a:buChar char="-"/>
            </a:pPr>
            <a:r>
              <a:rPr lang="es-VE" sz="2800" dirty="0">
                <a:latin typeface="Corbel"/>
              </a:rPr>
              <a:t>Estados Financieros.</a:t>
            </a:r>
          </a:p>
          <a:p>
            <a:pPr marL="457200" indent="-457200">
              <a:spcBef>
                <a:spcPct val="20000"/>
              </a:spcBef>
              <a:buClr>
                <a:srgbClr val="24634F"/>
              </a:buClr>
              <a:buFontTx/>
              <a:buChar char="-"/>
            </a:pPr>
            <a:r>
              <a:rPr lang="es-VE" sz="2800" dirty="0">
                <a:latin typeface="Corbel"/>
              </a:rPr>
              <a:t>Reportes de impacto. </a:t>
            </a:r>
          </a:p>
        </p:txBody>
      </p:sp>
    </p:spTree>
    <p:extLst>
      <p:ext uri="{BB962C8B-B14F-4D97-AF65-F5344CB8AC3E}">
        <p14:creationId xmlns:p14="http://schemas.microsoft.com/office/powerpoint/2010/main" val="1172750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3461A904-D361-4A80-8913-A595790110E8}"/>
              </a:ext>
            </a:extLst>
          </p:cNvPr>
          <p:cNvGraphicFramePr/>
          <p:nvPr>
            <p:extLst>
              <p:ext uri="{D42A27DB-BD31-4B8C-83A1-F6EECF244321}">
                <p14:modId xmlns:p14="http://schemas.microsoft.com/office/powerpoint/2010/main" val="1561604723"/>
              </p:ext>
            </p:extLst>
          </p:nvPr>
        </p:nvGraphicFramePr>
        <p:xfrm>
          <a:off x="-310534" y="1967306"/>
          <a:ext cx="5488039" cy="396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D060239C-9193-456A-9070-4574C832102F}"/>
              </a:ext>
            </a:extLst>
          </p:cNvPr>
          <p:cNvSpPr>
            <a:spLocks noGrp="1"/>
          </p:cNvSpPr>
          <p:nvPr>
            <p:ph type="title"/>
          </p:nvPr>
        </p:nvSpPr>
        <p:spPr>
          <a:xfrm>
            <a:off x="1852366" y="205634"/>
            <a:ext cx="7112032" cy="566632"/>
          </a:xfrm>
        </p:spPr>
        <p:txBody>
          <a:bodyPr/>
          <a:lstStyle/>
          <a:p>
            <a:r>
              <a:rPr lang="en-US" sz="3600" dirty="0" err="1"/>
              <a:t>Implementaci</a:t>
            </a:r>
            <a:r>
              <a:rPr lang="es-ES" sz="3600" dirty="0" err="1"/>
              <a:t>ón</a:t>
            </a:r>
            <a:r>
              <a:rPr lang="en-US" sz="3600" dirty="0"/>
              <a:t> de </a:t>
            </a:r>
            <a:r>
              <a:rPr lang="en-US" sz="3600" dirty="0" err="1"/>
              <a:t>Propuestas</a:t>
            </a:r>
            <a:r>
              <a:rPr lang="en-US" sz="3600" dirty="0"/>
              <a:t>: </a:t>
            </a:r>
            <a:r>
              <a:rPr lang="en-US" sz="3600" dirty="0" err="1"/>
              <a:t>Monitoreo</a:t>
            </a:r>
            <a:r>
              <a:rPr lang="en-US" sz="3600" dirty="0"/>
              <a:t> y </a:t>
            </a:r>
            <a:r>
              <a:rPr lang="en-US" sz="3600" dirty="0" err="1"/>
              <a:t>Evaluaci</a:t>
            </a:r>
            <a:r>
              <a:rPr lang="es-ES" sz="3600" dirty="0"/>
              <a:t>ó</a:t>
            </a:r>
            <a:r>
              <a:rPr lang="en-US" sz="3600" dirty="0"/>
              <a:t>n</a:t>
            </a:r>
          </a:p>
        </p:txBody>
      </p:sp>
      <p:sp>
        <p:nvSpPr>
          <p:cNvPr id="8" name="Rectangle 7">
            <a:extLst>
              <a:ext uri="{FF2B5EF4-FFF2-40B4-BE49-F238E27FC236}">
                <a16:creationId xmlns:a16="http://schemas.microsoft.com/office/drawing/2014/main" id="{0AC70D2E-E363-4B76-9AE5-0B37FA529BE2}"/>
              </a:ext>
            </a:extLst>
          </p:cNvPr>
          <p:cNvSpPr/>
          <p:nvPr/>
        </p:nvSpPr>
        <p:spPr>
          <a:xfrm>
            <a:off x="5778906" y="1784137"/>
            <a:ext cx="2641435" cy="313932"/>
          </a:xfrm>
          <a:prstGeom prst="rect">
            <a:avLst/>
          </a:prstGeom>
        </p:spPr>
        <p:txBody>
          <a:bodyPr wrap="square">
            <a:spAutoFit/>
          </a:bodyPr>
          <a:lstStyle/>
          <a:p>
            <a:pPr algn="ctr" defTabSz="685783">
              <a:lnSpc>
                <a:spcPct val="80000"/>
              </a:lnSpc>
              <a:defRPr/>
            </a:pPr>
            <a:r>
              <a:rPr lang="es-VE" kern="0" dirty="0">
                <a:solidFill>
                  <a:schemeClr val="tx1">
                    <a:lumMod val="75000"/>
                    <a:lumOff val="25000"/>
                  </a:schemeClr>
                </a:solidFill>
                <a:latin typeface="Impact" panose="020B0806030902050204" pitchFamily="34" charset="0"/>
                <a:cs typeface="Arial" panose="020B0604020202020204" pitchFamily="34" charset="0"/>
              </a:rPr>
              <a:t>Diseño de Proyectos</a:t>
            </a:r>
          </a:p>
        </p:txBody>
      </p:sp>
      <p:sp>
        <p:nvSpPr>
          <p:cNvPr id="9" name="Arrow: Right 8">
            <a:extLst>
              <a:ext uri="{FF2B5EF4-FFF2-40B4-BE49-F238E27FC236}">
                <a16:creationId xmlns:a16="http://schemas.microsoft.com/office/drawing/2014/main" id="{109434AA-F3E7-4D49-874E-255B2B5D0051}"/>
              </a:ext>
            </a:extLst>
          </p:cNvPr>
          <p:cNvSpPr/>
          <p:nvPr/>
        </p:nvSpPr>
        <p:spPr>
          <a:xfrm rot="5400000">
            <a:off x="6204715" y="3998364"/>
            <a:ext cx="4038687" cy="392565"/>
          </a:xfrm>
          <a:prstGeom prst="rightArrow">
            <a:avLst>
              <a:gd name="adj1" fmla="val 50000"/>
              <a:gd name="adj2" fmla="val 3900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309E03-E57F-4334-899D-DC89DCBE5AC2}"/>
              </a:ext>
            </a:extLst>
          </p:cNvPr>
          <p:cNvSpPr/>
          <p:nvPr/>
        </p:nvSpPr>
        <p:spPr>
          <a:xfrm>
            <a:off x="5778907" y="6289416"/>
            <a:ext cx="2641435" cy="313932"/>
          </a:xfrm>
          <a:prstGeom prst="rect">
            <a:avLst/>
          </a:prstGeom>
        </p:spPr>
        <p:txBody>
          <a:bodyPr wrap="square">
            <a:spAutoFit/>
          </a:bodyPr>
          <a:lstStyle/>
          <a:p>
            <a:pPr algn="ctr" defTabSz="685783">
              <a:lnSpc>
                <a:spcPct val="80000"/>
              </a:lnSpc>
              <a:defRPr/>
            </a:pPr>
            <a:r>
              <a:rPr lang="es-VE" kern="0" dirty="0">
                <a:solidFill>
                  <a:schemeClr val="tx1">
                    <a:lumMod val="75000"/>
                    <a:lumOff val="25000"/>
                  </a:schemeClr>
                </a:solidFill>
                <a:latin typeface="Impact" panose="020B0806030902050204" pitchFamily="34" charset="0"/>
                <a:cs typeface="Arial" panose="020B0604020202020204" pitchFamily="34" charset="0"/>
              </a:rPr>
              <a:t>Monitoreo y Evaluación</a:t>
            </a:r>
          </a:p>
        </p:txBody>
      </p:sp>
      <p:sp>
        <p:nvSpPr>
          <p:cNvPr id="14" name="Arrow: Right 13">
            <a:extLst>
              <a:ext uri="{FF2B5EF4-FFF2-40B4-BE49-F238E27FC236}">
                <a16:creationId xmlns:a16="http://schemas.microsoft.com/office/drawing/2014/main" id="{F55CB6C4-B821-4646-AD0B-2047FD4617BF}"/>
              </a:ext>
            </a:extLst>
          </p:cNvPr>
          <p:cNvSpPr/>
          <p:nvPr/>
        </p:nvSpPr>
        <p:spPr>
          <a:xfrm rot="16200000">
            <a:off x="3712232" y="4003281"/>
            <a:ext cx="4038687" cy="392565"/>
          </a:xfrm>
          <a:prstGeom prst="rightArrow">
            <a:avLst>
              <a:gd name="adj1" fmla="val 50000"/>
              <a:gd name="adj2" fmla="val 3900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D640B4B-D211-437E-AA39-C22595447BD5}"/>
              </a:ext>
            </a:extLst>
          </p:cNvPr>
          <p:cNvSpPr/>
          <p:nvPr/>
        </p:nvSpPr>
        <p:spPr>
          <a:xfrm>
            <a:off x="5016648" y="4299072"/>
            <a:ext cx="3734062" cy="535531"/>
          </a:xfrm>
          <a:prstGeom prst="rect">
            <a:avLst/>
          </a:prstGeom>
          <a:solidFill>
            <a:schemeClr val="bg1"/>
          </a:solidFill>
          <a:ln>
            <a:solidFill>
              <a:schemeClr val="accent1">
                <a:shade val="95000"/>
                <a:satMod val="105000"/>
              </a:schemeClr>
            </a:solidFill>
          </a:ln>
        </p:spPr>
        <p:txBody>
          <a:bodyPr wrap="square">
            <a:spAutoFit/>
          </a:bodyPr>
          <a:lstStyle/>
          <a:p>
            <a:pPr algn="ctr" defTabSz="685783">
              <a:lnSpc>
                <a:spcPct val="80000"/>
              </a:lnSpc>
              <a:defRPr/>
            </a:pPr>
            <a:r>
              <a:rPr lang="es-VE" kern="0" dirty="0">
                <a:solidFill>
                  <a:schemeClr val="tx1">
                    <a:lumMod val="75000"/>
                    <a:lumOff val="25000"/>
                  </a:schemeClr>
                </a:solidFill>
                <a:latin typeface="Impact" panose="020B0806030902050204" pitchFamily="34" charset="0"/>
                <a:cs typeface="Arial" panose="020B0604020202020204" pitchFamily="34" charset="0"/>
              </a:rPr>
              <a:t>Lecciones aprendidas </a:t>
            </a:r>
          </a:p>
          <a:p>
            <a:pPr algn="ctr" defTabSz="685783">
              <a:lnSpc>
                <a:spcPct val="80000"/>
              </a:lnSpc>
              <a:defRPr/>
            </a:pPr>
            <a:r>
              <a:rPr lang="es-VE" kern="0" dirty="0">
                <a:solidFill>
                  <a:schemeClr val="tx1">
                    <a:lumMod val="75000"/>
                    <a:lumOff val="25000"/>
                  </a:schemeClr>
                </a:solidFill>
                <a:latin typeface="Impact" panose="020B0806030902050204" pitchFamily="34" charset="0"/>
                <a:cs typeface="Arial" panose="020B0604020202020204" pitchFamily="34" charset="0"/>
              </a:rPr>
              <a:t>(FVC experiencia institucional)</a:t>
            </a:r>
          </a:p>
        </p:txBody>
      </p:sp>
    </p:spTree>
    <p:extLst>
      <p:ext uri="{BB962C8B-B14F-4D97-AF65-F5344CB8AC3E}">
        <p14:creationId xmlns:p14="http://schemas.microsoft.com/office/powerpoint/2010/main" val="8143066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60239C-9193-456A-9070-4574C832102F}"/>
              </a:ext>
            </a:extLst>
          </p:cNvPr>
          <p:cNvSpPr>
            <a:spLocks noGrp="1"/>
          </p:cNvSpPr>
          <p:nvPr>
            <p:ph type="title"/>
          </p:nvPr>
        </p:nvSpPr>
        <p:spPr>
          <a:xfrm>
            <a:off x="1852366" y="205634"/>
            <a:ext cx="7112032" cy="566632"/>
          </a:xfrm>
        </p:spPr>
        <p:txBody>
          <a:bodyPr/>
          <a:lstStyle/>
          <a:p>
            <a:r>
              <a:rPr lang="en-US" sz="3600" dirty="0" err="1"/>
              <a:t>Implementaci</a:t>
            </a:r>
            <a:r>
              <a:rPr lang="es-ES" sz="3600" dirty="0" err="1"/>
              <a:t>ón</a:t>
            </a:r>
            <a:r>
              <a:rPr lang="en-US" sz="3600" dirty="0"/>
              <a:t> de </a:t>
            </a:r>
            <a:r>
              <a:rPr lang="en-US" sz="3600" dirty="0" err="1"/>
              <a:t>Propuestas</a:t>
            </a:r>
            <a:r>
              <a:rPr lang="en-US" sz="3600" dirty="0"/>
              <a:t>: </a:t>
            </a:r>
            <a:r>
              <a:rPr lang="en-US" sz="3600" dirty="0" err="1"/>
              <a:t>Monitoreo</a:t>
            </a:r>
            <a:r>
              <a:rPr lang="en-US" sz="3600" dirty="0"/>
              <a:t> y </a:t>
            </a:r>
            <a:r>
              <a:rPr lang="en-US" sz="3600" dirty="0" err="1"/>
              <a:t>Evaluaci</a:t>
            </a:r>
            <a:r>
              <a:rPr lang="es-ES" sz="3600" dirty="0"/>
              <a:t>ó</a:t>
            </a:r>
            <a:r>
              <a:rPr lang="en-US" sz="3600" dirty="0"/>
              <a:t>n</a:t>
            </a:r>
          </a:p>
        </p:txBody>
      </p:sp>
      <p:sp>
        <p:nvSpPr>
          <p:cNvPr id="19" name="Rectangle 18">
            <a:extLst>
              <a:ext uri="{FF2B5EF4-FFF2-40B4-BE49-F238E27FC236}">
                <a16:creationId xmlns:a16="http://schemas.microsoft.com/office/drawing/2014/main" id="{754EB95E-A5A9-4B39-A73C-7801A36365C9}"/>
              </a:ext>
            </a:extLst>
          </p:cNvPr>
          <p:cNvSpPr/>
          <p:nvPr/>
        </p:nvSpPr>
        <p:spPr>
          <a:xfrm>
            <a:off x="353962" y="1703720"/>
            <a:ext cx="8475406" cy="6469463"/>
          </a:xfrm>
          <a:prstGeom prst="rect">
            <a:avLst/>
          </a:prstGeom>
        </p:spPr>
        <p:txBody>
          <a:bodyPr vert="horz"/>
          <a:lstStyle/>
          <a:p>
            <a:pPr>
              <a:spcBef>
                <a:spcPct val="20000"/>
              </a:spcBef>
              <a:buClr>
                <a:srgbClr val="24634F"/>
              </a:buClr>
            </a:pPr>
            <a:r>
              <a:rPr lang="es-VE" sz="2800" u="sng" dirty="0">
                <a:latin typeface="Corbel"/>
              </a:rPr>
              <a:t>Marcos de Referencia del FVC de Monitoreo y Evaluación: </a:t>
            </a:r>
          </a:p>
          <a:p>
            <a:pPr>
              <a:spcBef>
                <a:spcPct val="20000"/>
              </a:spcBef>
              <a:buClr>
                <a:srgbClr val="24634F"/>
              </a:buClr>
            </a:pPr>
            <a:endParaRPr lang="es-VE" sz="2800" u="sng" dirty="0">
              <a:latin typeface="Corbel"/>
            </a:endParaRPr>
          </a:p>
          <a:p>
            <a:pPr marL="514350" indent="-514350">
              <a:spcBef>
                <a:spcPct val="20000"/>
              </a:spcBef>
              <a:buClr>
                <a:srgbClr val="24634F"/>
              </a:buClr>
              <a:buAutoNum type="arabicPeriod"/>
            </a:pPr>
            <a:r>
              <a:rPr lang="es-VE" sz="2800" dirty="0">
                <a:latin typeface="Corbel"/>
              </a:rPr>
              <a:t>Marco de Monitoreo y Contabilidad del FVC</a:t>
            </a:r>
            <a:r>
              <a:rPr lang="es-VE" sz="2800" baseline="30000" dirty="0">
                <a:latin typeface="Corbel"/>
              </a:rPr>
              <a:t>1</a:t>
            </a:r>
          </a:p>
          <a:p>
            <a:pPr marL="514350" indent="-514350">
              <a:spcBef>
                <a:spcPct val="20000"/>
              </a:spcBef>
              <a:buClr>
                <a:srgbClr val="24634F"/>
              </a:buClr>
              <a:buAutoNum type="arabicPeriod"/>
            </a:pPr>
            <a:r>
              <a:rPr lang="es-VE" sz="2800" dirty="0">
                <a:latin typeface="Corbel"/>
              </a:rPr>
              <a:t>Marco de Manejo de Áreas de Resultados</a:t>
            </a:r>
            <a:r>
              <a:rPr lang="es-VE" sz="2800" baseline="30000" dirty="0">
                <a:latin typeface="Corbel"/>
              </a:rPr>
              <a:t>2</a:t>
            </a:r>
          </a:p>
          <a:p>
            <a:pPr marL="514350" indent="-514350">
              <a:spcBef>
                <a:spcPct val="20000"/>
              </a:spcBef>
              <a:buClr>
                <a:srgbClr val="24634F"/>
              </a:buClr>
              <a:buAutoNum type="arabicPeriod"/>
            </a:pPr>
            <a:r>
              <a:rPr lang="es-VE" sz="2800" dirty="0">
                <a:latin typeface="Corbel"/>
              </a:rPr>
              <a:t>Marco de Medición de Desempeño</a:t>
            </a:r>
            <a:r>
              <a:rPr lang="es-VE" sz="2800" baseline="30000" dirty="0">
                <a:latin typeface="Corbel"/>
              </a:rPr>
              <a:t>3</a:t>
            </a:r>
          </a:p>
          <a:p>
            <a:pPr marL="514350" indent="-514350">
              <a:spcBef>
                <a:spcPct val="20000"/>
              </a:spcBef>
              <a:buClr>
                <a:srgbClr val="24634F"/>
              </a:buClr>
              <a:buAutoNum type="arabicPeriod"/>
            </a:pPr>
            <a:r>
              <a:rPr lang="es-VE" sz="2800" dirty="0">
                <a:latin typeface="Corbel"/>
              </a:rPr>
              <a:t>Marco de Criterios de Inversión</a:t>
            </a:r>
            <a:r>
              <a:rPr lang="es-VE" sz="2800" baseline="30000" dirty="0">
                <a:latin typeface="Corbel"/>
              </a:rPr>
              <a:t>4</a:t>
            </a:r>
          </a:p>
          <a:p>
            <a:pPr marL="514350" indent="-514350">
              <a:spcBef>
                <a:spcPct val="20000"/>
              </a:spcBef>
              <a:buClr>
                <a:srgbClr val="24634F"/>
              </a:buClr>
              <a:buAutoNum type="arabicPeriod"/>
            </a:pPr>
            <a:endParaRPr lang="es-VE" sz="2800" u="sng" dirty="0">
              <a:latin typeface="Corbel"/>
            </a:endParaRPr>
          </a:p>
        </p:txBody>
      </p:sp>
      <p:sp>
        <p:nvSpPr>
          <p:cNvPr id="2" name="TextBox 1">
            <a:extLst>
              <a:ext uri="{FF2B5EF4-FFF2-40B4-BE49-F238E27FC236}">
                <a16:creationId xmlns:a16="http://schemas.microsoft.com/office/drawing/2014/main" id="{397B38DB-AF06-42C2-98DD-CCE86246A769}"/>
              </a:ext>
            </a:extLst>
          </p:cNvPr>
          <p:cNvSpPr txBox="1"/>
          <p:nvPr/>
        </p:nvSpPr>
        <p:spPr>
          <a:xfrm>
            <a:off x="245806" y="5781368"/>
            <a:ext cx="8363939" cy="954107"/>
          </a:xfrm>
          <a:prstGeom prst="rect">
            <a:avLst/>
          </a:prstGeom>
          <a:noFill/>
        </p:spPr>
        <p:txBody>
          <a:bodyPr wrap="square" rtlCol="0">
            <a:spAutoFit/>
          </a:bodyPr>
          <a:lstStyle/>
          <a:p>
            <a:r>
              <a:rPr lang="en-US" sz="1400" i="1" dirty="0"/>
              <a:t>1/ Monitoring and Accountability Framework</a:t>
            </a:r>
          </a:p>
          <a:p>
            <a:r>
              <a:rPr lang="en-US" sz="1400" i="1" dirty="0"/>
              <a:t>2/ Results Management Framework</a:t>
            </a:r>
          </a:p>
          <a:p>
            <a:r>
              <a:rPr lang="en-US" sz="1400" i="1" dirty="0"/>
              <a:t>3/ Performance Measurement Framework</a:t>
            </a:r>
          </a:p>
          <a:p>
            <a:r>
              <a:rPr lang="en-US" sz="1400" i="1" dirty="0"/>
              <a:t>4/ Monitoring and Accountability Framework</a:t>
            </a:r>
          </a:p>
        </p:txBody>
      </p:sp>
    </p:spTree>
    <p:extLst>
      <p:ext uri="{BB962C8B-B14F-4D97-AF65-F5344CB8AC3E}">
        <p14:creationId xmlns:p14="http://schemas.microsoft.com/office/powerpoint/2010/main" val="1773051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5043759-E83E-44C4-8D73-839CE96BD46B}"/>
              </a:ext>
            </a:extLst>
          </p:cNvPr>
          <p:cNvSpPr>
            <a:spLocks noGrp="1"/>
          </p:cNvSpPr>
          <p:nvPr>
            <p:ph type="body" sz="quarter" idx="10"/>
          </p:nvPr>
        </p:nvSpPr>
        <p:spPr>
          <a:xfrm>
            <a:off x="304800" y="2127250"/>
            <a:ext cx="8249265" cy="3944938"/>
          </a:xfrm>
        </p:spPr>
        <p:txBody>
          <a:bodyPr/>
          <a:lstStyle/>
          <a:p>
            <a:r>
              <a:rPr lang="es-ES" dirty="0"/>
              <a:t>Las propuestas de financiamiento por parte del FVC son preparadas por las Entidades Acreditadas en estrecha colaboración con los NDA y otras partes interesadas</a:t>
            </a:r>
          </a:p>
          <a:p>
            <a:r>
              <a:rPr lang="es-ES" dirty="0"/>
              <a:t>El proceso de evaluación de propuestas tiene lugar en el Secretariado del FVC</a:t>
            </a:r>
          </a:p>
          <a:p>
            <a:r>
              <a:rPr lang="es-ES" dirty="0"/>
              <a:t>Luego del inicio de su implementación, la implementación de los proyectos está sujeto a un sistema de monitoreo.</a:t>
            </a:r>
          </a:p>
        </p:txBody>
      </p:sp>
      <p:sp>
        <p:nvSpPr>
          <p:cNvPr id="3" name="Title 2">
            <a:extLst>
              <a:ext uri="{FF2B5EF4-FFF2-40B4-BE49-F238E27FC236}">
                <a16:creationId xmlns:a16="http://schemas.microsoft.com/office/drawing/2014/main" id="{1FB3BA9E-3BAA-4737-B7B2-7C9BBAB8B78E}"/>
              </a:ext>
            </a:extLst>
          </p:cNvPr>
          <p:cNvSpPr>
            <a:spLocks noGrp="1"/>
          </p:cNvSpPr>
          <p:nvPr>
            <p:ph type="title"/>
          </p:nvPr>
        </p:nvSpPr>
        <p:spPr/>
        <p:txBody>
          <a:bodyPr/>
          <a:lstStyle/>
          <a:p>
            <a:r>
              <a:rPr lang="es-ES" sz="3600" dirty="0"/>
              <a:t>Propuestas y proyectos</a:t>
            </a:r>
          </a:p>
        </p:txBody>
      </p:sp>
    </p:spTree>
    <p:extLst>
      <p:ext uri="{BB962C8B-B14F-4D97-AF65-F5344CB8AC3E}">
        <p14:creationId xmlns:p14="http://schemas.microsoft.com/office/powerpoint/2010/main" val="26207645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60239C-9193-456A-9070-4574C832102F}"/>
              </a:ext>
            </a:extLst>
          </p:cNvPr>
          <p:cNvSpPr>
            <a:spLocks noGrp="1"/>
          </p:cNvSpPr>
          <p:nvPr>
            <p:ph type="title"/>
          </p:nvPr>
        </p:nvSpPr>
        <p:spPr>
          <a:xfrm>
            <a:off x="1852366" y="205634"/>
            <a:ext cx="7112032" cy="566632"/>
          </a:xfrm>
        </p:spPr>
        <p:txBody>
          <a:bodyPr/>
          <a:lstStyle/>
          <a:p>
            <a:r>
              <a:rPr lang="en-US" sz="3600" dirty="0" err="1"/>
              <a:t>Implementaci</a:t>
            </a:r>
            <a:r>
              <a:rPr lang="es-ES" sz="3600" dirty="0" err="1"/>
              <a:t>ón</a:t>
            </a:r>
            <a:r>
              <a:rPr lang="en-US" sz="3600" dirty="0"/>
              <a:t> de </a:t>
            </a:r>
            <a:r>
              <a:rPr lang="en-US" sz="3600" dirty="0" err="1"/>
              <a:t>Propuestas</a:t>
            </a:r>
            <a:r>
              <a:rPr lang="en-US" sz="3600" dirty="0"/>
              <a:t>: </a:t>
            </a:r>
            <a:r>
              <a:rPr lang="en-US" sz="3600" dirty="0" err="1"/>
              <a:t>Monitoreo</a:t>
            </a:r>
            <a:r>
              <a:rPr lang="en-US" sz="3600" dirty="0"/>
              <a:t> y </a:t>
            </a:r>
            <a:r>
              <a:rPr lang="en-US" sz="3600" dirty="0" err="1"/>
              <a:t>Evaluaci</a:t>
            </a:r>
            <a:r>
              <a:rPr lang="es-ES" sz="3600" dirty="0"/>
              <a:t>ó</a:t>
            </a:r>
            <a:r>
              <a:rPr lang="en-US" sz="3600" dirty="0"/>
              <a:t>n</a:t>
            </a:r>
          </a:p>
        </p:txBody>
      </p:sp>
      <p:sp>
        <p:nvSpPr>
          <p:cNvPr id="19" name="Rectangle 18">
            <a:extLst>
              <a:ext uri="{FF2B5EF4-FFF2-40B4-BE49-F238E27FC236}">
                <a16:creationId xmlns:a16="http://schemas.microsoft.com/office/drawing/2014/main" id="{754EB95E-A5A9-4B39-A73C-7801A36365C9}"/>
              </a:ext>
            </a:extLst>
          </p:cNvPr>
          <p:cNvSpPr/>
          <p:nvPr/>
        </p:nvSpPr>
        <p:spPr>
          <a:xfrm>
            <a:off x="353962" y="1703720"/>
            <a:ext cx="8475406" cy="6469463"/>
          </a:xfrm>
          <a:prstGeom prst="rect">
            <a:avLst/>
          </a:prstGeom>
        </p:spPr>
        <p:txBody>
          <a:bodyPr vert="horz"/>
          <a:lstStyle/>
          <a:p>
            <a:pPr>
              <a:spcBef>
                <a:spcPct val="20000"/>
              </a:spcBef>
              <a:buClr>
                <a:srgbClr val="24634F"/>
              </a:buClr>
            </a:pPr>
            <a:r>
              <a:rPr lang="es-VE" sz="2800" u="sng" dirty="0">
                <a:latin typeface="Corbel"/>
              </a:rPr>
              <a:t>Marcos de Referencia del FVC de Monitoreo y Evaluación: </a:t>
            </a:r>
          </a:p>
          <a:p>
            <a:pPr>
              <a:spcBef>
                <a:spcPct val="20000"/>
              </a:spcBef>
              <a:buClr>
                <a:srgbClr val="24634F"/>
              </a:buClr>
            </a:pPr>
            <a:endParaRPr lang="es-VE" sz="2800" u="sng" dirty="0">
              <a:latin typeface="Corbel"/>
            </a:endParaRPr>
          </a:p>
          <a:p>
            <a:pPr marL="514350" indent="-514350">
              <a:spcBef>
                <a:spcPct val="20000"/>
              </a:spcBef>
              <a:buClr>
                <a:srgbClr val="24634F"/>
              </a:buClr>
              <a:buAutoNum type="arabicPeriod"/>
            </a:pPr>
            <a:r>
              <a:rPr lang="es-VE" sz="2800" dirty="0">
                <a:latin typeface="Corbel"/>
              </a:rPr>
              <a:t>Marco de Monitoreo y Contabilidad del FVC</a:t>
            </a:r>
            <a:r>
              <a:rPr lang="es-VE" sz="2800" baseline="30000" dirty="0">
                <a:latin typeface="Corbel"/>
              </a:rPr>
              <a:t>1</a:t>
            </a:r>
          </a:p>
          <a:p>
            <a:pPr marL="514350" indent="-514350">
              <a:spcBef>
                <a:spcPct val="20000"/>
              </a:spcBef>
              <a:buClr>
                <a:srgbClr val="24634F"/>
              </a:buClr>
              <a:buAutoNum type="arabicPeriod"/>
            </a:pPr>
            <a:r>
              <a:rPr lang="es-VE" sz="2800" dirty="0">
                <a:latin typeface="Corbel"/>
              </a:rPr>
              <a:t>Marco de Manejo de Áreas de Resultados</a:t>
            </a:r>
            <a:r>
              <a:rPr lang="es-VE" sz="2800" baseline="30000" dirty="0">
                <a:latin typeface="Corbel"/>
              </a:rPr>
              <a:t>2</a:t>
            </a:r>
          </a:p>
          <a:p>
            <a:pPr marL="514350" indent="-514350">
              <a:spcBef>
                <a:spcPct val="20000"/>
              </a:spcBef>
              <a:buClr>
                <a:srgbClr val="24634F"/>
              </a:buClr>
              <a:buAutoNum type="arabicPeriod"/>
            </a:pPr>
            <a:r>
              <a:rPr lang="es-VE" sz="2800" dirty="0">
                <a:latin typeface="Corbel"/>
              </a:rPr>
              <a:t>Marco de Medición de Desempeño</a:t>
            </a:r>
            <a:r>
              <a:rPr lang="es-VE" sz="2800" baseline="30000" dirty="0">
                <a:latin typeface="Corbel"/>
              </a:rPr>
              <a:t>3</a:t>
            </a:r>
          </a:p>
          <a:p>
            <a:pPr marL="514350" indent="-514350">
              <a:spcBef>
                <a:spcPct val="20000"/>
              </a:spcBef>
              <a:buClr>
                <a:srgbClr val="24634F"/>
              </a:buClr>
              <a:buAutoNum type="arabicPeriod"/>
            </a:pPr>
            <a:r>
              <a:rPr lang="es-VE" sz="2800" dirty="0">
                <a:latin typeface="Corbel"/>
              </a:rPr>
              <a:t>Marco de Criterios de Inversión</a:t>
            </a:r>
            <a:r>
              <a:rPr lang="es-VE" sz="2800" baseline="30000" dirty="0">
                <a:latin typeface="Corbel"/>
              </a:rPr>
              <a:t>4</a:t>
            </a:r>
          </a:p>
          <a:p>
            <a:pPr marL="514350" indent="-514350">
              <a:spcBef>
                <a:spcPct val="20000"/>
              </a:spcBef>
              <a:buClr>
                <a:srgbClr val="24634F"/>
              </a:buClr>
              <a:buAutoNum type="arabicPeriod"/>
            </a:pPr>
            <a:endParaRPr lang="es-VE" sz="2800" u="sng" dirty="0">
              <a:latin typeface="Corbel"/>
            </a:endParaRPr>
          </a:p>
        </p:txBody>
      </p:sp>
      <p:sp>
        <p:nvSpPr>
          <p:cNvPr id="2" name="TextBox 1">
            <a:extLst>
              <a:ext uri="{FF2B5EF4-FFF2-40B4-BE49-F238E27FC236}">
                <a16:creationId xmlns:a16="http://schemas.microsoft.com/office/drawing/2014/main" id="{397B38DB-AF06-42C2-98DD-CCE86246A769}"/>
              </a:ext>
            </a:extLst>
          </p:cNvPr>
          <p:cNvSpPr txBox="1"/>
          <p:nvPr/>
        </p:nvSpPr>
        <p:spPr>
          <a:xfrm>
            <a:off x="245806" y="5781368"/>
            <a:ext cx="8363939" cy="954107"/>
          </a:xfrm>
          <a:prstGeom prst="rect">
            <a:avLst/>
          </a:prstGeom>
          <a:noFill/>
        </p:spPr>
        <p:txBody>
          <a:bodyPr wrap="square" rtlCol="0">
            <a:spAutoFit/>
          </a:bodyPr>
          <a:lstStyle/>
          <a:p>
            <a:r>
              <a:rPr lang="en-US" sz="1400" dirty="0"/>
              <a:t>1/ Monitoring and Accountability Framework</a:t>
            </a:r>
          </a:p>
          <a:p>
            <a:r>
              <a:rPr lang="en-US" sz="1400" dirty="0"/>
              <a:t>2/ Results Management Framework</a:t>
            </a:r>
          </a:p>
          <a:p>
            <a:r>
              <a:rPr lang="en-US" sz="1400" dirty="0"/>
              <a:t>3/ Performance Measurement Framework</a:t>
            </a:r>
          </a:p>
          <a:p>
            <a:r>
              <a:rPr lang="en-US" sz="1400" dirty="0"/>
              <a:t>4/ Monitoring and Accountability Framework</a:t>
            </a:r>
          </a:p>
        </p:txBody>
      </p:sp>
    </p:spTree>
    <p:extLst>
      <p:ext uri="{BB962C8B-B14F-4D97-AF65-F5344CB8AC3E}">
        <p14:creationId xmlns:p14="http://schemas.microsoft.com/office/powerpoint/2010/main" val="20352070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CF - PPT BG.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382" y="-47616"/>
            <a:ext cx="9302765" cy="6953232"/>
          </a:xfrm>
          <a:prstGeom prst="rect">
            <a:avLst/>
          </a:prstGeom>
        </p:spPr>
      </p:pic>
      <p:pic>
        <p:nvPicPr>
          <p:cNvPr id="7" name="Picture 6" descr="GCFblgrnLogoRGB.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06986" y="2652713"/>
            <a:ext cx="2785974" cy="1970930"/>
          </a:xfrm>
          <a:prstGeom prst="rect">
            <a:avLst/>
          </a:prstGeom>
        </p:spPr>
      </p:pic>
    </p:spTree>
    <p:extLst>
      <p:ext uri="{BB962C8B-B14F-4D97-AF65-F5344CB8AC3E}">
        <p14:creationId xmlns:p14="http://schemas.microsoft.com/office/powerpoint/2010/main" val="2592579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BA34B3E-A80B-409F-ACB5-CC36A48996C7}"/>
              </a:ext>
            </a:extLst>
          </p:cNvPr>
          <p:cNvSpPr>
            <a:spLocks noGrp="1"/>
          </p:cNvSpPr>
          <p:nvPr>
            <p:ph type="body" sz="quarter" idx="10"/>
          </p:nvPr>
        </p:nvSpPr>
        <p:spPr>
          <a:xfrm>
            <a:off x="442452" y="2127250"/>
            <a:ext cx="8268929" cy="3944938"/>
          </a:xfrm>
        </p:spPr>
        <p:txBody>
          <a:bodyPr/>
          <a:lstStyle/>
          <a:p>
            <a:r>
              <a:rPr lang="es-ES" dirty="0"/>
              <a:t>La evaluación de las propuestas es un proceso en etapas y involucra diferentes secciones del FVC</a:t>
            </a:r>
          </a:p>
          <a:p>
            <a:pPr lvl="1"/>
            <a:r>
              <a:rPr lang="es-ES" dirty="0"/>
              <a:t>Análisis técnico</a:t>
            </a:r>
          </a:p>
          <a:p>
            <a:pPr lvl="1"/>
            <a:r>
              <a:rPr lang="es-ES" dirty="0"/>
              <a:t>Análisis de cumplimiento con las normas del FVC, incluyendo salvaguardas de aspectos ambientales y sociales</a:t>
            </a:r>
          </a:p>
          <a:p>
            <a:pPr lvl="1"/>
            <a:r>
              <a:rPr lang="es-ES" dirty="0"/>
              <a:t>Análisis técnico independiente</a:t>
            </a:r>
          </a:p>
          <a:p>
            <a:pPr lvl="1"/>
            <a:r>
              <a:rPr lang="es-ES" dirty="0"/>
              <a:t>Aprobación por la Junta Directiva del FVC</a:t>
            </a:r>
          </a:p>
        </p:txBody>
      </p:sp>
      <p:sp>
        <p:nvSpPr>
          <p:cNvPr id="3" name="Title 2">
            <a:extLst>
              <a:ext uri="{FF2B5EF4-FFF2-40B4-BE49-F238E27FC236}">
                <a16:creationId xmlns:a16="http://schemas.microsoft.com/office/drawing/2014/main" id="{1405BC6B-CBC4-4C93-8657-42272A751352}"/>
              </a:ext>
            </a:extLst>
          </p:cNvPr>
          <p:cNvSpPr>
            <a:spLocks noGrp="1"/>
          </p:cNvSpPr>
          <p:nvPr>
            <p:ph type="title"/>
          </p:nvPr>
        </p:nvSpPr>
        <p:spPr>
          <a:xfrm>
            <a:off x="1795463" y="589068"/>
            <a:ext cx="6643924" cy="566632"/>
          </a:xfrm>
        </p:spPr>
        <p:txBody>
          <a:bodyPr/>
          <a:lstStyle/>
          <a:p>
            <a:r>
              <a:rPr lang="es-ES" sz="3600" dirty="0"/>
              <a:t>Evaluación de propuestas</a:t>
            </a:r>
          </a:p>
        </p:txBody>
      </p:sp>
    </p:spTree>
    <p:extLst>
      <p:ext uri="{BB962C8B-B14F-4D97-AF65-F5344CB8AC3E}">
        <p14:creationId xmlns:p14="http://schemas.microsoft.com/office/powerpoint/2010/main" val="359789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05BC6B-CBC4-4C93-8657-42272A751352}"/>
              </a:ext>
            </a:extLst>
          </p:cNvPr>
          <p:cNvSpPr>
            <a:spLocks noGrp="1"/>
          </p:cNvSpPr>
          <p:nvPr>
            <p:ph type="title"/>
          </p:nvPr>
        </p:nvSpPr>
        <p:spPr>
          <a:xfrm>
            <a:off x="1795463" y="589068"/>
            <a:ext cx="6643924" cy="566632"/>
          </a:xfrm>
        </p:spPr>
        <p:txBody>
          <a:bodyPr/>
          <a:lstStyle/>
          <a:p>
            <a:r>
              <a:rPr lang="es-ES" sz="3600" dirty="0"/>
              <a:t>Proceso General de revisión</a:t>
            </a:r>
          </a:p>
        </p:txBody>
      </p:sp>
      <p:pic>
        <p:nvPicPr>
          <p:cNvPr id="6" name="Picture 5">
            <a:extLst>
              <a:ext uri="{FF2B5EF4-FFF2-40B4-BE49-F238E27FC236}">
                <a16:creationId xmlns:a16="http://schemas.microsoft.com/office/drawing/2014/main" id="{998CB431-81BB-4F6C-A935-05A0ACBB1EC0}"/>
              </a:ext>
            </a:extLst>
          </p:cNvPr>
          <p:cNvPicPr/>
          <p:nvPr/>
        </p:nvPicPr>
        <p:blipFill>
          <a:blip r:embed="rId2">
            <a:extLst>
              <a:ext uri="{28A0092B-C50C-407E-A947-70E740481C1C}">
                <a14:useLocalDpi xmlns:a14="http://schemas.microsoft.com/office/drawing/2010/main" val="0"/>
              </a:ext>
            </a:extLst>
          </a:blip>
          <a:srcRect b="19826"/>
          <a:stretch>
            <a:fillRect/>
          </a:stretch>
        </p:blipFill>
        <p:spPr bwMode="auto">
          <a:xfrm>
            <a:off x="213995" y="1844675"/>
            <a:ext cx="8716010" cy="3168650"/>
          </a:xfrm>
          <a:prstGeom prst="rect">
            <a:avLst/>
          </a:prstGeom>
          <a:noFill/>
          <a:ln>
            <a:noFill/>
          </a:ln>
        </p:spPr>
      </p:pic>
      <p:pic>
        <p:nvPicPr>
          <p:cNvPr id="7" name="Picture 6">
            <a:extLst>
              <a:ext uri="{FF2B5EF4-FFF2-40B4-BE49-F238E27FC236}">
                <a16:creationId xmlns:a16="http://schemas.microsoft.com/office/drawing/2014/main" id="{359480D9-D5B1-4D90-87A1-5E7F61F7CC86}"/>
              </a:ext>
            </a:extLst>
          </p:cNvPr>
          <p:cNvPicPr/>
          <p:nvPr/>
        </p:nvPicPr>
        <p:blipFill rotWithShape="1">
          <a:blip r:embed="rId3">
            <a:extLst>
              <a:ext uri="{28A0092B-C50C-407E-A947-70E740481C1C}">
                <a14:useLocalDpi xmlns:a14="http://schemas.microsoft.com/office/drawing/2010/main" val="0"/>
              </a:ext>
            </a:extLst>
          </a:blip>
          <a:srcRect b="42357"/>
          <a:stretch/>
        </p:blipFill>
        <p:spPr bwMode="auto">
          <a:xfrm>
            <a:off x="1118502" y="5466896"/>
            <a:ext cx="5600700" cy="1149350"/>
          </a:xfrm>
          <a:prstGeom prst="rect">
            <a:avLst/>
          </a:prstGeom>
          <a:noFill/>
          <a:ln>
            <a:noFill/>
          </a:ln>
          <a:extLst>
            <a:ext uri="{53640926-AAD7-44D8-BBD7-CCE9431645EC}">
              <a14:shadowObscured xmlns:a14="http://schemas.microsoft.com/office/drawing/2010/main"/>
            </a:ext>
          </a:extLst>
        </p:spPr>
      </p:pic>
      <p:sp>
        <p:nvSpPr>
          <p:cNvPr id="9" name="Rectangle: Rounded Corners 8">
            <a:extLst>
              <a:ext uri="{FF2B5EF4-FFF2-40B4-BE49-F238E27FC236}">
                <a16:creationId xmlns:a16="http://schemas.microsoft.com/office/drawing/2014/main" id="{E5BDFD01-FCFB-4D66-971F-02B0ED320161}"/>
              </a:ext>
            </a:extLst>
          </p:cNvPr>
          <p:cNvSpPr/>
          <p:nvPr/>
        </p:nvSpPr>
        <p:spPr>
          <a:xfrm>
            <a:off x="1118502" y="5343525"/>
            <a:ext cx="5600700" cy="1272721"/>
          </a:xfrm>
          <a:prstGeom prst="roundRect">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rrow: Down 9">
            <a:extLst>
              <a:ext uri="{FF2B5EF4-FFF2-40B4-BE49-F238E27FC236}">
                <a16:creationId xmlns:a16="http://schemas.microsoft.com/office/drawing/2014/main" id="{B2431DD3-89D4-47FD-A3D5-4C61FBBA96BF}"/>
              </a:ext>
            </a:extLst>
          </p:cNvPr>
          <p:cNvSpPr/>
          <p:nvPr/>
        </p:nvSpPr>
        <p:spPr>
          <a:xfrm>
            <a:off x="3743325" y="4261703"/>
            <a:ext cx="484632" cy="978408"/>
          </a:xfrm>
          <a:prstGeom prst="downArrow">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354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05BC6B-CBC4-4C93-8657-42272A751352}"/>
              </a:ext>
            </a:extLst>
          </p:cNvPr>
          <p:cNvSpPr>
            <a:spLocks noGrp="1"/>
          </p:cNvSpPr>
          <p:nvPr>
            <p:ph type="title"/>
          </p:nvPr>
        </p:nvSpPr>
        <p:spPr>
          <a:xfrm>
            <a:off x="1795463" y="589068"/>
            <a:ext cx="6643924" cy="566632"/>
          </a:xfrm>
        </p:spPr>
        <p:txBody>
          <a:bodyPr/>
          <a:lstStyle/>
          <a:p>
            <a:r>
              <a:rPr lang="es-ES" sz="3600" dirty="0"/>
              <a:t>Análisis Técnico</a:t>
            </a:r>
          </a:p>
        </p:txBody>
      </p:sp>
      <p:pic>
        <p:nvPicPr>
          <p:cNvPr id="4" name="Picture 3">
            <a:extLst>
              <a:ext uri="{FF2B5EF4-FFF2-40B4-BE49-F238E27FC236}">
                <a16:creationId xmlns:a16="http://schemas.microsoft.com/office/drawing/2014/main" id="{E307B8D7-557A-4ADB-AB6E-C9417BC41AF0}"/>
              </a:ext>
            </a:extLst>
          </p:cNvPr>
          <p:cNvPicPr/>
          <p:nvPr/>
        </p:nvPicPr>
        <p:blipFill rotWithShape="1">
          <a:blip r:embed="rId2">
            <a:extLst>
              <a:ext uri="{28A0092B-C50C-407E-A947-70E740481C1C}">
                <a14:useLocalDpi xmlns:a14="http://schemas.microsoft.com/office/drawing/2010/main" val="0"/>
              </a:ext>
            </a:extLst>
          </a:blip>
          <a:srcRect b="24515"/>
          <a:stretch/>
        </p:blipFill>
        <p:spPr bwMode="auto">
          <a:xfrm>
            <a:off x="520065" y="2000250"/>
            <a:ext cx="8103870" cy="28575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63235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05BC6B-CBC4-4C93-8657-42272A751352}"/>
              </a:ext>
            </a:extLst>
          </p:cNvPr>
          <p:cNvSpPr>
            <a:spLocks noGrp="1"/>
          </p:cNvSpPr>
          <p:nvPr>
            <p:ph type="title"/>
          </p:nvPr>
        </p:nvSpPr>
        <p:spPr>
          <a:xfrm>
            <a:off x="1795463" y="589068"/>
            <a:ext cx="6643924" cy="566632"/>
          </a:xfrm>
        </p:spPr>
        <p:txBody>
          <a:bodyPr/>
          <a:lstStyle/>
          <a:p>
            <a:r>
              <a:rPr lang="es-ES" sz="3600" dirty="0"/>
              <a:t>Análisis de cumplimiento</a:t>
            </a:r>
          </a:p>
        </p:txBody>
      </p:sp>
      <p:pic>
        <p:nvPicPr>
          <p:cNvPr id="5" name="Picture 4">
            <a:extLst>
              <a:ext uri="{FF2B5EF4-FFF2-40B4-BE49-F238E27FC236}">
                <a16:creationId xmlns:a16="http://schemas.microsoft.com/office/drawing/2014/main" id="{5CF3E43B-A877-43EF-A6C7-5EA6860C05A3}"/>
              </a:ext>
            </a:extLst>
          </p:cNvPr>
          <p:cNvPicPr/>
          <p:nvPr/>
        </p:nvPicPr>
        <p:blipFill rotWithShape="1">
          <a:blip r:embed="rId2">
            <a:extLst>
              <a:ext uri="{28A0092B-C50C-407E-A947-70E740481C1C}">
                <a14:useLocalDpi xmlns:a14="http://schemas.microsoft.com/office/drawing/2010/main" val="0"/>
              </a:ext>
            </a:extLst>
          </a:blip>
          <a:srcRect b="12727"/>
          <a:stretch/>
        </p:blipFill>
        <p:spPr bwMode="auto">
          <a:xfrm>
            <a:off x="144780" y="1723689"/>
            <a:ext cx="8854440" cy="48133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93118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05BC6B-CBC4-4C93-8657-42272A751352}"/>
              </a:ext>
            </a:extLst>
          </p:cNvPr>
          <p:cNvSpPr>
            <a:spLocks noGrp="1"/>
          </p:cNvSpPr>
          <p:nvPr>
            <p:ph type="title"/>
          </p:nvPr>
        </p:nvSpPr>
        <p:spPr>
          <a:xfrm>
            <a:off x="1795463" y="589068"/>
            <a:ext cx="6643924" cy="1185944"/>
          </a:xfrm>
        </p:spPr>
        <p:txBody>
          <a:bodyPr/>
          <a:lstStyle/>
          <a:p>
            <a:r>
              <a:rPr lang="es-ES" sz="3600" dirty="0"/>
              <a:t>Análisis independiente</a:t>
            </a:r>
            <a:br>
              <a:rPr lang="es-ES" sz="3600" dirty="0"/>
            </a:br>
            <a:r>
              <a:rPr lang="es-ES" sz="3600" dirty="0"/>
              <a:t>y preparación para la Junta</a:t>
            </a:r>
          </a:p>
        </p:txBody>
      </p:sp>
      <p:pic>
        <p:nvPicPr>
          <p:cNvPr id="4" name="Picture 3">
            <a:extLst>
              <a:ext uri="{FF2B5EF4-FFF2-40B4-BE49-F238E27FC236}">
                <a16:creationId xmlns:a16="http://schemas.microsoft.com/office/drawing/2014/main" id="{1D881306-1E02-471F-92E8-64CF230666AE}"/>
              </a:ext>
            </a:extLst>
          </p:cNvPr>
          <p:cNvPicPr/>
          <p:nvPr/>
        </p:nvPicPr>
        <p:blipFill rotWithShape="1">
          <a:blip r:embed="rId2">
            <a:extLst>
              <a:ext uri="{28A0092B-C50C-407E-A947-70E740481C1C}">
                <a14:useLocalDpi xmlns:a14="http://schemas.microsoft.com/office/drawing/2010/main" val="0"/>
              </a:ext>
            </a:extLst>
          </a:blip>
          <a:srcRect b="25602"/>
          <a:stretch/>
        </p:blipFill>
        <p:spPr bwMode="auto">
          <a:xfrm>
            <a:off x="-30797" y="2139950"/>
            <a:ext cx="9205595" cy="25781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8991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BA34B3E-A80B-409F-ACB5-CC36A48996C7}"/>
              </a:ext>
            </a:extLst>
          </p:cNvPr>
          <p:cNvSpPr>
            <a:spLocks noGrp="1"/>
          </p:cNvSpPr>
          <p:nvPr>
            <p:ph type="body" sz="quarter" idx="10"/>
          </p:nvPr>
        </p:nvSpPr>
        <p:spPr>
          <a:xfrm>
            <a:off x="530942" y="2127250"/>
            <a:ext cx="7816133" cy="3944938"/>
          </a:xfrm>
        </p:spPr>
        <p:txBody>
          <a:bodyPr/>
          <a:lstStyle/>
          <a:p>
            <a:r>
              <a:rPr lang="es-ES" dirty="0"/>
              <a:t>La evaluación de las propuestas requiere un mínimo de 120 días</a:t>
            </a:r>
          </a:p>
          <a:p>
            <a:pPr lvl="1"/>
            <a:r>
              <a:rPr lang="es-ES" dirty="0"/>
              <a:t>Si la propuesta no cumple con las normas, la evaluación puede tomar más tiempo</a:t>
            </a:r>
          </a:p>
          <a:p>
            <a:pPr lvl="1"/>
            <a:r>
              <a:rPr lang="es-ES" dirty="0"/>
              <a:t>El proceso requiere de mucha cooperación entre la Entidad Acreditada y el Secretariado</a:t>
            </a:r>
          </a:p>
        </p:txBody>
      </p:sp>
      <p:sp>
        <p:nvSpPr>
          <p:cNvPr id="3" name="Title 2">
            <a:extLst>
              <a:ext uri="{FF2B5EF4-FFF2-40B4-BE49-F238E27FC236}">
                <a16:creationId xmlns:a16="http://schemas.microsoft.com/office/drawing/2014/main" id="{1405BC6B-CBC4-4C93-8657-42272A751352}"/>
              </a:ext>
            </a:extLst>
          </p:cNvPr>
          <p:cNvSpPr>
            <a:spLocks noGrp="1"/>
          </p:cNvSpPr>
          <p:nvPr>
            <p:ph type="title"/>
          </p:nvPr>
        </p:nvSpPr>
        <p:spPr>
          <a:xfrm>
            <a:off x="1795463" y="589068"/>
            <a:ext cx="6643924" cy="566632"/>
          </a:xfrm>
        </p:spPr>
        <p:txBody>
          <a:bodyPr/>
          <a:lstStyle/>
          <a:p>
            <a:r>
              <a:rPr lang="es-ES" sz="3600" dirty="0"/>
              <a:t>Evaluación de propuestas</a:t>
            </a:r>
          </a:p>
        </p:txBody>
      </p:sp>
    </p:spTree>
    <p:extLst>
      <p:ext uri="{BB962C8B-B14F-4D97-AF65-F5344CB8AC3E}">
        <p14:creationId xmlns:p14="http://schemas.microsoft.com/office/powerpoint/2010/main" val="3952949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07BB244-74C5-485E-AAB0-7D02014A8F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5" y="868318"/>
            <a:ext cx="9143985" cy="5143493"/>
          </a:xfrm>
          <a:prstGeom prst="rect">
            <a:avLst/>
          </a:prstGeom>
        </p:spPr>
      </p:pic>
      <p:sp>
        <p:nvSpPr>
          <p:cNvPr id="5" name="TextBox 4">
            <a:extLst>
              <a:ext uri="{FF2B5EF4-FFF2-40B4-BE49-F238E27FC236}">
                <a16:creationId xmlns:a16="http://schemas.microsoft.com/office/drawing/2014/main" id="{6EB28A53-7365-4060-8F13-7B4D5F80831F}"/>
              </a:ext>
            </a:extLst>
          </p:cNvPr>
          <p:cNvSpPr txBox="1"/>
          <p:nvPr/>
        </p:nvSpPr>
        <p:spPr>
          <a:xfrm>
            <a:off x="5503473" y="1280434"/>
            <a:ext cx="3640528" cy="867930"/>
          </a:xfrm>
          <a:prstGeom prst="rect">
            <a:avLst/>
          </a:prstGeom>
          <a:noFill/>
        </p:spPr>
        <p:txBody>
          <a:bodyPr wrap="square" rtlCol="0">
            <a:spAutoFit/>
          </a:bodyPr>
          <a:lstStyle/>
          <a:p>
            <a:pPr defTabSz="685800">
              <a:lnSpc>
                <a:spcPct val="80000"/>
              </a:lnSpc>
              <a:defRPr/>
            </a:pPr>
            <a:r>
              <a:rPr lang="en-US" sz="2100" kern="0" dirty="0">
                <a:solidFill>
                  <a:prstClr val="black">
                    <a:lumMod val="65000"/>
                    <a:lumOff val="35000"/>
                  </a:prstClr>
                </a:solidFill>
                <a:latin typeface="Impact" panose="020B0806030902050204" pitchFamily="34" charset="0"/>
                <a:cs typeface="Arial" panose="020B0604020202020204" pitchFamily="34" charset="0"/>
              </a:rPr>
              <a:t>LECCIONES DE LA SOLICITUD DE PROPUESTAS MOVILIZACIÓN DE FONDOS A ESCALA (MFE)</a:t>
            </a:r>
          </a:p>
        </p:txBody>
      </p:sp>
    </p:spTree>
    <p:extLst>
      <p:ext uri="{BB962C8B-B14F-4D97-AF65-F5344CB8AC3E}">
        <p14:creationId xmlns:p14="http://schemas.microsoft.com/office/powerpoint/2010/main" val="467663078"/>
      </p:ext>
    </p:extLst>
  </p:cSld>
  <p:clrMapOvr>
    <a:masterClrMapping/>
  </p:clrMapOvr>
</p:sld>
</file>

<file path=ppt/theme/theme1.xml><?xml version="1.0" encoding="utf-8"?>
<a:theme xmlns:a="http://schemas.openxmlformats.org/drawingml/2006/main" name="5_Custom Design">
  <a:themeElements>
    <a:clrScheme name="GCF">
      <a:dk1>
        <a:sysClr val="windowText" lastClr="000000"/>
      </a:dk1>
      <a:lt1>
        <a:sysClr val="window" lastClr="FFFFFF"/>
      </a:lt1>
      <a:dk2>
        <a:srgbClr val="24634F"/>
      </a:dk2>
      <a:lt2>
        <a:srgbClr val="DFDFDF"/>
      </a:lt2>
      <a:accent1>
        <a:srgbClr val="4AA9A7"/>
      </a:accent1>
      <a:accent2>
        <a:srgbClr val="257281"/>
      </a:accent2>
      <a:accent3>
        <a:srgbClr val="346B4C"/>
      </a:accent3>
      <a:accent4>
        <a:srgbClr val="427B3D"/>
      </a:accent4>
      <a:accent5>
        <a:srgbClr val="6E9952"/>
      </a:accent5>
      <a:accent6>
        <a:srgbClr val="8BB85C"/>
      </a:accent6>
      <a:hlink>
        <a:srgbClr val="24634F"/>
      </a:hlink>
      <a:folHlink>
        <a:srgbClr val="304836"/>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FE6CB57FA7E449AA5144918C7A403C" ma:contentTypeVersion="0" ma:contentTypeDescription="Create a new document." ma:contentTypeScope="" ma:versionID="be4891742d990dd51ca260ee1096649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10E5871-3853-465F-9ADC-D5D121D8C1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B3FCBD8-EAAE-4ABB-97F6-733A315EA385}">
  <ds:schemaRefs>
    <ds:schemaRef ds:uri="http://schemas.microsoft.com/office/2006/metadata/properties"/>
    <ds:schemaRef ds:uri="http://www.w3.org/XML/1998/namespace"/>
    <ds:schemaRef ds:uri="http://schemas.openxmlformats.org/package/2006/metadata/core-properties"/>
    <ds:schemaRef ds:uri="http://schemas.microsoft.com/office/2006/documentManagement/types"/>
    <ds:schemaRef ds:uri="http://purl.org/dc/dcmitype/"/>
    <ds:schemaRef ds:uri="http://purl.org/dc/elements/1.1/"/>
    <ds:schemaRef ds:uri="http://purl.org/dc/terms/"/>
    <ds:schemaRef ds:uri="http://schemas.microsoft.com/office/infopath/2007/PartnerControls"/>
  </ds:schemaRefs>
</ds:datastoreItem>
</file>

<file path=customXml/itemProps3.xml><?xml version="1.0" encoding="utf-8"?>
<ds:datastoreItem xmlns:ds="http://schemas.openxmlformats.org/officeDocument/2006/customXml" ds:itemID="{3FBFF236-5F33-4B41-9793-DB92505F91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7952</TotalTime>
  <Words>1004</Words>
  <Application>Microsoft Office PowerPoint</Application>
  <PresentationFormat>On-screen Show (4:3)</PresentationFormat>
  <Paragraphs>108</Paragraphs>
  <Slides>21</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21</vt:i4>
      </vt:variant>
    </vt:vector>
  </HeadingPairs>
  <TitlesOfParts>
    <vt:vector size="31" baseType="lpstr">
      <vt:lpstr>Agency FB</vt:lpstr>
      <vt:lpstr>Arial</vt:lpstr>
      <vt:lpstr>Calibri</vt:lpstr>
      <vt:lpstr>Calibri Light</vt:lpstr>
      <vt:lpstr>Corbel</vt:lpstr>
      <vt:lpstr>Impact</vt:lpstr>
      <vt:lpstr>Oswald-Regular</vt:lpstr>
      <vt:lpstr>Wingdings</vt:lpstr>
      <vt:lpstr>5_Custom Design</vt:lpstr>
      <vt:lpstr>Office Theme</vt:lpstr>
      <vt:lpstr>PowerPoint Presentation</vt:lpstr>
      <vt:lpstr>Propuestas y proyectos</vt:lpstr>
      <vt:lpstr>Evaluación de propuestas</vt:lpstr>
      <vt:lpstr>Proceso General de revisión</vt:lpstr>
      <vt:lpstr>Análisis Técnico</vt:lpstr>
      <vt:lpstr>Análisis de cumplimiento</vt:lpstr>
      <vt:lpstr>Análisis independiente y preparación para la Junta</vt:lpstr>
      <vt:lpstr>Evaluación de propuestas</vt:lpstr>
      <vt:lpstr>PowerPoint Presentation</vt:lpstr>
      <vt:lpstr>PowerPoint Presentation</vt:lpstr>
      <vt:lpstr>PowerPoint Presentation</vt:lpstr>
      <vt:lpstr>PowerPoint Presentation</vt:lpstr>
      <vt:lpstr>PowerPoint Presentation</vt:lpstr>
      <vt:lpstr>Implementación de Propuestas: Monitoreo y Evaluación</vt:lpstr>
      <vt:lpstr>Implementación de Propuestas: Monitoreo y Evaluación</vt:lpstr>
      <vt:lpstr>Implementación de Propuestas: Monitoreo y Evaluación</vt:lpstr>
      <vt:lpstr>Implementación de Propuestas: Monitoreo y Evaluación</vt:lpstr>
      <vt:lpstr>Implementación de Propuestas: Monitoreo y Evaluación</vt:lpstr>
      <vt:lpstr>Implementación de Propuestas: Monitoreo y Evaluación</vt:lpstr>
      <vt:lpstr>Implementación de Propuestas: Monitoreo y Evaluación</vt:lpstr>
      <vt:lpstr>PowerPoint Presentation</vt:lpstr>
    </vt:vector>
  </TitlesOfParts>
  <Company>RDA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Jurgen Riehle;hjeong</dc:creator>
  <cp:lastModifiedBy>Patrick Van Laake</cp:lastModifiedBy>
  <cp:revision>314</cp:revision>
  <cp:lastPrinted>2016-05-11T00:51:38Z</cp:lastPrinted>
  <dcterms:created xsi:type="dcterms:W3CDTF">2014-10-02T15:22:29Z</dcterms:created>
  <dcterms:modified xsi:type="dcterms:W3CDTF">2018-03-06T13:39:29Z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0x0101003CFE6CB57FA7E449AA5144918C7A403C</vt:lpwstr>
  </property>
</Properties>
</file>