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5" r:id="rId2"/>
    <p:sldId id="405" r:id="rId3"/>
    <p:sldId id="409" r:id="rId4"/>
    <p:sldId id="333" r:id="rId5"/>
    <p:sldId id="413" r:id="rId6"/>
    <p:sldId id="414" r:id="rId7"/>
    <p:sldId id="415" r:id="rId8"/>
    <p:sldId id="416" r:id="rId9"/>
    <p:sldId id="408" r:id="rId10"/>
    <p:sldId id="417" r:id="rId11"/>
    <p:sldId id="389" r:id="rId12"/>
    <p:sldId id="407" r:id="rId13"/>
    <p:sldId id="418" r:id="rId14"/>
    <p:sldId id="420" r:id="rId15"/>
  </p:sldIdLst>
  <p:sldSz cx="9144000" cy="5143500" type="screen16x9"/>
  <p:notesSz cx="6858000" cy="9144000"/>
  <p:defaultTextStyle>
    <a:defPPr>
      <a:defRPr lang="es-AR"/>
    </a:defPPr>
    <a:lvl1pPr marL="0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ledad  Aguilar" initials="SA" lastIdx="4" clrIdx="0"/>
  <p:cmAuthor id="1" name="Delfina Brancato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CA1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3190" autoAdjust="0"/>
  </p:normalViewPr>
  <p:slideViewPr>
    <p:cSldViewPr>
      <p:cViewPr>
        <p:scale>
          <a:sx n="66" d="100"/>
          <a:sy n="66" d="100"/>
        </p:scale>
        <p:origin x="-1386" y="-4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F59585-660D-4E0A-9B38-A8FE73282098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5C1027F3-7DD0-43B7-8250-96607085421C}">
      <dgm:prSet phldrT="[Texto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AR" sz="2000" b="1" dirty="0" smtClean="0"/>
            <a:t>1º Etapa</a:t>
          </a:r>
          <a:endParaRPr lang="es-AR" sz="2000" b="1" dirty="0"/>
        </a:p>
      </dgm:t>
    </dgm:pt>
    <dgm:pt modelId="{FE8A88E8-4C10-4E1D-AAC4-2FBCDA38B526}" type="parTrans" cxnId="{8DD14811-A034-4A82-A31E-B0E8221CCDC9}">
      <dgm:prSet/>
      <dgm:spPr/>
      <dgm:t>
        <a:bodyPr/>
        <a:lstStyle/>
        <a:p>
          <a:endParaRPr lang="es-AR"/>
        </a:p>
      </dgm:t>
    </dgm:pt>
    <dgm:pt modelId="{A0A6B9E4-3C78-4E4B-9396-419E7C8BB570}" type="sibTrans" cxnId="{8DD14811-A034-4A82-A31E-B0E8221CCDC9}">
      <dgm:prSet/>
      <dgm:spPr/>
      <dgm:t>
        <a:bodyPr/>
        <a:lstStyle/>
        <a:p>
          <a:endParaRPr lang="es-AR"/>
        </a:p>
      </dgm:t>
    </dgm:pt>
    <dgm:pt modelId="{1B4838D4-A235-41CD-9E20-996250CF1F60}">
      <dgm:prSet phldrT="[Texto]" custT="1"/>
      <dgm:spPr/>
      <dgm:t>
        <a:bodyPr/>
        <a:lstStyle/>
        <a:p>
          <a:r>
            <a:rPr lang="es-AR" sz="1400" dirty="0" smtClean="0">
              <a:solidFill>
                <a:schemeClr val="tx2">
                  <a:lumMod val="60000"/>
                  <a:lumOff val="40000"/>
                </a:schemeClr>
              </a:solidFill>
            </a:rPr>
            <a:t> amenazas </a:t>
          </a:r>
          <a:r>
            <a:rPr lang="es-AR" sz="1400" dirty="0" smtClean="0">
              <a:solidFill>
                <a:schemeClr val="tx2">
                  <a:lumMod val="60000"/>
                  <a:lumOff val="40000"/>
                </a:schemeClr>
              </a:solidFill>
            </a:rPr>
            <a:t>+ </a:t>
          </a:r>
          <a:r>
            <a:rPr lang="es-AR" sz="1400" dirty="0" smtClean="0">
              <a:solidFill>
                <a:schemeClr val="tx2">
                  <a:lumMod val="60000"/>
                  <a:lumOff val="40000"/>
                </a:schemeClr>
              </a:solidFill>
            </a:rPr>
            <a:t>Vulnerabilidades </a:t>
          </a:r>
          <a:endParaRPr lang="es-AR" sz="140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BAC58334-7197-4D62-905A-8C7B7273C9F6}" type="parTrans" cxnId="{17638F28-E8C7-4EEF-8125-8E91C9850B57}">
      <dgm:prSet/>
      <dgm:spPr/>
      <dgm:t>
        <a:bodyPr/>
        <a:lstStyle/>
        <a:p>
          <a:endParaRPr lang="es-AR"/>
        </a:p>
      </dgm:t>
    </dgm:pt>
    <dgm:pt modelId="{3274CF69-B6BA-489D-88AD-3571A420F6FB}" type="sibTrans" cxnId="{17638F28-E8C7-4EEF-8125-8E91C9850B57}">
      <dgm:prSet/>
      <dgm:spPr/>
      <dgm:t>
        <a:bodyPr/>
        <a:lstStyle/>
        <a:p>
          <a:endParaRPr lang="es-AR"/>
        </a:p>
      </dgm:t>
    </dgm:pt>
    <dgm:pt modelId="{4BF1A876-9F62-4E86-AAB2-F0B2B338F166}">
      <dgm:prSet phldrT="[Texto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AR" sz="2000" b="1" dirty="0" smtClean="0"/>
            <a:t>2º Etapa Nueva Información </a:t>
          </a:r>
          <a:endParaRPr lang="es-AR" sz="2000" b="1" dirty="0"/>
        </a:p>
      </dgm:t>
    </dgm:pt>
    <dgm:pt modelId="{E332C197-EC7B-46BC-B32E-74A481EA5889}" type="parTrans" cxnId="{0BAEC2D8-2A61-47F1-AE17-482A6C57E1C4}">
      <dgm:prSet/>
      <dgm:spPr/>
      <dgm:t>
        <a:bodyPr/>
        <a:lstStyle/>
        <a:p>
          <a:endParaRPr lang="es-AR"/>
        </a:p>
      </dgm:t>
    </dgm:pt>
    <dgm:pt modelId="{1748B7AF-31FB-4437-B933-64EBE650020A}" type="sibTrans" cxnId="{0BAEC2D8-2A61-47F1-AE17-482A6C57E1C4}">
      <dgm:prSet/>
      <dgm:spPr/>
      <dgm:t>
        <a:bodyPr/>
        <a:lstStyle/>
        <a:p>
          <a:endParaRPr lang="es-AR"/>
        </a:p>
      </dgm:t>
    </dgm:pt>
    <dgm:pt modelId="{9A3DF8B1-B730-4342-96B8-3B91B95B5EBA}">
      <dgm:prSet phldrT="[Texto]" custT="1"/>
      <dgm:spPr/>
      <dgm:t>
        <a:bodyPr/>
        <a:lstStyle/>
        <a:p>
          <a:r>
            <a:rPr lang="es-AR" sz="14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Presentación 2018</a:t>
          </a:r>
          <a:endParaRPr lang="es-AR" sz="1400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6EBA6841-357C-48A3-82D1-2CA292703930}" type="parTrans" cxnId="{CA598AF6-A49D-4EE3-9EAA-8C229862349E}">
      <dgm:prSet/>
      <dgm:spPr/>
      <dgm:t>
        <a:bodyPr/>
        <a:lstStyle/>
        <a:p>
          <a:endParaRPr lang="es-AR"/>
        </a:p>
      </dgm:t>
    </dgm:pt>
    <dgm:pt modelId="{2326EC0B-2F47-4C61-901C-5100ADF40DF2}" type="sibTrans" cxnId="{CA598AF6-A49D-4EE3-9EAA-8C229862349E}">
      <dgm:prSet/>
      <dgm:spPr/>
      <dgm:t>
        <a:bodyPr/>
        <a:lstStyle/>
        <a:p>
          <a:endParaRPr lang="es-AR"/>
        </a:p>
      </dgm:t>
    </dgm:pt>
    <dgm:pt modelId="{DD944FFF-582F-49DD-8739-BE92E8FE71B9}">
      <dgm:prSet phldrT="[Texto]" custT="1"/>
      <dgm:spPr/>
      <dgm:t>
        <a:bodyPr/>
        <a:lstStyle/>
        <a:p>
          <a:r>
            <a:rPr lang="es-AR" sz="1400" dirty="0" smtClean="0">
              <a:solidFill>
                <a:schemeClr val="tx2">
                  <a:lumMod val="60000"/>
                  <a:lumOff val="40000"/>
                </a:schemeClr>
              </a:solidFill>
            </a:rPr>
            <a:t>Agroindustria, </a:t>
          </a:r>
          <a:endParaRPr lang="es-AR" sz="140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11AA8446-2099-42D3-B26B-3CB7C9CC1B99}" type="parTrans" cxnId="{37A7A849-C861-44E9-B738-566BB6D7E2BD}">
      <dgm:prSet/>
      <dgm:spPr/>
      <dgm:t>
        <a:bodyPr/>
        <a:lstStyle/>
        <a:p>
          <a:endParaRPr lang="es-AR"/>
        </a:p>
      </dgm:t>
    </dgm:pt>
    <dgm:pt modelId="{BE713649-CDE0-4BC1-80A6-985B45A2444D}" type="sibTrans" cxnId="{37A7A849-C861-44E9-B738-566BB6D7E2BD}">
      <dgm:prSet/>
      <dgm:spPr/>
      <dgm:t>
        <a:bodyPr/>
        <a:lstStyle/>
        <a:p>
          <a:endParaRPr lang="es-AR"/>
        </a:p>
      </dgm:t>
    </dgm:pt>
    <dgm:pt modelId="{EF7FF67A-6A85-48DA-BE20-5E2E9BC3A185}">
      <dgm:prSet phldrT="[Texto]" custT="1"/>
      <dgm:spPr/>
      <dgm:t>
        <a:bodyPr/>
        <a:lstStyle/>
        <a:p>
          <a:r>
            <a:rPr lang="es-AR" sz="1400" dirty="0" smtClean="0">
              <a:solidFill>
                <a:schemeClr val="tx2">
                  <a:lumMod val="60000"/>
                  <a:lumOff val="40000"/>
                </a:schemeClr>
              </a:solidFill>
            </a:rPr>
            <a:t>Salud, </a:t>
          </a:r>
          <a:endParaRPr lang="es-AR" sz="140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916B2D08-AA34-4E41-A72F-DD78C95B7A9F}" type="parTrans" cxnId="{6EAB8C81-727E-4AD3-BA7F-AD8480D583C5}">
      <dgm:prSet/>
      <dgm:spPr/>
      <dgm:t>
        <a:bodyPr/>
        <a:lstStyle/>
        <a:p>
          <a:endParaRPr lang="es-AR"/>
        </a:p>
      </dgm:t>
    </dgm:pt>
    <dgm:pt modelId="{66D5C1D8-6951-4125-8D7A-6ABC8D957E8C}" type="sibTrans" cxnId="{6EAB8C81-727E-4AD3-BA7F-AD8480D583C5}">
      <dgm:prSet/>
      <dgm:spPr/>
      <dgm:t>
        <a:bodyPr/>
        <a:lstStyle/>
        <a:p>
          <a:endParaRPr lang="es-AR"/>
        </a:p>
      </dgm:t>
    </dgm:pt>
    <dgm:pt modelId="{1C1C6A3A-C4DD-4355-A0FA-68B3046B2B26}">
      <dgm:prSet phldrT="[Texto]" custT="1"/>
      <dgm:spPr/>
      <dgm:t>
        <a:bodyPr/>
        <a:lstStyle/>
        <a:p>
          <a:r>
            <a:rPr lang="es-AR" sz="1400" dirty="0" smtClean="0">
              <a:solidFill>
                <a:schemeClr val="tx2">
                  <a:lumMod val="60000"/>
                  <a:lumOff val="40000"/>
                </a:schemeClr>
              </a:solidFill>
            </a:rPr>
            <a:t>Transporte, </a:t>
          </a:r>
          <a:endParaRPr lang="es-AR" sz="140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5ED2C350-3E04-4B70-9753-1A4D2B454878}" type="parTrans" cxnId="{760F5BFF-6128-4AB5-B008-FEC50EE20534}">
      <dgm:prSet/>
      <dgm:spPr/>
      <dgm:t>
        <a:bodyPr/>
        <a:lstStyle/>
        <a:p>
          <a:endParaRPr lang="es-AR"/>
        </a:p>
      </dgm:t>
    </dgm:pt>
    <dgm:pt modelId="{22DE0D0B-4935-4154-A1B8-BAD1742EBC4E}" type="sibTrans" cxnId="{760F5BFF-6128-4AB5-B008-FEC50EE20534}">
      <dgm:prSet/>
      <dgm:spPr/>
      <dgm:t>
        <a:bodyPr/>
        <a:lstStyle/>
        <a:p>
          <a:endParaRPr lang="es-AR"/>
        </a:p>
      </dgm:t>
    </dgm:pt>
    <dgm:pt modelId="{6F32C8FF-D696-4F82-8D6D-85C8F6CA4F66}">
      <dgm:prSet phldrT="[Texto]" custT="1"/>
      <dgm:spPr/>
      <dgm:t>
        <a:bodyPr/>
        <a:lstStyle/>
        <a:p>
          <a:r>
            <a:rPr lang="es-AR" sz="1400" dirty="0" smtClean="0">
              <a:solidFill>
                <a:schemeClr val="tx2">
                  <a:lumMod val="60000"/>
                  <a:lumOff val="40000"/>
                </a:schemeClr>
              </a:solidFill>
            </a:rPr>
            <a:t>Obras de Infraestructura,</a:t>
          </a:r>
          <a:endParaRPr lang="es-AR" sz="140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AD642877-1AB8-4C02-B880-FAB7CA5A4F66}" type="parTrans" cxnId="{213EA6EE-7323-4130-BED5-BD6D160ADC6A}">
      <dgm:prSet/>
      <dgm:spPr/>
      <dgm:t>
        <a:bodyPr/>
        <a:lstStyle/>
        <a:p>
          <a:endParaRPr lang="es-AR"/>
        </a:p>
      </dgm:t>
    </dgm:pt>
    <dgm:pt modelId="{2174CC98-39F9-459D-A83C-F6993978091C}" type="sibTrans" cxnId="{213EA6EE-7323-4130-BED5-BD6D160ADC6A}">
      <dgm:prSet/>
      <dgm:spPr/>
      <dgm:t>
        <a:bodyPr/>
        <a:lstStyle/>
        <a:p>
          <a:endParaRPr lang="es-AR"/>
        </a:p>
      </dgm:t>
    </dgm:pt>
    <dgm:pt modelId="{DDD3138F-74FF-4251-AE76-96F7C34A6E29}">
      <dgm:prSet phldrT="[Texto]" custT="1"/>
      <dgm:spPr/>
      <dgm:t>
        <a:bodyPr/>
        <a:lstStyle/>
        <a:p>
          <a:r>
            <a:rPr lang="es-AR" sz="1400" dirty="0" smtClean="0">
              <a:solidFill>
                <a:schemeClr val="tx2">
                  <a:lumMod val="60000"/>
                  <a:lumOff val="40000"/>
                </a:schemeClr>
              </a:solidFill>
            </a:rPr>
            <a:t>Infraestructura Eléctrica</a:t>
          </a:r>
          <a:endParaRPr lang="es-AR" sz="140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E771371A-BB9D-4456-974C-C0DC74C3F7B1}" type="parTrans" cxnId="{30B86A28-1FD9-4D64-B76F-86E8EF22C146}">
      <dgm:prSet/>
      <dgm:spPr/>
      <dgm:t>
        <a:bodyPr/>
        <a:lstStyle/>
        <a:p>
          <a:endParaRPr lang="es-AR"/>
        </a:p>
      </dgm:t>
    </dgm:pt>
    <dgm:pt modelId="{32A8A1A7-0BF2-41E4-8B47-F605BB9DB825}" type="sibTrans" cxnId="{30B86A28-1FD9-4D64-B76F-86E8EF22C146}">
      <dgm:prSet/>
      <dgm:spPr/>
      <dgm:t>
        <a:bodyPr/>
        <a:lstStyle/>
        <a:p>
          <a:endParaRPr lang="es-AR"/>
        </a:p>
      </dgm:t>
    </dgm:pt>
    <dgm:pt modelId="{8762578F-B0E9-4F66-BEA2-9AE916933A78}">
      <dgm:prSet phldrT="[Texto]" custT="1"/>
      <dgm:spPr/>
      <dgm:t>
        <a:bodyPr/>
        <a:lstStyle/>
        <a:p>
          <a:r>
            <a:rPr lang="es-AR" sz="1400" dirty="0" smtClean="0">
              <a:solidFill>
                <a:schemeClr val="tx2">
                  <a:lumMod val="60000"/>
                  <a:lumOff val="40000"/>
                </a:schemeClr>
              </a:solidFill>
            </a:rPr>
            <a:t>Localización de parques industriales</a:t>
          </a:r>
          <a:endParaRPr lang="es-AR" sz="140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10CD3801-95AC-47B3-922D-003B19547B96}" type="parTrans" cxnId="{21337163-674F-459A-A6FF-5CE49CC48439}">
      <dgm:prSet/>
      <dgm:spPr/>
      <dgm:t>
        <a:bodyPr/>
        <a:lstStyle/>
        <a:p>
          <a:endParaRPr lang="es-AR"/>
        </a:p>
      </dgm:t>
    </dgm:pt>
    <dgm:pt modelId="{441A5098-9470-4B24-8748-27BE03E5D388}" type="sibTrans" cxnId="{21337163-674F-459A-A6FF-5CE49CC48439}">
      <dgm:prSet/>
      <dgm:spPr/>
      <dgm:t>
        <a:bodyPr/>
        <a:lstStyle/>
        <a:p>
          <a:endParaRPr lang="es-AR"/>
        </a:p>
      </dgm:t>
    </dgm:pt>
    <dgm:pt modelId="{946F0D4C-C793-4697-882C-27D972B4686C}">
      <dgm:prSet phldrT="[Texto]" custT="1"/>
      <dgm:spPr/>
      <dgm:t>
        <a:bodyPr/>
        <a:lstStyle/>
        <a:p>
          <a:r>
            <a:rPr lang="es-AR" sz="1400" dirty="0" smtClean="0">
              <a:solidFill>
                <a:schemeClr val="tx2">
                  <a:lumMod val="60000"/>
                  <a:lumOff val="40000"/>
                </a:schemeClr>
              </a:solidFill>
            </a:rPr>
            <a:t> Presentación Octubre 2017</a:t>
          </a:r>
          <a:endParaRPr lang="es-AR" sz="140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82A4BFFB-C7AB-4FFD-8A34-894F66FB68D9}" type="parTrans" cxnId="{3FA333A6-8905-4BD4-844D-FBA32E87A895}">
      <dgm:prSet/>
      <dgm:spPr/>
      <dgm:t>
        <a:bodyPr/>
        <a:lstStyle/>
        <a:p>
          <a:endParaRPr lang="es-AR"/>
        </a:p>
      </dgm:t>
    </dgm:pt>
    <dgm:pt modelId="{FD0675FA-FB5E-4979-8588-9D31E5DCC7A5}" type="sibTrans" cxnId="{3FA333A6-8905-4BD4-844D-FBA32E87A895}">
      <dgm:prSet/>
      <dgm:spPr/>
      <dgm:t>
        <a:bodyPr/>
        <a:lstStyle/>
        <a:p>
          <a:endParaRPr lang="es-AR"/>
        </a:p>
      </dgm:t>
    </dgm:pt>
    <dgm:pt modelId="{6EE7A611-372A-4CE0-B69B-36497B3FE852}" type="pres">
      <dgm:prSet presAssocID="{1FF59585-660D-4E0A-9B38-A8FE7328209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77DBFE9D-584E-432D-9396-9BB2975D354C}" type="pres">
      <dgm:prSet presAssocID="{5C1027F3-7DD0-43B7-8250-96607085421C}" presName="linNode" presStyleCnt="0"/>
      <dgm:spPr/>
    </dgm:pt>
    <dgm:pt modelId="{8DE4ED2F-47E4-4693-8AED-E3F97B21E244}" type="pres">
      <dgm:prSet presAssocID="{5C1027F3-7DD0-43B7-8250-96607085421C}" presName="parentShp" presStyleLbl="node1" presStyleIdx="0" presStyleCnt="2" custScaleY="72242" custLinFactNeighborY="1569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DEA4200-0635-4B95-8B5F-5AD1466F25D2}" type="pres">
      <dgm:prSet presAssocID="{5C1027F3-7DD0-43B7-8250-96607085421C}" presName="childShp" presStyleLbl="bgAccFollowNode1" presStyleIdx="0" presStyleCnt="2" custScaleY="58578" custLinFactNeighborX="-725" custLinFactNeighborY="-1639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9760057-E0E9-4CB5-B30F-729E5D5BD8C6}" type="pres">
      <dgm:prSet presAssocID="{A0A6B9E4-3C78-4E4B-9396-419E7C8BB570}" presName="spacing" presStyleCnt="0"/>
      <dgm:spPr/>
    </dgm:pt>
    <dgm:pt modelId="{7DDCCAE8-0DFD-4551-BF2B-B8B798123DCF}" type="pres">
      <dgm:prSet presAssocID="{4BF1A876-9F62-4E86-AAB2-F0B2B338F166}" presName="linNode" presStyleCnt="0"/>
      <dgm:spPr/>
    </dgm:pt>
    <dgm:pt modelId="{9ED6CF88-18C8-4879-9D49-F4392A001945}" type="pres">
      <dgm:prSet presAssocID="{4BF1A876-9F62-4E86-AAB2-F0B2B338F166}" presName="parentShp" presStyleLbl="node1" presStyleIdx="1" presStyleCnt="2" custScaleY="11782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8136282-D646-4EE2-A9C1-9E713AF7F670}" type="pres">
      <dgm:prSet presAssocID="{4BF1A876-9F62-4E86-AAB2-F0B2B338F166}" presName="childShp" presStyleLbl="bgAccFollowNode1" presStyleIdx="1" presStyleCnt="2" custScaleX="115753" custScaleY="261388" custLinFactNeighborX="4470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760F5BFF-6128-4AB5-B008-FEC50EE20534}" srcId="{4BF1A876-9F62-4E86-AAB2-F0B2B338F166}" destId="{1C1C6A3A-C4DD-4355-A0FA-68B3046B2B26}" srcOrd="3" destOrd="0" parTransId="{5ED2C350-3E04-4B70-9753-1A4D2B454878}" sibTransId="{22DE0D0B-4935-4154-A1B8-BAD1742EBC4E}"/>
    <dgm:cxn modelId="{DE07234E-AC06-49FA-9CF1-2E7E71998610}" type="presOf" srcId="{DD944FFF-582F-49DD-8739-BE92E8FE71B9}" destId="{D8136282-D646-4EE2-A9C1-9E713AF7F670}" srcOrd="0" destOrd="1" presId="urn:microsoft.com/office/officeart/2005/8/layout/vList6"/>
    <dgm:cxn modelId="{8AEE1D49-A956-4C25-868E-3EB4086BD4CD}" type="presOf" srcId="{EF7FF67A-6A85-48DA-BE20-5E2E9BC3A185}" destId="{D8136282-D646-4EE2-A9C1-9E713AF7F670}" srcOrd="0" destOrd="2" presId="urn:microsoft.com/office/officeart/2005/8/layout/vList6"/>
    <dgm:cxn modelId="{4874EF25-6329-470D-9067-69354CADE99D}" type="presOf" srcId="{1FF59585-660D-4E0A-9B38-A8FE73282098}" destId="{6EE7A611-372A-4CE0-B69B-36497B3FE852}" srcOrd="0" destOrd="0" presId="urn:microsoft.com/office/officeart/2005/8/layout/vList6"/>
    <dgm:cxn modelId="{21337163-674F-459A-A6FF-5CE49CC48439}" srcId="{4BF1A876-9F62-4E86-AAB2-F0B2B338F166}" destId="{8762578F-B0E9-4F66-BEA2-9AE916933A78}" srcOrd="6" destOrd="0" parTransId="{10CD3801-95AC-47B3-922D-003B19547B96}" sibTransId="{441A5098-9470-4B24-8748-27BE03E5D388}"/>
    <dgm:cxn modelId="{0BAEC2D8-2A61-47F1-AE17-482A6C57E1C4}" srcId="{1FF59585-660D-4E0A-9B38-A8FE73282098}" destId="{4BF1A876-9F62-4E86-AAB2-F0B2B338F166}" srcOrd="1" destOrd="0" parTransId="{E332C197-EC7B-46BC-B32E-74A481EA5889}" sibTransId="{1748B7AF-31FB-4437-B933-64EBE650020A}"/>
    <dgm:cxn modelId="{17638F28-E8C7-4EEF-8125-8E91C9850B57}" srcId="{5C1027F3-7DD0-43B7-8250-96607085421C}" destId="{1B4838D4-A235-41CD-9E20-996250CF1F60}" srcOrd="1" destOrd="0" parTransId="{BAC58334-7197-4D62-905A-8C7B7273C9F6}" sibTransId="{3274CF69-B6BA-489D-88AD-3571A420F6FB}"/>
    <dgm:cxn modelId="{6EAB8C81-727E-4AD3-BA7F-AD8480D583C5}" srcId="{4BF1A876-9F62-4E86-AAB2-F0B2B338F166}" destId="{EF7FF67A-6A85-48DA-BE20-5E2E9BC3A185}" srcOrd="2" destOrd="0" parTransId="{916B2D08-AA34-4E41-A72F-DD78C95B7A9F}" sibTransId="{66D5C1D8-6951-4125-8D7A-6ABC8D957E8C}"/>
    <dgm:cxn modelId="{83418063-9144-47E1-9321-BF906F440498}" type="presOf" srcId="{6F32C8FF-D696-4F82-8D6D-85C8F6CA4F66}" destId="{D8136282-D646-4EE2-A9C1-9E713AF7F670}" srcOrd="0" destOrd="4" presId="urn:microsoft.com/office/officeart/2005/8/layout/vList6"/>
    <dgm:cxn modelId="{F010244C-B33A-4A1D-B84A-CEADAA24FB67}" type="presOf" srcId="{1C1C6A3A-C4DD-4355-A0FA-68B3046B2B26}" destId="{D8136282-D646-4EE2-A9C1-9E713AF7F670}" srcOrd="0" destOrd="3" presId="urn:microsoft.com/office/officeart/2005/8/layout/vList6"/>
    <dgm:cxn modelId="{30B86A28-1FD9-4D64-B76F-86E8EF22C146}" srcId="{4BF1A876-9F62-4E86-AAB2-F0B2B338F166}" destId="{DDD3138F-74FF-4251-AE76-96F7C34A6E29}" srcOrd="5" destOrd="0" parTransId="{E771371A-BB9D-4456-974C-C0DC74C3F7B1}" sibTransId="{32A8A1A7-0BF2-41E4-8B47-F605BB9DB825}"/>
    <dgm:cxn modelId="{213EA6EE-7323-4130-BED5-BD6D160ADC6A}" srcId="{4BF1A876-9F62-4E86-AAB2-F0B2B338F166}" destId="{6F32C8FF-D696-4F82-8D6D-85C8F6CA4F66}" srcOrd="4" destOrd="0" parTransId="{AD642877-1AB8-4C02-B880-FAB7CA5A4F66}" sibTransId="{2174CC98-39F9-459D-A83C-F6993978091C}"/>
    <dgm:cxn modelId="{4F0704BA-39F1-4E82-A381-7F693AF9137A}" type="presOf" srcId="{946F0D4C-C793-4697-882C-27D972B4686C}" destId="{5DEA4200-0635-4B95-8B5F-5AD1466F25D2}" srcOrd="0" destOrd="0" presId="urn:microsoft.com/office/officeart/2005/8/layout/vList6"/>
    <dgm:cxn modelId="{EC5EC152-D90E-4415-918F-06B8B4F7F917}" type="presOf" srcId="{5C1027F3-7DD0-43B7-8250-96607085421C}" destId="{8DE4ED2F-47E4-4693-8AED-E3F97B21E244}" srcOrd="0" destOrd="0" presId="urn:microsoft.com/office/officeart/2005/8/layout/vList6"/>
    <dgm:cxn modelId="{37A7A849-C861-44E9-B738-566BB6D7E2BD}" srcId="{4BF1A876-9F62-4E86-AAB2-F0B2B338F166}" destId="{DD944FFF-582F-49DD-8739-BE92E8FE71B9}" srcOrd="1" destOrd="0" parTransId="{11AA8446-2099-42D3-B26B-3CB7C9CC1B99}" sibTransId="{BE713649-CDE0-4BC1-80A6-985B45A2444D}"/>
    <dgm:cxn modelId="{E5D8D777-CC3A-4700-A840-326C37A0D632}" type="presOf" srcId="{8762578F-B0E9-4F66-BEA2-9AE916933A78}" destId="{D8136282-D646-4EE2-A9C1-9E713AF7F670}" srcOrd="0" destOrd="6" presId="urn:microsoft.com/office/officeart/2005/8/layout/vList6"/>
    <dgm:cxn modelId="{577B514B-25DD-4F9D-868C-46E69F43D26A}" type="presOf" srcId="{9A3DF8B1-B730-4342-96B8-3B91B95B5EBA}" destId="{D8136282-D646-4EE2-A9C1-9E713AF7F670}" srcOrd="0" destOrd="0" presId="urn:microsoft.com/office/officeart/2005/8/layout/vList6"/>
    <dgm:cxn modelId="{CA598AF6-A49D-4EE3-9EAA-8C229862349E}" srcId="{4BF1A876-9F62-4E86-AAB2-F0B2B338F166}" destId="{9A3DF8B1-B730-4342-96B8-3B91B95B5EBA}" srcOrd="0" destOrd="0" parTransId="{6EBA6841-357C-48A3-82D1-2CA292703930}" sibTransId="{2326EC0B-2F47-4C61-901C-5100ADF40DF2}"/>
    <dgm:cxn modelId="{87BB2C03-3208-436B-BE68-5658C872F7D3}" type="presOf" srcId="{4BF1A876-9F62-4E86-AAB2-F0B2B338F166}" destId="{9ED6CF88-18C8-4879-9D49-F4392A001945}" srcOrd="0" destOrd="0" presId="urn:microsoft.com/office/officeart/2005/8/layout/vList6"/>
    <dgm:cxn modelId="{3FA333A6-8905-4BD4-844D-FBA32E87A895}" srcId="{5C1027F3-7DD0-43B7-8250-96607085421C}" destId="{946F0D4C-C793-4697-882C-27D972B4686C}" srcOrd="0" destOrd="0" parTransId="{82A4BFFB-C7AB-4FFD-8A34-894F66FB68D9}" sibTransId="{FD0675FA-FB5E-4979-8588-9D31E5DCC7A5}"/>
    <dgm:cxn modelId="{8DD14811-A034-4A82-A31E-B0E8221CCDC9}" srcId="{1FF59585-660D-4E0A-9B38-A8FE73282098}" destId="{5C1027F3-7DD0-43B7-8250-96607085421C}" srcOrd="0" destOrd="0" parTransId="{FE8A88E8-4C10-4E1D-AAC4-2FBCDA38B526}" sibTransId="{A0A6B9E4-3C78-4E4B-9396-419E7C8BB570}"/>
    <dgm:cxn modelId="{30D3782F-ECA1-45B6-87B0-8948AF38A657}" type="presOf" srcId="{DDD3138F-74FF-4251-AE76-96F7C34A6E29}" destId="{D8136282-D646-4EE2-A9C1-9E713AF7F670}" srcOrd="0" destOrd="5" presId="urn:microsoft.com/office/officeart/2005/8/layout/vList6"/>
    <dgm:cxn modelId="{51A28C28-7DA8-469E-AFFA-D77FC1E8B77C}" type="presOf" srcId="{1B4838D4-A235-41CD-9E20-996250CF1F60}" destId="{5DEA4200-0635-4B95-8B5F-5AD1466F25D2}" srcOrd="0" destOrd="1" presId="urn:microsoft.com/office/officeart/2005/8/layout/vList6"/>
    <dgm:cxn modelId="{7FC39DCB-8552-4035-B5D1-DDB0C041FBF7}" type="presParOf" srcId="{6EE7A611-372A-4CE0-B69B-36497B3FE852}" destId="{77DBFE9D-584E-432D-9396-9BB2975D354C}" srcOrd="0" destOrd="0" presId="urn:microsoft.com/office/officeart/2005/8/layout/vList6"/>
    <dgm:cxn modelId="{B85A458A-C872-47EA-9768-0127523EA511}" type="presParOf" srcId="{77DBFE9D-584E-432D-9396-9BB2975D354C}" destId="{8DE4ED2F-47E4-4693-8AED-E3F97B21E244}" srcOrd="0" destOrd="0" presId="urn:microsoft.com/office/officeart/2005/8/layout/vList6"/>
    <dgm:cxn modelId="{A4DCAE33-C198-43B6-8312-8581893FF496}" type="presParOf" srcId="{77DBFE9D-584E-432D-9396-9BB2975D354C}" destId="{5DEA4200-0635-4B95-8B5F-5AD1466F25D2}" srcOrd="1" destOrd="0" presId="urn:microsoft.com/office/officeart/2005/8/layout/vList6"/>
    <dgm:cxn modelId="{9CE56B9A-3C14-4E6C-BAD0-82BCDCF4A74F}" type="presParOf" srcId="{6EE7A611-372A-4CE0-B69B-36497B3FE852}" destId="{B9760057-E0E9-4CB5-B30F-729E5D5BD8C6}" srcOrd="1" destOrd="0" presId="urn:microsoft.com/office/officeart/2005/8/layout/vList6"/>
    <dgm:cxn modelId="{1E8A7651-C03E-41E8-82A3-3E849C505A58}" type="presParOf" srcId="{6EE7A611-372A-4CE0-B69B-36497B3FE852}" destId="{7DDCCAE8-0DFD-4551-BF2B-B8B798123DCF}" srcOrd="2" destOrd="0" presId="urn:microsoft.com/office/officeart/2005/8/layout/vList6"/>
    <dgm:cxn modelId="{621199FB-DA77-49A3-B411-A7079F5386A1}" type="presParOf" srcId="{7DDCCAE8-0DFD-4551-BF2B-B8B798123DCF}" destId="{9ED6CF88-18C8-4879-9D49-F4392A001945}" srcOrd="0" destOrd="0" presId="urn:microsoft.com/office/officeart/2005/8/layout/vList6"/>
    <dgm:cxn modelId="{01A6766D-864F-428F-BC8A-193DE334D76A}" type="presParOf" srcId="{7DDCCAE8-0DFD-4551-BF2B-B8B798123DCF}" destId="{D8136282-D646-4EE2-A9C1-9E713AF7F67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EA4200-0635-4B95-8B5F-5AD1466F25D2}">
      <dsp:nvSpPr>
        <dsp:cNvPr id="0" name=""/>
        <dsp:cNvSpPr/>
      </dsp:nvSpPr>
      <dsp:spPr>
        <a:xfrm>
          <a:off x="1885616" y="59737"/>
          <a:ext cx="2849080" cy="63869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 Presentación Octubre 2017</a:t>
          </a:r>
          <a:endParaRPr lang="es-AR" sz="1400" kern="1200" dirty="0">
            <a:solidFill>
              <a:schemeClr val="tx2">
                <a:lumMod val="60000"/>
                <a:lumOff val="4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10 amenazas + 7 vulnerabilidades </a:t>
          </a:r>
          <a:endParaRPr lang="es-AR" sz="1400" kern="1200" dirty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1885616" y="139574"/>
        <a:ext cx="2609568" cy="479024"/>
      </dsp:txXfrm>
    </dsp:sp>
    <dsp:sp modelId="{8DE4ED2F-47E4-4693-8AED-E3F97B21E244}">
      <dsp:nvSpPr>
        <dsp:cNvPr id="0" name=""/>
        <dsp:cNvSpPr/>
      </dsp:nvSpPr>
      <dsp:spPr>
        <a:xfrm>
          <a:off x="0" y="20224"/>
          <a:ext cx="1899386" cy="787682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b="1" kern="1200" dirty="0" smtClean="0"/>
            <a:t>1º Etapa</a:t>
          </a:r>
          <a:endParaRPr lang="es-AR" sz="2000" b="1" kern="1200" dirty="0"/>
        </a:p>
      </dsp:txBody>
      <dsp:txXfrm>
        <a:off x="38451" y="58675"/>
        <a:ext cx="1822484" cy="710780"/>
      </dsp:txXfrm>
    </dsp:sp>
    <dsp:sp modelId="{D8136282-D646-4EE2-A9C1-9E713AF7F670}">
      <dsp:nvSpPr>
        <dsp:cNvPr id="0" name=""/>
        <dsp:cNvSpPr/>
      </dsp:nvSpPr>
      <dsp:spPr>
        <a:xfrm>
          <a:off x="1737204" y="899832"/>
          <a:ext cx="3011262" cy="28500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Presentación 2018</a:t>
          </a:r>
          <a:endParaRPr lang="es-AR" sz="1400" b="1" kern="1200" dirty="0">
            <a:solidFill>
              <a:schemeClr val="tx2">
                <a:lumMod val="60000"/>
                <a:lumOff val="4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Agroindustria, </a:t>
          </a:r>
          <a:endParaRPr lang="es-AR" sz="1400" kern="1200" dirty="0">
            <a:solidFill>
              <a:schemeClr val="tx2">
                <a:lumMod val="60000"/>
                <a:lumOff val="4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Salud, </a:t>
          </a:r>
          <a:endParaRPr lang="es-AR" sz="1400" kern="1200" dirty="0">
            <a:solidFill>
              <a:schemeClr val="tx2">
                <a:lumMod val="60000"/>
                <a:lumOff val="4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Transporte, </a:t>
          </a:r>
          <a:endParaRPr lang="es-AR" sz="1400" kern="1200" dirty="0">
            <a:solidFill>
              <a:schemeClr val="tx2">
                <a:lumMod val="60000"/>
                <a:lumOff val="4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Obras de Infraestructura,</a:t>
          </a:r>
          <a:endParaRPr lang="es-AR" sz="1400" kern="1200" dirty="0">
            <a:solidFill>
              <a:schemeClr val="tx2">
                <a:lumMod val="60000"/>
                <a:lumOff val="4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Infraestructura Eléctrica</a:t>
          </a:r>
          <a:endParaRPr lang="es-AR" sz="1400" kern="1200" dirty="0">
            <a:solidFill>
              <a:schemeClr val="tx2">
                <a:lumMod val="60000"/>
                <a:lumOff val="4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b="1" kern="1200" dirty="0" smtClean="0">
              <a:solidFill>
                <a:schemeClr val="accent3">
                  <a:lumMod val="75000"/>
                </a:schemeClr>
              </a:solidFill>
            </a:rPr>
            <a:t>Localización de parques industriales</a:t>
          </a:r>
          <a:endParaRPr lang="es-AR" sz="1400" b="1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1737204" y="1256084"/>
        <a:ext cx="1942507" cy="2137509"/>
      </dsp:txXfrm>
    </dsp:sp>
    <dsp:sp modelId="{9ED6CF88-18C8-4879-9D49-F4392A001945}">
      <dsp:nvSpPr>
        <dsp:cNvPr id="0" name=""/>
        <dsp:cNvSpPr/>
      </dsp:nvSpPr>
      <dsp:spPr>
        <a:xfrm>
          <a:off x="1450" y="1682493"/>
          <a:ext cx="1734303" cy="1284691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b="1" kern="1200" dirty="0" smtClean="0"/>
            <a:t>2º Etapa Nueva Información </a:t>
          </a:r>
          <a:endParaRPr lang="es-AR" sz="2000" b="1" kern="1200" dirty="0"/>
        </a:p>
      </dsp:txBody>
      <dsp:txXfrm>
        <a:off x="64163" y="1745206"/>
        <a:ext cx="1608877" cy="11592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A22C2-29DA-47D0-9257-6749B7B70A6B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9F409-29D5-4999-852B-0304E649A7D3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524997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7" name="Shape 4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38494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hape 105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lIns="91425" tIns="91425" rIns="91425" bIns="91425"/>
          <a:lstStyle/>
          <a:p>
            <a:pPr eaLnBrk="1" hangingPunct="1">
              <a:spcBef>
                <a:spcPct val="0"/>
              </a:spcBef>
            </a:pPr>
            <a:endParaRPr lang="es-AR" altLang="es-AR" smtClean="0"/>
          </a:p>
        </p:txBody>
      </p:sp>
      <p:sp>
        <p:nvSpPr>
          <p:cNvPr id="17410" name="Shape 106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hape 105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lIns="91425" tIns="91425" rIns="91425" bIns="91425"/>
          <a:lstStyle/>
          <a:p>
            <a:pPr eaLnBrk="1" hangingPunct="1">
              <a:spcBef>
                <a:spcPct val="0"/>
              </a:spcBef>
            </a:pPr>
            <a:endParaRPr lang="es-AR" altLang="es-AR" smtClean="0"/>
          </a:p>
        </p:txBody>
      </p:sp>
      <p:sp>
        <p:nvSpPr>
          <p:cNvPr id="19458" name="Shape 106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hape 105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lIns="91425" tIns="91425" rIns="91425" bIns="91425"/>
          <a:lstStyle/>
          <a:p>
            <a:pPr eaLnBrk="1" hangingPunct="1">
              <a:spcBef>
                <a:spcPct val="0"/>
              </a:spcBef>
            </a:pPr>
            <a:endParaRPr lang="es-AR" altLang="es-AR" smtClean="0"/>
          </a:p>
        </p:txBody>
      </p:sp>
      <p:sp>
        <p:nvSpPr>
          <p:cNvPr id="21506" name="Shape 106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rgbClr val="595959"/>
                </a:solidFill>
              </a:rPr>
              <a:t>Todos los países apoyaron el tema (en especial India, Turquía, Jamaica, Brasil)</a:t>
            </a: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A86AE8-E4CE-4E0E-AD15-B21ECE996B6D}" type="slidenum">
              <a:rPr lang="es-AR" altLang="es-AR" smtClean="0"/>
              <a:pPr>
                <a:defRPr/>
              </a:pPr>
              <a:t>10</a:t>
            </a:fld>
            <a:endParaRPr lang="es-AR" altLang="es-AR" dirty="0"/>
          </a:p>
        </p:txBody>
      </p:sp>
    </p:spTree>
    <p:extLst>
      <p:ext uri="{BB962C8B-B14F-4D97-AF65-F5344CB8AC3E}">
        <p14:creationId xmlns="" xmlns:p14="http://schemas.microsoft.com/office/powerpoint/2010/main" val="2190913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D04D6-B902-48B4-879F-1AD75986A7FF}" type="slidenum">
              <a:rPr lang="es-AR" smtClean="0"/>
              <a:pPr/>
              <a:t>11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337223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A86AE8-E4CE-4E0E-AD15-B21ECE996B6D}" type="slidenum">
              <a:rPr lang="es-AR" altLang="es-AR" smtClean="0"/>
              <a:pPr>
                <a:defRPr/>
              </a:pPr>
              <a:t>12</a:t>
            </a:fld>
            <a:endParaRPr lang="es-AR" altLang="es-AR" dirty="0"/>
          </a:p>
        </p:txBody>
      </p:sp>
    </p:spTree>
    <p:extLst>
      <p:ext uri="{BB962C8B-B14F-4D97-AF65-F5344CB8AC3E}">
        <p14:creationId xmlns:p14="http://schemas.microsoft.com/office/powerpoint/2010/main" xmlns="" val="3698315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Shape 5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570" name="Shape 5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6600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CCA6-0AC8-41A2-B1A0-B311488D92B9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2016-2BA9-45FF-80A0-8A55583831F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960774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CCA6-0AC8-41A2-B1A0-B311488D92B9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2016-2BA9-45FF-80A0-8A55583831F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988285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CCA6-0AC8-41A2-B1A0-B311488D92B9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2016-2BA9-45FF-80A0-8A55583831F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604728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lynch\Desktop\Mati\2017\Cambio Climatico\Gabinete\01 Primer Reunión del año\Caratulas MAyDS-0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4735"/>
            <a:ext cx="9145016" cy="51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6886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lynch\Desktop\Mati\2017\Cambio Climatico\Gabinete\01 Primer Reunión del año\Caratulas MAyDS-0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0537"/>
            <a:ext cx="9153406" cy="515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928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lynch\Desktop\Mati\2017\Cambio Climatico\Gabinete\01 Primer Reunión del año\Caratulas MAyDS-0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4735"/>
            <a:ext cx="9145016" cy="51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5418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lynch\Desktop\Mati\2017\Cambio Climatico\Gabinete\01 Primer Reunión del año\Caratulas MAyDS-0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736"/>
            <a:ext cx="9145016" cy="51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3730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lynch\Desktop\Mati\2017\Cambio Climatico\Gabinete\01 Primer Reunión del año\Caratulas MAyDS-0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27" y="2"/>
            <a:ext cx="9158128" cy="51556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9908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ítulo y objeto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Shape 36" descr="C:\Users\mlynch\Desktop\Mati\2017\Cambio Climatico\Gabinete\01 Primer Reunión del año\Caratulas MAyDS-02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4736"/>
            <a:ext cx="9145016" cy="5148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6829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CCA6-0AC8-41A2-B1A0-B311488D92B9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2016-2BA9-45FF-80A0-8A55583831F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553364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CCA6-0AC8-41A2-B1A0-B311488D92B9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2016-2BA9-45FF-80A0-8A55583831F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75300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CCA6-0AC8-41A2-B1A0-B311488D92B9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2016-2BA9-45FF-80A0-8A55583831F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141997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CCA6-0AC8-41A2-B1A0-B311488D92B9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2016-2BA9-45FF-80A0-8A55583831F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4069382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CCA6-0AC8-41A2-B1A0-B311488D92B9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2016-2BA9-45FF-80A0-8A55583831F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894091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CCA6-0AC8-41A2-B1A0-B311488D92B9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2016-2BA9-45FF-80A0-8A55583831F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045889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CCA6-0AC8-41A2-B1A0-B311488D92B9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2016-2BA9-45FF-80A0-8A55583831F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976072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CCA6-0AC8-41A2-B1A0-B311488D92B9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2016-2BA9-45FF-80A0-8A55583831F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86719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8CCA6-0AC8-41A2-B1A0-B311488D92B9}" type="datetimeFigureOut">
              <a:rPr lang="es-AR" smtClean="0"/>
              <a:pPr/>
              <a:t>06/03/2018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72016-2BA9-45FF-80A0-8A55583831F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52410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7" r:id="rId12"/>
    <p:sldLayoutId id="2147483678" r:id="rId13"/>
    <p:sldLayoutId id="2147483679" r:id="rId14"/>
    <p:sldLayoutId id="2147483692" r:id="rId15"/>
    <p:sldLayoutId id="2147483693" r:id="rId16"/>
    <p:sldLayoutId id="2147483694" r:id="rId17"/>
  </p:sldLayoutIdLst>
  <p:txStyles>
    <p:titleStyle>
      <a:lvl1pPr algn="ctr" defTabSz="91437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2.png"/><Relationship Id="rId9" Type="http://schemas.microsoft.com/office/2007/relationships/diagramDrawing" Target="../diagrams/drawing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cid:image001.png@01D38958.3FCEEF50" TargetMode="External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23.png"/><Relationship Id="rId10" Type="http://schemas.openxmlformats.org/officeDocument/2006/relationships/image" Target="../media/image27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7"/>
          <p:cNvSpPr txBox="1"/>
          <p:nvPr/>
        </p:nvSpPr>
        <p:spPr>
          <a:xfrm>
            <a:off x="223614" y="1563639"/>
            <a:ext cx="8604448" cy="986408"/>
          </a:xfrm>
          <a:prstGeom prst="rect">
            <a:avLst/>
          </a:prstGeom>
          <a:noFill/>
          <a:ln>
            <a:noFill/>
          </a:ln>
        </p:spPr>
        <p:txBody>
          <a:bodyPr lIns="91398" tIns="45699" rIns="91398" bIns="45699" anchor="t" anchorCtr="0">
            <a:noAutofit/>
          </a:bodyPr>
          <a:lstStyle/>
          <a:p>
            <a:pPr>
              <a:buClr>
                <a:schemeClr val="lt1"/>
              </a:buClr>
              <a:buSzPct val="25000"/>
            </a:pPr>
            <a:r>
              <a:rPr lang="es-A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GABINETE </a:t>
            </a:r>
            <a:r>
              <a:rPr lang="es-AR" sz="2400" b="1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NACIONAL DE CAMBIO </a:t>
            </a:r>
            <a:r>
              <a:rPr lang="es-A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CLIMÁTICO</a:t>
            </a:r>
          </a:p>
          <a:p>
            <a:pPr>
              <a:buClr>
                <a:schemeClr val="lt1"/>
              </a:buClr>
              <a:buSzPct val="25000"/>
            </a:pPr>
            <a:endParaRPr lang="es-AR" sz="2400" b="1" dirty="0" smtClean="0">
              <a:solidFill>
                <a:schemeClr val="bg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>
              <a:buClr>
                <a:schemeClr val="lt1"/>
              </a:buClr>
              <a:buSzPct val="25000"/>
            </a:pPr>
            <a:r>
              <a:rPr lang="es-A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REPUBLICA ARGENTINA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14282" y="4143386"/>
            <a:ext cx="8318728" cy="338554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buClr>
                <a:schemeClr val="lt1"/>
              </a:buClr>
              <a:buSzPct val="25000"/>
            </a:pPr>
            <a:r>
              <a:rPr lang="en-US" sz="1600" i="1" dirty="0" err="1" smtClean="0">
                <a:solidFill>
                  <a:schemeClr val="tx2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Diálogo</a:t>
            </a:r>
            <a:r>
              <a:rPr lang="en-US" sz="1600" i="1" dirty="0" smtClean="0">
                <a:solidFill>
                  <a:schemeClr val="tx2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600" i="1" dirty="0" err="1" smtClean="0">
                <a:solidFill>
                  <a:schemeClr val="tx2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Estructurado</a:t>
            </a:r>
            <a:r>
              <a:rPr lang="en-US" sz="1600" i="1" dirty="0" smtClean="0">
                <a:solidFill>
                  <a:schemeClr val="tx2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del FVC con </a:t>
            </a:r>
            <a:r>
              <a:rPr lang="en-US" sz="1600" i="1" dirty="0" err="1" smtClean="0">
                <a:solidFill>
                  <a:schemeClr val="tx2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América</a:t>
            </a:r>
            <a:r>
              <a:rPr lang="en-US" sz="1600" i="1" dirty="0" smtClean="0">
                <a:solidFill>
                  <a:schemeClr val="tx2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Latina 2018</a:t>
            </a:r>
            <a:endParaRPr lang="en-US" sz="1600" i="1" dirty="0">
              <a:solidFill>
                <a:schemeClr val="tx2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692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2 CuadroTexto"/>
          <p:cNvSpPr txBox="1"/>
          <p:nvPr/>
        </p:nvSpPr>
        <p:spPr>
          <a:xfrm>
            <a:off x="397998" y="1957574"/>
            <a:ext cx="2373915" cy="261594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r>
              <a:rPr lang="es-AR" sz="11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Acciones </a:t>
            </a:r>
            <a:endParaRPr lang="es-AR" sz="11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20486" y="495428"/>
            <a:ext cx="8448813" cy="292372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/>
            <a:r>
              <a:rPr lang="es-AR" sz="13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“Programa de Apoyo Preparatorio (Readiness) </a:t>
            </a:r>
            <a:r>
              <a:rPr lang="es-AR" sz="1300" b="1" dirty="0">
                <a:latin typeface="Century Gothic" panose="020B0502020202020204" pitchFamily="34" charset="0"/>
                <a:cs typeface="Arial" panose="020B0604020202020204" pitchFamily="34" charset="0"/>
              </a:rPr>
              <a:t>para el Plan Nacional de Adaptación (PNA)”</a:t>
            </a:r>
          </a:p>
        </p:txBody>
      </p:sp>
      <p:sp>
        <p:nvSpPr>
          <p:cNvPr id="5" name="10 Rectángulo"/>
          <p:cNvSpPr/>
          <p:nvPr/>
        </p:nvSpPr>
        <p:spPr>
          <a:xfrm>
            <a:off x="-36512" y="0"/>
            <a:ext cx="9180512" cy="411510"/>
          </a:xfrm>
          <a:prstGeom prst="rect">
            <a:avLst/>
          </a:prstGeom>
          <a:solidFill>
            <a:srgbClr val="00B0F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es-AR"/>
          </a:p>
        </p:txBody>
      </p:sp>
      <p:sp>
        <p:nvSpPr>
          <p:cNvPr id="4" name="Shape 233"/>
          <p:cNvSpPr txBox="1"/>
          <p:nvPr/>
        </p:nvSpPr>
        <p:spPr>
          <a:xfrm>
            <a:off x="-21332" y="12707"/>
            <a:ext cx="9178212" cy="399554"/>
          </a:xfrm>
          <a:prstGeom prst="rect">
            <a:avLst/>
          </a:prstGeom>
          <a:noFill/>
          <a:ln>
            <a:noFill/>
          </a:ln>
        </p:spPr>
        <p:txBody>
          <a:bodyPr lIns="91411" tIns="45693" rIns="91411" bIns="45693" anchor="t" anchorCtr="0">
            <a:noAutofit/>
          </a:bodyPr>
          <a:lstStyle/>
          <a:p>
            <a:pPr algn="r">
              <a:buClr>
                <a:srgbClr val="0067B7"/>
              </a:buClr>
              <a:buSzPct val="25000"/>
            </a:pPr>
            <a:endParaRPr lang="es-AR" b="1" dirty="0">
              <a:latin typeface="Century Gothic" panose="020B0502020202020204" pitchFamily="34" charset="0"/>
              <a:ea typeface="Nunito"/>
              <a:cs typeface="Arial" panose="020B0604020202020204" pitchFamily="34" charset="0"/>
              <a:sym typeface="Nunito"/>
            </a:endParaRPr>
          </a:p>
        </p:txBody>
      </p:sp>
      <p:sp>
        <p:nvSpPr>
          <p:cNvPr id="6" name="2 CuadroTexto"/>
          <p:cNvSpPr txBox="1"/>
          <p:nvPr/>
        </p:nvSpPr>
        <p:spPr>
          <a:xfrm>
            <a:off x="421740" y="1152813"/>
            <a:ext cx="1389074" cy="261594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r>
              <a:rPr lang="es-AR" sz="11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Objetivo</a:t>
            </a:r>
            <a:endParaRPr lang="es-AR" sz="11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21740" y="2726763"/>
            <a:ext cx="2071752" cy="238517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AR" sz="1100" b="1" dirty="0">
                <a:latin typeface="Century Gothic" panose="020B0502020202020204" pitchFamily="34" charset="0"/>
                <a:cs typeface="Arial" panose="020B0604020202020204" pitchFamily="34" charset="0"/>
              </a:rPr>
              <a:t>Entidad </a:t>
            </a:r>
            <a:r>
              <a:rPr lang="es-AR" sz="11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acreditada</a:t>
            </a:r>
            <a:endParaRPr lang="es-AR" sz="1100" dirty="0"/>
          </a:p>
        </p:txBody>
      </p:sp>
      <p:sp>
        <p:nvSpPr>
          <p:cNvPr id="13" name="Rectángulo 12"/>
          <p:cNvSpPr/>
          <p:nvPr/>
        </p:nvSpPr>
        <p:spPr>
          <a:xfrm>
            <a:off x="422438" y="3333040"/>
            <a:ext cx="515187" cy="238517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sz="11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Foco </a:t>
            </a:r>
            <a:endParaRPr lang="es-AR" sz="1100" dirty="0"/>
          </a:p>
        </p:txBody>
      </p:sp>
      <p:sp>
        <p:nvSpPr>
          <p:cNvPr id="14" name="Rectángulo redondeado 13"/>
          <p:cNvSpPr/>
          <p:nvPr/>
        </p:nvSpPr>
        <p:spPr>
          <a:xfrm>
            <a:off x="154562" y="854761"/>
            <a:ext cx="8846507" cy="3660755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es-AR" sz="1100"/>
          </a:p>
        </p:txBody>
      </p:sp>
      <p:sp>
        <p:nvSpPr>
          <p:cNvPr id="15" name="Rectángulo 14"/>
          <p:cNvSpPr/>
          <p:nvPr/>
        </p:nvSpPr>
        <p:spPr>
          <a:xfrm>
            <a:off x="2215165" y="3361088"/>
            <a:ext cx="6214487" cy="238517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Adaptación</a:t>
            </a:r>
            <a:endParaRPr lang="es-AR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ector recto 16"/>
          <p:cNvCxnSpPr/>
          <p:nvPr/>
        </p:nvCxnSpPr>
        <p:spPr>
          <a:xfrm flipH="1">
            <a:off x="444228" y="1545874"/>
            <a:ext cx="8062463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444228" y="2679737"/>
            <a:ext cx="8038589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H="1">
            <a:off x="420486" y="3327659"/>
            <a:ext cx="8120483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 flipH="1">
            <a:off x="420486" y="3859626"/>
            <a:ext cx="8120483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21"/>
          <p:cNvSpPr/>
          <p:nvPr/>
        </p:nvSpPr>
        <p:spPr>
          <a:xfrm>
            <a:off x="420486" y="3029283"/>
            <a:ext cx="1387221" cy="238517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sz="11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Ministerio ejecutor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2143108" y="3047613"/>
            <a:ext cx="3413417" cy="238517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Ministerio de Ambiente y Desarrollo </a:t>
            </a:r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Sustentable </a:t>
            </a:r>
            <a:endParaRPr lang="es-AR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25904" y="3900770"/>
            <a:ext cx="1861376" cy="407794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AR" sz="1100" b="1" dirty="0">
                <a:latin typeface="Century Gothic" panose="020B0502020202020204" pitchFamily="34" charset="0"/>
                <a:cs typeface="Arial" panose="020B0604020202020204" pitchFamily="34" charset="0"/>
              </a:rPr>
              <a:t>Financiamiento solicitado al FVC</a:t>
            </a:r>
            <a:endParaRPr lang="es-AR" sz="1100" dirty="0"/>
          </a:p>
        </p:txBody>
      </p:sp>
      <p:cxnSp>
        <p:nvCxnSpPr>
          <p:cNvPr id="26" name="Conector recto 25"/>
          <p:cNvCxnSpPr/>
          <p:nvPr/>
        </p:nvCxnSpPr>
        <p:spPr>
          <a:xfrm flipH="1">
            <a:off x="444228" y="3003698"/>
            <a:ext cx="8120483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ángulo 26"/>
          <p:cNvSpPr/>
          <p:nvPr/>
        </p:nvSpPr>
        <p:spPr>
          <a:xfrm>
            <a:off x="2463814" y="3966307"/>
            <a:ext cx="1319474" cy="407794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AR" sz="1100" dirty="0">
                <a:latin typeface="Century Gothic" panose="020B0502020202020204" pitchFamily="34" charset="0"/>
                <a:cs typeface="Arial" panose="020B0604020202020204" pitchFamily="34" charset="0"/>
              </a:rPr>
              <a:t>USD </a:t>
            </a:r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2.992.042</a:t>
            </a:r>
          </a:p>
          <a:p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Donación</a:t>
            </a:r>
            <a:endParaRPr lang="es-AR" sz="1100" dirty="0"/>
          </a:p>
        </p:txBody>
      </p:sp>
      <p:sp>
        <p:nvSpPr>
          <p:cNvPr id="28" name="Rectángulo 27"/>
          <p:cNvSpPr/>
          <p:nvPr/>
        </p:nvSpPr>
        <p:spPr>
          <a:xfrm>
            <a:off x="3957943" y="3928283"/>
            <a:ext cx="1404854" cy="238517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sz="1100" b="1" dirty="0">
                <a:latin typeface="Century Gothic" panose="020B0502020202020204" pitchFamily="34" charset="0"/>
                <a:cs typeface="Arial" panose="020B0604020202020204" pitchFamily="34" charset="0"/>
              </a:rPr>
              <a:t>Cofinanciamiento:</a:t>
            </a:r>
            <a:endParaRPr lang="es-AR" sz="1100" dirty="0"/>
          </a:p>
        </p:txBody>
      </p:sp>
      <p:cxnSp>
        <p:nvCxnSpPr>
          <p:cNvPr id="29" name="Conector recto 28"/>
          <p:cNvCxnSpPr/>
          <p:nvPr/>
        </p:nvCxnSpPr>
        <p:spPr>
          <a:xfrm flipH="1" flipV="1">
            <a:off x="3892357" y="3954913"/>
            <a:ext cx="2019" cy="37635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ángulo 30"/>
          <p:cNvSpPr/>
          <p:nvPr/>
        </p:nvSpPr>
        <p:spPr>
          <a:xfrm>
            <a:off x="4700920" y="3960776"/>
            <a:ext cx="4570214" cy="238517"/>
          </a:xfrm>
          <a:prstGeom prst="rect">
            <a:avLst/>
          </a:prstGeom>
        </p:spPr>
        <p:txBody>
          <a:bodyPr lIns="68571" tIns="34285" rIns="68571" bIns="34285">
            <a:spAutoFit/>
          </a:bodyPr>
          <a:lstStyle/>
          <a:p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	Sin cofinanciamiento</a:t>
            </a:r>
            <a:endParaRPr lang="es-AR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422438" y="3591284"/>
            <a:ext cx="723578" cy="238517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sz="11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Alcance</a:t>
            </a:r>
            <a:endParaRPr lang="es-AR" sz="1100" dirty="0"/>
          </a:p>
        </p:txBody>
      </p:sp>
      <p:cxnSp>
        <p:nvCxnSpPr>
          <p:cNvPr id="32" name="Conector recto 31"/>
          <p:cNvCxnSpPr/>
          <p:nvPr/>
        </p:nvCxnSpPr>
        <p:spPr>
          <a:xfrm flipH="1">
            <a:off x="420486" y="3609975"/>
            <a:ext cx="8120483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ángulo 32"/>
          <p:cNvSpPr/>
          <p:nvPr/>
        </p:nvSpPr>
        <p:spPr>
          <a:xfrm>
            <a:off x="2214546" y="3629979"/>
            <a:ext cx="6214487" cy="238517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Alcance Nacional</a:t>
            </a:r>
            <a:endParaRPr lang="es-AR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6"/>
          <p:cNvSpPr>
            <a:spLocks noChangeArrowheads="1"/>
          </p:cNvSpPr>
          <p:nvPr/>
        </p:nvSpPr>
        <p:spPr bwMode="auto">
          <a:xfrm>
            <a:off x="1500166" y="888081"/>
            <a:ext cx="7200184" cy="577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AR" altLang="es-AR" sz="1100" dirty="0">
                <a:latin typeface="Century Gothic" panose="020B0502020202020204" pitchFamily="34" charset="0"/>
                <a:cs typeface="Arial" panose="020B0604020202020204" pitchFamily="34" charset="0"/>
              </a:rPr>
              <a:t>Facilitar la evaluación y reducción de la vulnerabilidad a los efectos adversos del cambio climático, incorporando la adaptación al cambio climático en las estrategias de desarrollo integral y </a:t>
            </a:r>
            <a:r>
              <a:rPr lang="es-AR" altLang="es-AR" sz="1100" dirty="0" err="1">
                <a:latin typeface="Century Gothic" panose="020B0502020202020204" pitchFamily="34" charset="0"/>
                <a:cs typeface="Arial" panose="020B0604020202020204" pitchFamily="34" charset="0"/>
              </a:rPr>
              <a:t>resiliente</a:t>
            </a:r>
            <a:r>
              <a:rPr lang="es-AR" altLang="es-AR" sz="1100" dirty="0">
                <a:latin typeface="Century Gothic" panose="020B0502020202020204" pitchFamily="34" charset="0"/>
                <a:cs typeface="Arial" panose="020B0604020202020204" pitchFamily="34" charset="0"/>
              </a:rPr>
              <a:t> del país. </a:t>
            </a:r>
          </a:p>
        </p:txBody>
      </p:sp>
      <p:sp>
        <p:nvSpPr>
          <p:cNvPr id="40" name="Rectángulo 39"/>
          <p:cNvSpPr/>
          <p:nvPr/>
        </p:nvSpPr>
        <p:spPr>
          <a:xfrm>
            <a:off x="1500166" y="1587238"/>
            <a:ext cx="6858444" cy="1084902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AR" sz="1100" dirty="0" smtClean="0">
                <a:latin typeface="Century Gothic" panose="020B0502020202020204" pitchFamily="34" charset="0"/>
              </a:rPr>
              <a:t>•Establecer </a:t>
            </a:r>
            <a:r>
              <a:rPr lang="es-AR" sz="1100" dirty="0">
                <a:latin typeface="Century Gothic" panose="020B0502020202020204" pitchFamily="34" charset="0"/>
              </a:rPr>
              <a:t>un proceso nacional para </a:t>
            </a:r>
            <a:r>
              <a:rPr lang="es-AR" sz="1100" dirty="0" smtClean="0">
                <a:latin typeface="Century Gothic" panose="020B0502020202020204" pitchFamily="34" charset="0"/>
              </a:rPr>
              <a:t>planificar </a:t>
            </a:r>
            <a:r>
              <a:rPr lang="es-AR" sz="1100" dirty="0">
                <a:latin typeface="Century Gothic" panose="020B0502020202020204" pitchFamily="34" charset="0"/>
              </a:rPr>
              <a:t>la </a:t>
            </a:r>
            <a:r>
              <a:rPr lang="es-AR" sz="1100" dirty="0" smtClean="0">
                <a:latin typeface="Century Gothic" panose="020B0502020202020204" pitchFamily="34" charset="0"/>
              </a:rPr>
              <a:t>adaptación </a:t>
            </a:r>
            <a:r>
              <a:rPr lang="es-AR" sz="1100" dirty="0">
                <a:latin typeface="Century Gothic" panose="020B0502020202020204" pitchFamily="34" charset="0"/>
              </a:rPr>
              <a:t>al cambio climático </a:t>
            </a:r>
            <a:endParaRPr lang="es-AR" sz="1100" dirty="0" smtClean="0">
              <a:latin typeface="Century Gothic" panose="020B0502020202020204" pitchFamily="34" charset="0"/>
            </a:endParaRPr>
          </a:p>
          <a:p>
            <a:r>
              <a:rPr lang="es-AR" sz="1100" dirty="0" smtClean="0">
                <a:latin typeface="Century Gothic" panose="020B0502020202020204" pitchFamily="34" charset="0"/>
              </a:rPr>
              <a:t>•Identificar necesidades y </a:t>
            </a:r>
            <a:r>
              <a:rPr lang="es-AR" sz="1100" dirty="0">
                <a:latin typeface="Century Gothic" panose="020B0502020202020204" pitchFamily="34" charset="0"/>
              </a:rPr>
              <a:t>fortalecer </a:t>
            </a:r>
            <a:r>
              <a:rPr lang="es-AR" sz="1100" dirty="0" smtClean="0">
                <a:latin typeface="Century Gothic" panose="020B0502020202020204" pitchFamily="34" charset="0"/>
              </a:rPr>
              <a:t>capacidades </a:t>
            </a:r>
            <a:r>
              <a:rPr lang="es-AR" sz="1100" dirty="0">
                <a:latin typeface="Century Gothic" panose="020B0502020202020204" pitchFamily="34" charset="0"/>
              </a:rPr>
              <a:t>para la </a:t>
            </a:r>
            <a:r>
              <a:rPr lang="es-AR" sz="1100" dirty="0" smtClean="0">
                <a:latin typeface="Century Gothic" panose="020B0502020202020204" pitchFamily="34" charset="0"/>
              </a:rPr>
              <a:t>adaptación</a:t>
            </a:r>
          </a:p>
          <a:p>
            <a:r>
              <a:rPr lang="es-AR" sz="1100" dirty="0" smtClean="0">
                <a:latin typeface="Century Gothic" panose="020B0502020202020204" pitchFamily="34" charset="0"/>
              </a:rPr>
              <a:t>•Apoyar </a:t>
            </a:r>
            <a:r>
              <a:rPr lang="es-AR" sz="1100" dirty="0">
                <a:latin typeface="Century Gothic" panose="020B0502020202020204" pitchFamily="34" charset="0"/>
              </a:rPr>
              <a:t>la preparación de planes sectoriales de adaptación </a:t>
            </a:r>
            <a:endParaRPr lang="es-AR" sz="1100" dirty="0" smtClean="0">
              <a:latin typeface="Century Gothic" panose="020B0502020202020204" pitchFamily="34" charset="0"/>
            </a:endParaRPr>
          </a:p>
          <a:p>
            <a:r>
              <a:rPr lang="es-AR" sz="1100" dirty="0" smtClean="0">
                <a:latin typeface="Century Gothic" panose="020B0502020202020204" pitchFamily="34" charset="0"/>
              </a:rPr>
              <a:t>•Monitoreo </a:t>
            </a:r>
            <a:r>
              <a:rPr lang="es-AR" sz="1100" dirty="0">
                <a:latin typeface="Century Gothic" panose="020B0502020202020204" pitchFamily="34" charset="0"/>
              </a:rPr>
              <a:t>y evaluación de las necesidades y medidas de adaptación </a:t>
            </a:r>
            <a:endParaRPr lang="es-AR" sz="1100" dirty="0" smtClean="0">
              <a:latin typeface="Century Gothic" panose="020B0502020202020204" pitchFamily="34" charset="0"/>
            </a:endParaRPr>
          </a:p>
          <a:p>
            <a:r>
              <a:rPr lang="es-AR" sz="1100" dirty="0" smtClean="0">
                <a:latin typeface="Century Gothic" panose="020B0502020202020204" pitchFamily="34" charset="0"/>
              </a:rPr>
              <a:t>•Estrategia de comunicación </a:t>
            </a:r>
            <a:r>
              <a:rPr lang="es-AR" sz="1100" dirty="0">
                <a:latin typeface="Century Gothic" panose="020B0502020202020204" pitchFamily="34" charset="0"/>
              </a:rPr>
              <a:t>sobre la adaptación </a:t>
            </a:r>
            <a:endParaRPr lang="es-AR" sz="1100" dirty="0" smtClean="0">
              <a:latin typeface="Century Gothic" panose="020B0502020202020204" pitchFamily="34" charset="0"/>
            </a:endParaRPr>
          </a:p>
          <a:p>
            <a:r>
              <a:rPr lang="es-AR" sz="1100" dirty="0" smtClean="0">
                <a:latin typeface="Century Gothic" panose="020B0502020202020204" pitchFamily="34" charset="0"/>
              </a:rPr>
              <a:t>•Apoyar </a:t>
            </a:r>
            <a:r>
              <a:rPr lang="es-AR" sz="1100" dirty="0">
                <a:latin typeface="Century Gothic" panose="020B0502020202020204" pitchFamily="34" charset="0"/>
              </a:rPr>
              <a:t>la colaboración intersectorial e </a:t>
            </a:r>
            <a:r>
              <a:rPr lang="es-AR" sz="1100" dirty="0" err="1">
                <a:latin typeface="Century Gothic" panose="020B0502020202020204" pitchFamily="34" charset="0"/>
              </a:rPr>
              <a:t>interjurisdiccional</a:t>
            </a:r>
            <a:endParaRPr lang="es-AR" sz="1100" dirty="0">
              <a:latin typeface="Century Gothic" panose="020B050202020202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13319" y="49615"/>
            <a:ext cx="4408271" cy="346169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b="1" dirty="0" smtClean="0">
                <a:latin typeface="Century Gothic" panose="020B0502020202020204" pitchFamily="34" charset="0"/>
                <a:ea typeface="Nunito"/>
                <a:cs typeface="Arial" panose="020B0604020202020204" pitchFamily="34" charset="0"/>
                <a:sym typeface="Nunito"/>
              </a:rPr>
              <a:t>Readiness - Planificación Adaptación </a:t>
            </a:r>
            <a:endParaRPr lang="es-AR" dirty="0"/>
          </a:p>
        </p:txBody>
      </p:sp>
      <p:sp>
        <p:nvSpPr>
          <p:cNvPr id="35" name="Rectángulo 34"/>
          <p:cNvSpPr/>
          <p:nvPr/>
        </p:nvSpPr>
        <p:spPr>
          <a:xfrm>
            <a:off x="2143108" y="2714626"/>
            <a:ext cx="5924399" cy="238517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AR" sz="1100" dirty="0">
                <a:latin typeface="Century Gothic" panose="020B0502020202020204" pitchFamily="34" charset="0"/>
                <a:cs typeface="Arial" panose="020B0604020202020204" pitchFamily="34" charset="0"/>
              </a:rPr>
              <a:t>Unidad para el Cambio Rural (UCAR), Ministerio de Agroindustria de la Nación</a:t>
            </a:r>
          </a:p>
        </p:txBody>
      </p:sp>
      <p:pic>
        <p:nvPicPr>
          <p:cNvPr id="37" name="Picture 1" descr="C:\Users\jsalvo\Documents\DIRECCION CAMBIO CLIMATICO\LOGOS\logo gc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52" y="0"/>
            <a:ext cx="714348" cy="4505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0132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-36512" y="-20538"/>
            <a:ext cx="9180512" cy="411510"/>
          </a:xfrm>
          <a:prstGeom prst="rect">
            <a:avLst/>
          </a:prstGeom>
          <a:solidFill>
            <a:srgbClr val="00B0F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s-AR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99598" y="51472"/>
            <a:ext cx="8416814" cy="275965"/>
          </a:xfrm>
          <a:prstGeom prst="rect">
            <a:avLst/>
          </a:prstGeom>
          <a:noFill/>
          <a:ln>
            <a:noFill/>
          </a:ln>
        </p:spPr>
        <p:txBody>
          <a:bodyPr lIns="91423" tIns="45699" rIns="91423" bIns="45699" anchor="t" anchorCtr="0">
            <a:noAutofit/>
          </a:bodyPr>
          <a:lstStyle/>
          <a:p>
            <a:pPr>
              <a:buClr>
                <a:srgbClr val="0067B7"/>
              </a:buClr>
              <a:buSzPct val="25000"/>
            </a:pPr>
            <a:r>
              <a:rPr lang="es-AR" sz="1400" b="1" dirty="0">
                <a:solidFill>
                  <a:srgbClr val="0067B7"/>
                </a:solidFill>
                <a:latin typeface="Arial" panose="020B0604020202020204" pitchFamily="34" charset="0"/>
                <a:ea typeface="Nunito"/>
                <a:cs typeface="Arial" panose="020B0604020202020204" pitchFamily="34" charset="0"/>
                <a:sym typeface="Nunito"/>
              </a:rPr>
              <a:t>SIMARCC: </a:t>
            </a:r>
            <a:r>
              <a:rPr lang="es-AR" altLang="es-AR" sz="1400" b="1" dirty="0">
                <a:solidFill>
                  <a:srgbClr val="0067B7"/>
                </a:solidFill>
                <a:latin typeface="Arial" panose="020B0604020202020204" pitchFamily="34" charset="0"/>
                <a:ea typeface="Nunito"/>
                <a:cs typeface="Arial" panose="020B0604020202020204" pitchFamily="34" charset="0"/>
                <a:sym typeface="Nunito" charset="0"/>
              </a:rPr>
              <a:t>Sistema de Mapas de Riesgo del Cambio Climático</a:t>
            </a:r>
          </a:p>
          <a:p>
            <a:pPr>
              <a:buClr>
                <a:srgbClr val="0067B7"/>
              </a:buClr>
              <a:buSzPct val="25000"/>
            </a:pPr>
            <a:endParaRPr lang="es-AR" sz="1400" b="1" dirty="0">
              <a:solidFill>
                <a:srgbClr val="0067B7"/>
              </a:solidFill>
              <a:latin typeface="Arial" panose="020B0604020202020204" pitchFamily="34" charset="0"/>
              <a:ea typeface="Nunito"/>
              <a:cs typeface="Arial" panose="020B0604020202020204" pitchFamily="34" charset="0"/>
              <a:sym typeface="Nunito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19" t="12900" r="14038" b="11421"/>
          <a:stretch/>
        </p:blipFill>
        <p:spPr bwMode="auto">
          <a:xfrm>
            <a:off x="444608" y="2464154"/>
            <a:ext cx="3335304" cy="1943801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21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467545" y="471622"/>
            <a:ext cx="3312368" cy="1938110"/>
            <a:chOff x="6140931" y="3300083"/>
            <a:chExt cx="2779295" cy="2308850"/>
          </a:xfrm>
        </p:grpSpPr>
        <p:sp>
          <p:nvSpPr>
            <p:cNvPr id="9" name="8 Rectángulo redondeado"/>
            <p:cNvSpPr/>
            <p:nvPr/>
          </p:nvSpPr>
          <p:spPr>
            <a:xfrm>
              <a:off x="6140931" y="3300083"/>
              <a:ext cx="2779295" cy="2241152"/>
            </a:xfrm>
            <a:prstGeom prst="roundRect">
              <a:avLst>
                <a:gd name="adj" fmla="val 2836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6203649" y="3518529"/>
              <a:ext cx="2653856" cy="9624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68561" tIns="34289" rIns="68561" bIns="34289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AR" sz="1200" b="1" dirty="0">
                  <a:solidFill>
                    <a:srgbClr val="0070C0"/>
                  </a:solidFill>
                  <a:latin typeface="Arial" charset="0"/>
                  <a:ea typeface="Arial" charset="0"/>
                  <a:cs typeface="Arial" charset="0"/>
                </a:rPr>
                <a:t>Amenazas + vulnerabilidades =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AR" sz="1200" b="1" dirty="0">
                  <a:solidFill>
                    <a:srgbClr val="0070C0"/>
                  </a:solidFill>
                  <a:latin typeface="Arial" charset="0"/>
                  <a:ea typeface="Arial" charset="0"/>
                  <a:cs typeface="Arial" charset="0"/>
                </a:rPr>
                <a:t>Mapas de riesgo online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AR" sz="1200" b="1" dirty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AR" sz="1200" b="1" dirty="0">
                  <a:solidFill>
                    <a:srgbClr val="0070C0"/>
                  </a:solidFill>
                  <a:latin typeface="Arial" charset="0"/>
                  <a:ea typeface="Arial" charset="0"/>
                  <a:cs typeface="Arial" charset="0"/>
                </a:rPr>
                <a:t>simarcc.ambiente.gob.ar</a:t>
              </a:r>
            </a:p>
          </p:txBody>
        </p:sp>
        <p:pic>
          <p:nvPicPr>
            <p:cNvPr id="8" name="Picture 2" descr="SIMARCC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466" y="4581128"/>
              <a:ext cx="2452714" cy="1027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xmlns="" val="1646490731"/>
              </p:ext>
            </p:extLst>
          </p:nvPr>
        </p:nvGraphicFramePr>
        <p:xfrm>
          <a:off x="4067944" y="654992"/>
          <a:ext cx="4748467" cy="3752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xmlns="" val="389285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0" y="491609"/>
            <a:ext cx="9001068" cy="784814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/>
            <a:r>
              <a:rPr lang="es-AR" sz="15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“</a:t>
            </a:r>
            <a:r>
              <a:rPr lang="es-AR" sz="1500" dirty="0">
                <a:latin typeface="Century Gothic" panose="020B0502020202020204" pitchFamily="34" charset="0"/>
                <a:cs typeface="Arial" panose="020B0604020202020204" pitchFamily="34" charset="0"/>
              </a:rPr>
              <a:t>Fortalecer el acceso al financiamiento climático y la implementación de la Contribución Nacionalmente Determinada mediante el desarrollo de propuestas de proyectos de mitigación a nivel sectorial y regional</a:t>
            </a:r>
            <a:r>
              <a:rPr lang="es-AR" sz="15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”</a:t>
            </a:r>
            <a:endParaRPr lang="es-AR" sz="15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10 Rectángulo"/>
          <p:cNvSpPr/>
          <p:nvPr/>
        </p:nvSpPr>
        <p:spPr>
          <a:xfrm>
            <a:off x="-36512" y="0"/>
            <a:ext cx="9180512" cy="411510"/>
          </a:xfrm>
          <a:prstGeom prst="rect">
            <a:avLst/>
          </a:prstGeom>
          <a:solidFill>
            <a:srgbClr val="00B0F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es-AR" dirty="0"/>
          </a:p>
        </p:txBody>
      </p:sp>
      <p:sp>
        <p:nvSpPr>
          <p:cNvPr id="4" name="Shape 233"/>
          <p:cNvSpPr txBox="1"/>
          <p:nvPr/>
        </p:nvSpPr>
        <p:spPr>
          <a:xfrm>
            <a:off x="-34212" y="57498"/>
            <a:ext cx="9035280" cy="399554"/>
          </a:xfrm>
          <a:prstGeom prst="rect">
            <a:avLst/>
          </a:prstGeom>
          <a:noFill/>
          <a:ln>
            <a:noFill/>
          </a:ln>
        </p:spPr>
        <p:txBody>
          <a:bodyPr lIns="91411" tIns="45693" rIns="91411" bIns="45693" anchor="t" anchorCtr="0">
            <a:noAutofit/>
          </a:bodyPr>
          <a:lstStyle/>
          <a:p>
            <a:pPr algn="r">
              <a:buClr>
                <a:srgbClr val="0067B7"/>
              </a:buClr>
              <a:buSzPct val="25000"/>
            </a:pPr>
            <a:endParaRPr lang="es-AR" b="1" dirty="0">
              <a:latin typeface="Century Gothic" panose="020B0502020202020204" pitchFamily="34" charset="0"/>
              <a:ea typeface="Nunito"/>
              <a:cs typeface="Arial" panose="020B0604020202020204" pitchFamily="34" charset="0"/>
              <a:sym typeface="Nunito"/>
            </a:endParaRPr>
          </a:p>
        </p:txBody>
      </p:sp>
      <p:sp>
        <p:nvSpPr>
          <p:cNvPr id="6" name="2 CuadroTexto"/>
          <p:cNvSpPr txBox="1"/>
          <p:nvPr/>
        </p:nvSpPr>
        <p:spPr>
          <a:xfrm>
            <a:off x="304970" y="1428668"/>
            <a:ext cx="1389074" cy="261594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r>
              <a:rPr lang="es-AR" sz="11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Objetivo</a:t>
            </a:r>
            <a:endParaRPr lang="es-AR" sz="11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 flipH="1">
            <a:off x="1785918" y="1261971"/>
            <a:ext cx="6904672" cy="57707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s-AR" sz="1100" dirty="0">
                <a:latin typeface="Century Gothic" panose="020B0502020202020204" pitchFamily="34" charset="0"/>
                <a:cs typeface="Arial" panose="020B0604020202020204" pitchFamily="34" charset="0"/>
              </a:rPr>
              <a:t>Fortalecer la implementación de </a:t>
            </a:r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NDC </a:t>
            </a:r>
            <a:r>
              <a:rPr lang="es-AR" sz="1100" dirty="0">
                <a:latin typeface="Century Gothic" panose="020B0502020202020204" pitchFamily="34" charset="0"/>
                <a:cs typeface="Arial" panose="020B0604020202020204" pitchFamily="34" charset="0"/>
              </a:rPr>
              <a:t>mejorando la participación de las partes interesadas, </a:t>
            </a:r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en el desarrollo </a:t>
            </a:r>
            <a:r>
              <a:rPr lang="es-AR" sz="1100" dirty="0">
                <a:latin typeface="Century Gothic" panose="020B0502020202020204" pitchFamily="34" charset="0"/>
                <a:cs typeface="Arial" panose="020B0604020202020204" pitchFamily="34" charset="0"/>
              </a:rPr>
              <a:t>de propuestas de proyectos de mitigación derivados de </a:t>
            </a:r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planes sectoriales, con enfoque </a:t>
            </a:r>
            <a:r>
              <a:rPr lang="es-AR" sz="1100" dirty="0">
                <a:latin typeface="Century Gothic" panose="020B0502020202020204" pitchFamily="34" charset="0"/>
                <a:cs typeface="Arial" panose="020B0604020202020204" pitchFamily="34" charset="0"/>
              </a:rPr>
              <a:t>federal y </a:t>
            </a:r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promoción de </a:t>
            </a:r>
            <a:r>
              <a:rPr lang="es-AR" sz="1100" dirty="0">
                <a:latin typeface="Century Gothic" panose="020B0502020202020204" pitchFamily="34" charset="0"/>
                <a:cs typeface="Arial" panose="020B0604020202020204" pitchFamily="34" charset="0"/>
              </a:rPr>
              <a:t>la participación del sector </a:t>
            </a:r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privado.</a:t>
            </a:r>
            <a:endParaRPr lang="es-AR" sz="1100" dirty="0"/>
          </a:p>
        </p:txBody>
      </p:sp>
      <p:sp>
        <p:nvSpPr>
          <p:cNvPr id="7" name="2 CuadroTexto"/>
          <p:cNvSpPr txBox="1"/>
          <p:nvPr/>
        </p:nvSpPr>
        <p:spPr>
          <a:xfrm>
            <a:off x="294116" y="2146298"/>
            <a:ext cx="2373915" cy="261594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r>
              <a:rPr lang="es-AR" sz="11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Acciones </a:t>
            </a:r>
            <a:endParaRPr lang="es-AR" sz="11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94116" y="2660868"/>
            <a:ext cx="1456150" cy="238517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sz="1100" b="1" dirty="0">
                <a:latin typeface="Century Gothic" panose="020B0502020202020204" pitchFamily="34" charset="0"/>
                <a:cs typeface="Arial" panose="020B0604020202020204" pitchFamily="34" charset="0"/>
              </a:rPr>
              <a:t>Entidad acreditada</a:t>
            </a:r>
            <a:endParaRPr lang="es-AR" sz="1100" dirty="0"/>
          </a:p>
        </p:txBody>
      </p:sp>
      <p:sp>
        <p:nvSpPr>
          <p:cNvPr id="12" name="Rectángulo 11"/>
          <p:cNvSpPr/>
          <p:nvPr/>
        </p:nvSpPr>
        <p:spPr>
          <a:xfrm>
            <a:off x="1857356" y="2714626"/>
            <a:ext cx="1468974" cy="238517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FUNDACIÓN AVINA</a:t>
            </a:r>
            <a:endParaRPr lang="es-AR" sz="1100" dirty="0"/>
          </a:p>
        </p:txBody>
      </p:sp>
      <p:sp>
        <p:nvSpPr>
          <p:cNvPr id="13" name="Rectángulo 12"/>
          <p:cNvSpPr/>
          <p:nvPr/>
        </p:nvSpPr>
        <p:spPr>
          <a:xfrm>
            <a:off x="304970" y="3278422"/>
            <a:ext cx="515187" cy="238517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sz="11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Foco </a:t>
            </a:r>
            <a:endParaRPr lang="es-AR" sz="1100" dirty="0"/>
          </a:p>
        </p:txBody>
      </p:sp>
      <p:sp>
        <p:nvSpPr>
          <p:cNvPr id="14" name="Rectángulo redondeado 13"/>
          <p:cNvSpPr/>
          <p:nvPr/>
        </p:nvSpPr>
        <p:spPr>
          <a:xfrm>
            <a:off x="154562" y="1261971"/>
            <a:ext cx="8846507" cy="3199551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es-AR" sz="1100" dirty="0"/>
          </a:p>
        </p:txBody>
      </p:sp>
      <p:sp>
        <p:nvSpPr>
          <p:cNvPr id="15" name="Rectángulo 14"/>
          <p:cNvSpPr/>
          <p:nvPr/>
        </p:nvSpPr>
        <p:spPr>
          <a:xfrm>
            <a:off x="2357465" y="3299828"/>
            <a:ext cx="6214487" cy="238517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Mitigación</a:t>
            </a:r>
            <a:endParaRPr lang="es-AR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ector recto 16"/>
          <p:cNvCxnSpPr/>
          <p:nvPr/>
        </p:nvCxnSpPr>
        <p:spPr>
          <a:xfrm flipH="1">
            <a:off x="362334" y="1869835"/>
            <a:ext cx="8120483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362334" y="2679737"/>
            <a:ext cx="8120483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H="1">
            <a:off x="362334" y="2965783"/>
            <a:ext cx="8178636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 flipH="1">
            <a:off x="362334" y="3543633"/>
            <a:ext cx="8178636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21"/>
          <p:cNvSpPr/>
          <p:nvPr/>
        </p:nvSpPr>
        <p:spPr>
          <a:xfrm>
            <a:off x="309223" y="2964082"/>
            <a:ext cx="1387221" cy="238517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sz="11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Ministerio ejecutor</a:t>
            </a:r>
            <a:endParaRPr lang="es-AR" sz="1100" dirty="0"/>
          </a:p>
        </p:txBody>
      </p:sp>
      <p:sp>
        <p:nvSpPr>
          <p:cNvPr id="23" name="Rectángulo 22"/>
          <p:cNvSpPr/>
          <p:nvPr/>
        </p:nvSpPr>
        <p:spPr>
          <a:xfrm>
            <a:off x="1857356" y="3003270"/>
            <a:ext cx="6176394" cy="238517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Ministerio de Ambiente y Desarrollo Sustentable – Articulación con GNCC y COFEMA </a:t>
            </a:r>
            <a:endParaRPr lang="es-AR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304970" y="3813601"/>
            <a:ext cx="1861376" cy="407794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AR" sz="1100" b="1" dirty="0">
                <a:latin typeface="Century Gothic" panose="020B0502020202020204" pitchFamily="34" charset="0"/>
                <a:cs typeface="Arial" panose="020B0604020202020204" pitchFamily="34" charset="0"/>
              </a:rPr>
              <a:t>Financiamiento solicitado al FVC</a:t>
            </a:r>
            <a:endParaRPr lang="es-AR" sz="1100" dirty="0"/>
          </a:p>
        </p:txBody>
      </p:sp>
      <p:cxnSp>
        <p:nvCxnSpPr>
          <p:cNvPr id="26" name="Conector recto 25"/>
          <p:cNvCxnSpPr/>
          <p:nvPr/>
        </p:nvCxnSpPr>
        <p:spPr>
          <a:xfrm flipH="1">
            <a:off x="362334" y="3813600"/>
            <a:ext cx="8202378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ángulo 26"/>
          <p:cNvSpPr/>
          <p:nvPr/>
        </p:nvSpPr>
        <p:spPr>
          <a:xfrm>
            <a:off x="2388317" y="3917451"/>
            <a:ext cx="1319474" cy="407794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AR" sz="1100" dirty="0">
                <a:latin typeface="Century Gothic" panose="020B0502020202020204" pitchFamily="34" charset="0"/>
                <a:cs typeface="Arial" panose="020B0604020202020204" pitchFamily="34" charset="0"/>
              </a:rPr>
              <a:t>USD </a:t>
            </a:r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434.709 Donación</a:t>
            </a:r>
            <a:endParaRPr lang="es-AR" sz="1100" dirty="0"/>
          </a:p>
        </p:txBody>
      </p:sp>
      <p:sp>
        <p:nvSpPr>
          <p:cNvPr id="28" name="Rectángulo 27"/>
          <p:cNvSpPr/>
          <p:nvPr/>
        </p:nvSpPr>
        <p:spPr>
          <a:xfrm>
            <a:off x="3801822" y="3844549"/>
            <a:ext cx="1404854" cy="238517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sz="1100" b="1" dirty="0">
                <a:latin typeface="Century Gothic" panose="020B0502020202020204" pitchFamily="34" charset="0"/>
                <a:cs typeface="Arial" panose="020B0604020202020204" pitchFamily="34" charset="0"/>
              </a:rPr>
              <a:t>Cofinanciamiento:</a:t>
            </a:r>
            <a:endParaRPr lang="es-AR" sz="1100" dirty="0"/>
          </a:p>
        </p:txBody>
      </p:sp>
      <p:cxnSp>
        <p:nvCxnSpPr>
          <p:cNvPr id="29" name="Conector recto 28"/>
          <p:cNvCxnSpPr/>
          <p:nvPr/>
        </p:nvCxnSpPr>
        <p:spPr>
          <a:xfrm flipH="1" flipV="1">
            <a:off x="3759785" y="3869198"/>
            <a:ext cx="2019" cy="37635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ángulo 30"/>
          <p:cNvSpPr/>
          <p:nvPr/>
        </p:nvSpPr>
        <p:spPr>
          <a:xfrm>
            <a:off x="4652825" y="3863102"/>
            <a:ext cx="4570214" cy="238517"/>
          </a:xfrm>
          <a:prstGeom prst="rect">
            <a:avLst/>
          </a:prstGeom>
        </p:spPr>
        <p:txBody>
          <a:bodyPr lIns="68571" tIns="34285" rIns="68571" bIns="34285">
            <a:spAutoFit/>
          </a:bodyPr>
          <a:lstStyle/>
          <a:p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	Sin cofinanciamiento</a:t>
            </a:r>
            <a:endParaRPr lang="es-AR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304970" y="3536666"/>
            <a:ext cx="763652" cy="238517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sz="11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Alcance </a:t>
            </a:r>
            <a:endParaRPr lang="es-AR" sz="1100" dirty="0"/>
          </a:p>
        </p:txBody>
      </p:sp>
      <p:cxnSp>
        <p:nvCxnSpPr>
          <p:cNvPr id="32" name="Conector recto 31"/>
          <p:cNvCxnSpPr/>
          <p:nvPr/>
        </p:nvCxnSpPr>
        <p:spPr>
          <a:xfrm flipH="1">
            <a:off x="362334" y="3248099"/>
            <a:ext cx="8178636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ángulo 32"/>
          <p:cNvSpPr/>
          <p:nvPr/>
        </p:nvSpPr>
        <p:spPr>
          <a:xfrm>
            <a:off x="2357465" y="3546953"/>
            <a:ext cx="6214487" cy="238517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AR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Alcance Nacional</a:t>
            </a:r>
            <a:endParaRPr lang="es-AR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13319" y="49615"/>
            <a:ext cx="3761268" cy="346239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es-AR" b="1" dirty="0" err="1" smtClean="0">
                <a:latin typeface="Century Gothic" panose="020B0502020202020204" pitchFamily="34" charset="0"/>
                <a:ea typeface="Nunito"/>
                <a:cs typeface="Arial" panose="020B0604020202020204" pitchFamily="34" charset="0"/>
                <a:sym typeface="Nunito"/>
              </a:rPr>
              <a:t>Readiness</a:t>
            </a:r>
            <a:r>
              <a:rPr lang="es-AR" b="1" dirty="0" smtClean="0">
                <a:latin typeface="Century Gothic" panose="020B0502020202020204" pitchFamily="34" charset="0"/>
                <a:ea typeface="Nunito"/>
                <a:cs typeface="Arial" panose="020B0604020202020204" pitchFamily="34" charset="0"/>
                <a:sym typeface="Nunito"/>
              </a:rPr>
              <a:t> cartera de proyectos </a:t>
            </a:r>
            <a:endParaRPr lang="es-AR" dirty="0"/>
          </a:p>
        </p:txBody>
      </p:sp>
      <p:sp>
        <p:nvSpPr>
          <p:cNvPr id="8" name="Rectángulo 7"/>
          <p:cNvSpPr/>
          <p:nvPr/>
        </p:nvSpPr>
        <p:spPr>
          <a:xfrm>
            <a:off x="1785918" y="1910329"/>
            <a:ext cx="7215150" cy="746348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es-AR" sz="11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•Capacitaciones sobre </a:t>
            </a:r>
            <a:r>
              <a:rPr lang="es-AR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financiamiento climático (regionales/sector privado) </a:t>
            </a:r>
            <a:endParaRPr lang="es-AR" sz="1100" dirty="0">
              <a:latin typeface="Century Gothic" panose="020B0502020202020204" pitchFamily="34" charset="0"/>
            </a:endParaRPr>
          </a:p>
          <a:p>
            <a:r>
              <a:rPr lang="es-AR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• </a:t>
            </a:r>
            <a:r>
              <a:rPr lang="es-AR" sz="11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Asesoramiento </a:t>
            </a:r>
            <a:r>
              <a:rPr lang="es-AR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para el desarrollo de proyectos destinados a financiamiento climático en el marco del GNCC y COFEMA (sectoriales y regionales)  </a:t>
            </a:r>
            <a:endParaRPr lang="es-AR" sz="1100" dirty="0">
              <a:latin typeface="Century Gothic" panose="020B0502020202020204" pitchFamily="34" charset="0"/>
            </a:endParaRPr>
          </a:p>
          <a:p>
            <a:r>
              <a:rPr lang="es-AR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• </a:t>
            </a:r>
            <a:r>
              <a:rPr lang="es-AR" sz="11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Desarrollo de Proyectos/propuestas </a:t>
            </a:r>
            <a:r>
              <a:rPr lang="es-AR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regionales y sectoriales para presentar al FVC </a:t>
            </a:r>
            <a:endParaRPr lang="es-AR" sz="1100" dirty="0">
              <a:latin typeface="Century Gothic" panose="020B0502020202020204" pitchFamily="34" charset="0"/>
            </a:endParaRPr>
          </a:p>
        </p:txBody>
      </p:sp>
      <p:pic>
        <p:nvPicPr>
          <p:cNvPr id="34" name="Picture 1" descr="C:\Users\jsalvo\Documents\DIRECCION CAMBIO CLIMATICO\LOGOS\logo gc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52" y="0"/>
            <a:ext cx="714348" cy="4505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233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07106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Shape 572"/>
          <p:cNvSpPr/>
          <p:nvPr/>
        </p:nvSpPr>
        <p:spPr>
          <a:xfrm>
            <a:off x="642910" y="4000510"/>
            <a:ext cx="1915530" cy="484748"/>
          </a:xfrm>
          <a:prstGeom prst="rect">
            <a:avLst/>
          </a:prstGeom>
          <a:noFill/>
          <a:ln>
            <a:noFill/>
          </a:ln>
        </p:spPr>
        <p:txBody>
          <a:bodyPr wrap="square" lIns="68550" tIns="34275" rIns="68550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000" b="1" dirty="0">
                <a:solidFill>
                  <a:srgbClr val="0067B7"/>
                </a:solidFill>
                <a:latin typeface="Arial" charset="0"/>
                <a:ea typeface="Arial" charset="0"/>
                <a:cs typeface="Arial" charset="0"/>
                <a:sym typeface="Calibri"/>
              </a:rPr>
              <a:t>IPCC 2006 – GWP: SAR</a:t>
            </a:r>
          </a:p>
        </p:txBody>
      </p:sp>
      <p:sp>
        <p:nvSpPr>
          <p:cNvPr id="7" name="21 Rectángulo"/>
          <p:cNvSpPr/>
          <p:nvPr/>
        </p:nvSpPr>
        <p:spPr>
          <a:xfrm>
            <a:off x="0" y="0"/>
            <a:ext cx="9289032" cy="627534"/>
          </a:xfrm>
          <a:prstGeom prst="rect">
            <a:avLst/>
          </a:prstGeom>
          <a:solidFill>
            <a:srgbClr val="00B0F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142858"/>
            <a:ext cx="7992887" cy="3437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763" lvl="0" indent="-4763">
              <a:buSzPct val="25000"/>
              <a:tabLst>
                <a:tab pos="306388" algn="l"/>
              </a:tabLst>
            </a:pPr>
            <a:r>
              <a:rPr lang="en-US" b="1" dirty="0" err="1" smtClean="0">
                <a:solidFill>
                  <a:srgbClr val="0067B7"/>
                </a:solidFill>
                <a:latin typeface="Arial"/>
                <a:ea typeface="Arial"/>
                <a:cs typeface="Arial"/>
                <a:sym typeface="Arial"/>
              </a:rPr>
              <a:t>Estructura</a:t>
            </a:r>
            <a:r>
              <a:rPr lang="en-US" b="1" dirty="0" smtClean="0">
                <a:solidFill>
                  <a:srgbClr val="0067B7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b="1" dirty="0" err="1" smtClean="0">
                <a:solidFill>
                  <a:srgbClr val="0067B7"/>
                </a:solidFill>
                <a:latin typeface="Arial"/>
                <a:ea typeface="Arial"/>
                <a:cs typeface="Arial"/>
                <a:sym typeface="Arial"/>
              </a:rPr>
              <a:t>trabajo</a:t>
            </a:r>
            <a:r>
              <a:rPr lang="en-US" b="1" dirty="0" smtClean="0">
                <a:solidFill>
                  <a:srgbClr val="0067B7"/>
                </a:solidFill>
                <a:latin typeface="Arial"/>
                <a:ea typeface="Arial"/>
                <a:cs typeface="Arial"/>
                <a:sym typeface="Arial"/>
              </a:rPr>
              <a:t> del </a:t>
            </a:r>
            <a:r>
              <a:rPr lang="en-US" b="1" dirty="0" err="1" smtClean="0">
                <a:solidFill>
                  <a:srgbClr val="0067B7"/>
                </a:solidFill>
                <a:latin typeface="Arial"/>
                <a:ea typeface="Arial"/>
                <a:cs typeface="Arial"/>
                <a:sym typeface="Arial"/>
              </a:rPr>
              <a:t>Gabiente</a:t>
            </a:r>
            <a:r>
              <a:rPr lang="en-US" b="1" dirty="0" smtClean="0">
                <a:solidFill>
                  <a:srgbClr val="0067B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1" dirty="0" err="1" smtClean="0">
                <a:solidFill>
                  <a:srgbClr val="0067B7"/>
                </a:solidFill>
                <a:latin typeface="Arial"/>
                <a:ea typeface="Arial"/>
                <a:cs typeface="Arial"/>
                <a:sym typeface="Arial"/>
              </a:rPr>
              <a:t>Nacional</a:t>
            </a:r>
            <a:r>
              <a:rPr lang="en-US" b="1" dirty="0" smtClean="0">
                <a:solidFill>
                  <a:srgbClr val="0067B7"/>
                </a:solidFill>
                <a:latin typeface="Arial"/>
                <a:ea typeface="Arial"/>
                <a:cs typeface="Arial"/>
                <a:sym typeface="Arial"/>
              </a:rPr>
              <a:t> de CC</a:t>
            </a:r>
            <a:endParaRPr lang="en-US" sz="1100" dirty="0">
              <a:solidFill>
                <a:srgbClr val="0067B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285998"/>
            <a:ext cx="2786050" cy="177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10 Imagen"/>
          <p:cNvPicPr/>
          <p:nvPr/>
        </p:nvPicPr>
        <p:blipFill>
          <a:blip r:embed="rId4" cstate="print">
            <a:lum bright="2000" contrast="-9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4814" b="7957"/>
          <a:stretch>
            <a:fillRect/>
          </a:stretch>
        </p:blipFill>
        <p:spPr bwMode="auto">
          <a:xfrm>
            <a:off x="3143240" y="1285866"/>
            <a:ext cx="3429024" cy="3143272"/>
          </a:xfrm>
          <a:prstGeom prst="rect">
            <a:avLst/>
          </a:prstGeom>
          <a:noFill/>
        </p:spPr>
      </p:pic>
      <p:cxnSp>
        <p:nvCxnSpPr>
          <p:cNvPr id="13" name="12 Conector recto de flecha"/>
          <p:cNvCxnSpPr/>
          <p:nvPr/>
        </p:nvCxnSpPr>
        <p:spPr>
          <a:xfrm>
            <a:off x="5572132" y="2857502"/>
            <a:ext cx="1071570" cy="1588"/>
          </a:xfrm>
          <a:prstGeom prst="straightConnector1">
            <a:avLst/>
          </a:prstGeom>
          <a:ln w="19050"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0" y="857238"/>
            <a:ext cx="3000364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A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Desagregación ministerial del inventario</a:t>
            </a:r>
            <a:r>
              <a:rPr lang="es-A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AR" sz="13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214678" y="857238"/>
            <a:ext cx="3286148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A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Instancias de trabajo GNCC  </a:t>
            </a:r>
            <a:endParaRPr lang="es-AR" sz="13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6643702" y="1714494"/>
            <a:ext cx="2357454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A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Mesas temáticas de trabajo </a:t>
            </a:r>
            <a:endParaRPr lang="es-AR" sz="13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20 Conector recto de flecha"/>
          <p:cNvCxnSpPr/>
          <p:nvPr/>
        </p:nvCxnSpPr>
        <p:spPr>
          <a:xfrm rot="5400000" flipH="1" flipV="1">
            <a:off x="5965835" y="3249617"/>
            <a:ext cx="1357322" cy="1588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9 Grupo"/>
          <p:cNvGrpSpPr/>
          <p:nvPr/>
        </p:nvGrpSpPr>
        <p:grpSpPr>
          <a:xfrm>
            <a:off x="0" y="1714494"/>
            <a:ext cx="3000396" cy="2214578"/>
            <a:chOff x="2267744" y="814095"/>
            <a:chExt cx="5256584" cy="3579915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814095"/>
              <a:ext cx="5256584" cy="357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3" descr="C:\Users\SDANNI~1\AppData\Local\Temp\Rar$DR06.671\resultados inventario 2014_out.jp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9271" t="33926" r="87357" b="56855"/>
            <a:stretch/>
          </p:blipFill>
          <p:spPr bwMode="auto">
            <a:xfrm>
              <a:off x="4143372" y="2456350"/>
              <a:ext cx="785818" cy="5440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98232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 redondeado"/>
          <p:cNvSpPr/>
          <p:nvPr/>
        </p:nvSpPr>
        <p:spPr>
          <a:xfrm>
            <a:off x="214282" y="500048"/>
            <a:ext cx="4829498" cy="269834"/>
          </a:xfrm>
          <a:prstGeom prst="roundRect">
            <a:avLst>
              <a:gd name="adj" fmla="val 10042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Shape 233"/>
          <p:cNvSpPr txBox="1"/>
          <p:nvPr/>
        </p:nvSpPr>
        <p:spPr>
          <a:xfrm>
            <a:off x="156140" y="123478"/>
            <a:ext cx="5351964" cy="3540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Clr>
                <a:srgbClr val="0067B7"/>
              </a:buClr>
              <a:buSzPct val="25000"/>
            </a:pPr>
            <a:r>
              <a:rPr lang="es-AR" sz="1600" b="1" dirty="0" smtClean="0">
                <a:solidFill>
                  <a:srgbClr val="0067B7"/>
                </a:solidFill>
                <a:latin typeface="Arial" panose="020B0604020202020204" pitchFamily="34" charset="0"/>
                <a:ea typeface="Nunito"/>
                <a:cs typeface="Arial" panose="020B0604020202020204" pitchFamily="34" charset="0"/>
                <a:sym typeface="Nunito"/>
              </a:rPr>
              <a:t>Gabinete Nacional de Cambio Climático</a:t>
            </a:r>
          </a:p>
        </p:txBody>
      </p:sp>
      <p:pic>
        <p:nvPicPr>
          <p:cNvPr id="8" name="Shape 316" descr="C:\Documents and Settings\dpetrillo\Mis documentos\GESTION 2016\PPTs\cambio climatico casa rosada.jpg"/>
          <p:cNvPicPr preferRelativeResize="0"/>
          <p:nvPr/>
        </p:nvPicPr>
        <p:blipFill rotWithShape="1">
          <a:blip r:embed="rId2" cstate="print">
            <a:alphaModFix/>
          </a:blip>
          <a:srcRect l="7994" t="575" r="18779" b="1"/>
          <a:stretch/>
        </p:blipFill>
        <p:spPr>
          <a:xfrm>
            <a:off x="5091952" y="703741"/>
            <a:ext cx="4052047" cy="359941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312"/>
          <p:cNvSpPr/>
          <p:nvPr/>
        </p:nvSpPr>
        <p:spPr>
          <a:xfrm>
            <a:off x="179512" y="500048"/>
            <a:ext cx="6444300" cy="306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838"/>
              </a:buClr>
              <a:buSzPct val="25000"/>
              <a:buFont typeface="Arial"/>
              <a:buNone/>
            </a:pPr>
            <a:r>
              <a:rPr lang="en-US" sz="1400" b="1" i="0" u="none" strike="noStrike" cap="none" dirty="0">
                <a:solidFill>
                  <a:srgbClr val="3B3838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PRODUCTOS ESPERADOS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79512" y="1482106"/>
            <a:ext cx="4824536" cy="2962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76717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Plan Nacional de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Respuesta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al Cambio Climático - </a:t>
            </a:r>
            <a:r>
              <a:rPr lang="en-US" sz="13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en</a:t>
            </a:r>
            <a:r>
              <a:rPr lang="en-US" sz="13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3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curso</a:t>
            </a:r>
            <a:endParaRPr lang="en-US" sz="13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71450" indent="-171450">
              <a:lnSpc>
                <a:spcPct val="150000"/>
              </a:lnSpc>
              <a:spcBef>
                <a:spcPts val="1200"/>
              </a:spcBef>
              <a:buClr>
                <a:srgbClr val="548135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Planes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Provinciales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y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Sectoriales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de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Mitigación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y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Adaptación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- </a:t>
            </a:r>
            <a:r>
              <a:rPr lang="en-US" sz="13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en </a:t>
            </a:r>
            <a:r>
              <a:rPr lang="en-US" sz="13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curso</a:t>
            </a:r>
            <a:endParaRPr lang="en-US" sz="13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71450" indent="-171450">
              <a:lnSpc>
                <a:spcPct val="150000"/>
              </a:lnSpc>
              <a:spcBef>
                <a:spcPts val="1200"/>
              </a:spcBef>
              <a:buClr>
                <a:srgbClr val="76717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3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Mapa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riesgo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climático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300" dirty="0">
                <a:solidFill>
                  <a:srgbClr val="548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✔</a:t>
            </a:r>
          </a:p>
          <a:p>
            <a:pPr marL="171450" indent="-171450">
              <a:lnSpc>
                <a:spcPct val="150000"/>
              </a:lnSpc>
              <a:spcBef>
                <a:spcPts val="1200"/>
              </a:spcBef>
              <a:buClr>
                <a:srgbClr val="548135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Contribuciones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revisadas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(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Acuerdo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de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París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 </a:t>
            </a:r>
            <a:r>
              <a:rPr lang="en-US" sz="1300" dirty="0">
                <a:solidFill>
                  <a:srgbClr val="548135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✔</a:t>
            </a:r>
          </a:p>
          <a:p>
            <a:pPr marL="171450" indent="-171450">
              <a:lnSpc>
                <a:spcPct val="150000"/>
              </a:lnSpc>
              <a:spcBef>
                <a:spcPts val="1200"/>
              </a:spcBef>
              <a:buClr>
                <a:srgbClr val="76717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Financiamiento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Internacional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- </a:t>
            </a:r>
            <a:r>
              <a:rPr lang="en-US" sz="13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en</a:t>
            </a:r>
            <a:r>
              <a:rPr lang="en-US" sz="13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3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curso</a:t>
            </a:r>
            <a:endParaRPr lang="en-US" sz="13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71450" indent="-171450">
              <a:lnSpc>
                <a:spcPct val="150000"/>
              </a:lnSpc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Concientización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de Cambio Climático 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- </a:t>
            </a:r>
            <a:r>
              <a:rPr lang="en-US" sz="13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en</a:t>
            </a:r>
            <a:r>
              <a:rPr lang="en-US" sz="13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300" dirty="0" err="1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curso</a:t>
            </a:r>
            <a:endParaRPr lang="es-AR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04718" y="857238"/>
            <a:ext cx="6624736" cy="525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s-AR" altLang="es-AR" sz="1200" noProof="1" smtClean="0">
                <a:solidFill>
                  <a:srgbClr val="0067B7"/>
                </a:solidFill>
                <a:latin typeface="Arial" charset="0"/>
              </a:rPr>
              <a:t>Formalización: Decreto </a:t>
            </a:r>
            <a:r>
              <a:rPr lang="es-AR" altLang="es-AR" sz="1200" noProof="1">
                <a:solidFill>
                  <a:srgbClr val="0067B7"/>
                </a:solidFill>
                <a:latin typeface="Arial" charset="0"/>
              </a:rPr>
              <a:t>Nº </a:t>
            </a:r>
            <a:r>
              <a:rPr lang="es-AR" altLang="es-AR" sz="1200" noProof="1" smtClean="0">
                <a:solidFill>
                  <a:srgbClr val="0067B7"/>
                </a:solidFill>
                <a:latin typeface="Arial" charset="0"/>
              </a:rPr>
              <a:t>891/16</a:t>
            </a:r>
          </a:p>
          <a:p>
            <a:pPr>
              <a:spcBef>
                <a:spcPts val="450"/>
              </a:spcBef>
              <a:defRPr/>
            </a:pPr>
            <a:r>
              <a:rPr lang="es-AR" altLang="es-AR" sz="1200" noProof="1" smtClean="0">
                <a:solidFill>
                  <a:srgbClr val="0067B7"/>
                </a:solidFill>
                <a:latin typeface="Arial" charset="0"/>
              </a:rPr>
              <a:t>Conformado por 12 Ministerios con competencia en la materia. </a:t>
            </a:r>
            <a:endParaRPr lang="es-AR" altLang="es-AR" sz="1200" noProof="1">
              <a:solidFill>
                <a:srgbClr val="0067B7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39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5922" t="15625" r="38507" b="45312"/>
          <a:stretch>
            <a:fillRect/>
          </a:stretch>
        </p:blipFill>
        <p:spPr bwMode="auto">
          <a:xfrm>
            <a:off x="4786314" y="0"/>
            <a:ext cx="4357686" cy="210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21449" t="14844" r="31438" b="57705"/>
          <a:stretch>
            <a:fillRect/>
          </a:stretch>
        </p:blipFill>
        <p:spPr bwMode="auto">
          <a:xfrm>
            <a:off x="285720" y="142858"/>
            <a:ext cx="414340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 l="21449" t="49153" r="19253" b="5078"/>
          <a:stretch>
            <a:fillRect/>
          </a:stretch>
        </p:blipFill>
        <p:spPr bwMode="auto">
          <a:xfrm>
            <a:off x="0" y="1500180"/>
            <a:ext cx="7305346" cy="317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 redondeado"/>
          <p:cNvSpPr/>
          <p:nvPr/>
        </p:nvSpPr>
        <p:spPr>
          <a:xfrm>
            <a:off x="6429389" y="1357305"/>
            <a:ext cx="2571736" cy="3071834"/>
          </a:xfrm>
          <a:prstGeom prst="roundRect">
            <a:avLst>
              <a:gd name="adj" fmla="val 3446"/>
            </a:avLst>
          </a:prstGeom>
          <a:solidFill>
            <a:schemeClr val="accent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5" name="4 Rectángulo"/>
          <p:cNvSpPr/>
          <p:nvPr/>
        </p:nvSpPr>
        <p:spPr>
          <a:xfrm>
            <a:off x="-36512" y="0"/>
            <a:ext cx="9289032" cy="411510"/>
          </a:xfrm>
          <a:prstGeom prst="rect">
            <a:avLst/>
          </a:prstGeom>
          <a:solidFill>
            <a:srgbClr val="00B0F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s-A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"/>
            <a:ext cx="6112560" cy="275965"/>
          </a:xfrm>
          <a:prstGeom prst="rect">
            <a:avLst/>
          </a:prstGeom>
          <a:noFill/>
          <a:ln>
            <a:noFill/>
          </a:ln>
        </p:spPr>
        <p:txBody>
          <a:bodyPr lIns="91423" tIns="45699" rIns="91423" bIns="45699" anchor="t" anchorCtr="0">
            <a:noAutofit/>
          </a:bodyPr>
          <a:lstStyle/>
          <a:p>
            <a:pPr>
              <a:buClr>
                <a:srgbClr val="0067B7"/>
              </a:buClr>
              <a:buSzPct val="25000"/>
            </a:pPr>
            <a:r>
              <a:rPr lang="es-AR" b="1" dirty="0" smtClean="0">
                <a:solidFill>
                  <a:srgbClr val="0067B7"/>
                </a:solidFill>
                <a:latin typeface="Arial" panose="020B0604020202020204" pitchFamily="34" charset="0"/>
                <a:ea typeface="Nunito"/>
                <a:cs typeface="Arial" panose="020B0604020202020204" pitchFamily="34" charset="0"/>
                <a:sym typeface="Nunito"/>
              </a:rPr>
              <a:t>Resultados plan de trabajo 2017 </a:t>
            </a:r>
            <a:endParaRPr lang="es-AR" b="1" dirty="0">
              <a:solidFill>
                <a:srgbClr val="0067B7"/>
              </a:solidFill>
              <a:latin typeface="Arial" panose="020B0604020202020204" pitchFamily="34" charset="0"/>
              <a:ea typeface="Nunito"/>
              <a:cs typeface="Arial" panose="020B0604020202020204" pitchFamily="34" charset="0"/>
              <a:sym typeface="Nunito"/>
            </a:endParaRPr>
          </a:p>
        </p:txBody>
      </p:sp>
      <p:pic>
        <p:nvPicPr>
          <p:cNvPr id="7" name="6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71470" y="1357304"/>
            <a:ext cx="3929090" cy="2786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 l="10587" t="10149" r="55588" b="12202"/>
          <a:stretch>
            <a:fillRect/>
          </a:stretch>
        </p:blipFill>
        <p:spPr bwMode="auto">
          <a:xfrm rot="-767390">
            <a:off x="4155987" y="1164698"/>
            <a:ext cx="1769743" cy="2523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429125" y="3571882"/>
            <a:ext cx="1584325" cy="692150"/>
          </a:xfrm>
          <a:prstGeom prst="rect">
            <a:avLst/>
          </a:prstGeom>
          <a:noFill/>
        </p:spPr>
        <p:txBody>
          <a:bodyPr lIns="91438" tIns="45719" rIns="91438" bIns="45719">
            <a:spAutoFit/>
          </a:bodyPr>
          <a:lstStyle/>
          <a:p>
            <a:pPr algn="ctr">
              <a:defRPr/>
            </a:pPr>
            <a:r>
              <a:rPr lang="es-A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Energía </a:t>
            </a:r>
          </a:p>
          <a:p>
            <a:pPr algn="ctr">
              <a:defRPr/>
            </a:pPr>
            <a:r>
              <a:rPr lang="es-A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Bosques</a:t>
            </a:r>
          </a:p>
          <a:p>
            <a:pPr algn="ctr">
              <a:defRPr/>
            </a:pPr>
            <a:r>
              <a:rPr lang="es-A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Transporte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857621" y="785801"/>
            <a:ext cx="250033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38" tIns="45719" rIns="91438" bIns="45719">
            <a:spAutoFit/>
          </a:bodyPr>
          <a:lstStyle/>
          <a:p>
            <a:pPr algn="ctr">
              <a:defRPr/>
            </a:pPr>
            <a:r>
              <a:rPr lang="es-A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Planes de Acción </a:t>
            </a:r>
          </a:p>
          <a:p>
            <a:pPr algn="ctr">
              <a:defRPr/>
            </a:pPr>
            <a:r>
              <a:rPr lang="es-A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sectoriales   </a:t>
            </a:r>
            <a:r>
              <a:rPr lang="es-A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6643703" y="2714627"/>
            <a:ext cx="2357422" cy="692497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</a:bodyPr>
          <a:lstStyle/>
          <a:p>
            <a:pPr algn="ctr">
              <a:defRPr/>
            </a:pPr>
            <a:r>
              <a:rPr lang="es-A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+ 20 medidas provinciales</a:t>
            </a:r>
            <a:br>
              <a:rPr lang="es-A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hojas de ruta para apoyar la NDC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85031" y="1571631"/>
            <a:ext cx="1730375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31081" y="1708157"/>
            <a:ext cx="1655762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17 CuadroTexto"/>
          <p:cNvSpPr txBox="1"/>
          <p:nvPr/>
        </p:nvSpPr>
        <p:spPr>
          <a:xfrm>
            <a:off x="6643702" y="3429006"/>
            <a:ext cx="2286017" cy="892552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</a:bodyPr>
          <a:lstStyle/>
          <a:p>
            <a:pPr algn="ctr">
              <a:defRPr/>
            </a:pPr>
            <a:r>
              <a:rPr lang="es-A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+ 20 medidas provinciales</a:t>
            </a:r>
            <a:br>
              <a:rPr lang="es-A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requieren mayor detalle para realizar cálculos de reducción de emisiones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6429420" y="785801"/>
            <a:ext cx="2714612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38" tIns="45719" rIns="91438" bIns="45719">
            <a:spAutoFit/>
          </a:bodyPr>
          <a:lstStyle/>
          <a:p>
            <a:pPr algn="ctr">
              <a:defRPr/>
            </a:pPr>
            <a:r>
              <a:rPr lang="es-A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 provinciales</a:t>
            </a:r>
          </a:p>
          <a:p>
            <a:pPr algn="ctr">
              <a:defRPr/>
            </a:pPr>
            <a:endParaRPr lang="es-AR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" y="785801"/>
            <a:ext cx="3786182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38" tIns="45719" rIns="91438" bIns="45719">
            <a:spAutoFit/>
          </a:bodyPr>
          <a:lstStyle/>
          <a:p>
            <a:pPr algn="ctr">
              <a:defRPr/>
            </a:pPr>
            <a:r>
              <a:rPr lang="es-A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Mesas del GNCC </a:t>
            </a:r>
          </a:p>
          <a:p>
            <a:pPr algn="ctr">
              <a:defRPr/>
            </a:pPr>
            <a:r>
              <a:rPr lang="es-A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A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" name="19 Rectángulo redondeado"/>
          <p:cNvSpPr/>
          <p:nvPr/>
        </p:nvSpPr>
        <p:spPr>
          <a:xfrm>
            <a:off x="2468418" y="7839752"/>
            <a:ext cx="2070616" cy="537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s-AR" sz="1200" b="1" dirty="0">
                <a:solidFill>
                  <a:schemeClr val="bg1"/>
                </a:solidFill>
              </a:rPr>
              <a:t>Total: 709 asistentes</a:t>
            </a:r>
          </a:p>
        </p:txBody>
      </p:sp>
      <p:sp>
        <p:nvSpPr>
          <p:cNvPr id="21" name="20 Rectángulo redondeado"/>
          <p:cNvSpPr/>
          <p:nvPr/>
        </p:nvSpPr>
        <p:spPr>
          <a:xfrm>
            <a:off x="125744" y="4132069"/>
            <a:ext cx="3660438" cy="37898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r>
              <a:rPr lang="es-AR" sz="1200" b="1" dirty="0">
                <a:solidFill>
                  <a:schemeClr val="bg2">
                    <a:lumMod val="25000"/>
                  </a:schemeClr>
                </a:solidFill>
              </a:rPr>
              <a:t>26 talleres provinciales de capacitación en inventario de GEI y medidas de mitigación </a:t>
            </a:r>
          </a:p>
        </p:txBody>
      </p:sp>
      <p:sp>
        <p:nvSpPr>
          <p:cNvPr id="22" name="21 Rectángulo redondeado"/>
          <p:cNvSpPr/>
          <p:nvPr/>
        </p:nvSpPr>
        <p:spPr>
          <a:xfrm>
            <a:off x="3786183" y="4148399"/>
            <a:ext cx="929834" cy="36004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s-AR" sz="1200" b="1" dirty="0">
                <a:solidFill>
                  <a:schemeClr val="bg1"/>
                </a:solidFill>
              </a:rPr>
              <a:t>Total: 709 asistentes</a:t>
            </a:r>
          </a:p>
        </p:txBody>
      </p:sp>
    </p:spTree>
    <p:extLst>
      <p:ext uri="{BB962C8B-B14F-4D97-AF65-F5344CB8AC3E}">
        <p14:creationId xmlns:p14="http://schemas.microsoft.com/office/powerpoint/2010/main" xmlns="" val="27182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n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57208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Shape 727"/>
          <p:cNvSpPr>
            <a:spLocks noChangeArrowheads="1"/>
          </p:cNvSpPr>
          <p:nvPr/>
        </p:nvSpPr>
        <p:spPr bwMode="auto">
          <a:xfrm>
            <a:off x="0" y="-401638"/>
            <a:ext cx="7808912" cy="803275"/>
          </a:xfrm>
          <a:prstGeom prst="rect">
            <a:avLst/>
          </a:prstGeom>
          <a:noFill/>
          <a:ln>
            <a:noFill/>
          </a:ln>
          <a:extLst/>
        </p:spPr>
        <p:txBody>
          <a:bodyPr lIns="91425" tIns="45700" rIns="91425" bIns="45700"/>
          <a:lstStyle/>
          <a:p>
            <a:pPr>
              <a:defRPr/>
            </a:pPr>
            <a:r>
              <a:rPr lang="es-E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Planes de acción sectoriales </a:t>
            </a:r>
            <a:r>
              <a:rPr lang="es-E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s-ES" sz="2000" b="1" i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s-ES" sz="2000" b="1" i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7 Conector recto"/>
          <p:cNvCxnSpPr/>
          <p:nvPr/>
        </p:nvCxnSpPr>
        <p:spPr>
          <a:xfrm>
            <a:off x="5292725" y="700088"/>
            <a:ext cx="3527425" cy="0"/>
          </a:xfrm>
          <a:prstGeom prst="line">
            <a:avLst/>
          </a:prstGeom>
          <a:ln w="12700">
            <a:solidFill>
              <a:srgbClr val="3F8F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8" name="Imagen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32813" y="406400"/>
            <a:ext cx="300037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ángulo 14"/>
          <p:cNvSpPr/>
          <p:nvPr/>
        </p:nvSpPr>
        <p:spPr>
          <a:xfrm>
            <a:off x="0" y="4803775"/>
            <a:ext cx="9144000" cy="339725"/>
          </a:xfrm>
          <a:prstGeom prst="rect">
            <a:avLst/>
          </a:prstGeom>
          <a:solidFill>
            <a:srgbClr val="3F8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</a:endParaRPr>
          </a:p>
        </p:txBody>
      </p:sp>
      <p:pic>
        <p:nvPicPr>
          <p:cNvPr id="16390" name="Imagen 1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40650" y="4859338"/>
            <a:ext cx="1246188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929072"/>
            <a:ext cx="4143372" cy="862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Imagen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8577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Shape 727"/>
          <p:cNvSpPr>
            <a:spLocks noChangeArrowheads="1"/>
          </p:cNvSpPr>
          <p:nvPr/>
        </p:nvSpPr>
        <p:spPr bwMode="auto">
          <a:xfrm>
            <a:off x="0" y="-303227"/>
            <a:ext cx="7808912" cy="803275"/>
          </a:xfrm>
          <a:prstGeom prst="rect">
            <a:avLst/>
          </a:prstGeom>
          <a:noFill/>
          <a:ln>
            <a:noFill/>
          </a:ln>
          <a:extLst/>
        </p:spPr>
        <p:txBody>
          <a:bodyPr lIns="91425" tIns="45700" rIns="91425" bIns="45700"/>
          <a:lstStyle/>
          <a:p>
            <a:pPr>
              <a:defRPr/>
            </a:pPr>
            <a:r>
              <a:rPr lang="es-ES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Planes </a:t>
            </a:r>
            <a:r>
              <a:rPr lang="es-E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acción sectoriales </a:t>
            </a:r>
            <a:r>
              <a:rPr lang="es-E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s-ES" sz="2000" b="1" i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s-ES" sz="2000" b="1" i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7 Conector recto"/>
          <p:cNvCxnSpPr/>
          <p:nvPr/>
        </p:nvCxnSpPr>
        <p:spPr>
          <a:xfrm>
            <a:off x="5292725" y="700088"/>
            <a:ext cx="3527425" cy="0"/>
          </a:xfrm>
          <a:prstGeom prst="line">
            <a:avLst/>
          </a:prstGeom>
          <a:ln w="12700">
            <a:solidFill>
              <a:srgbClr val="3F8F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6" name="Imagen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32813" y="406400"/>
            <a:ext cx="300037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ángulo 14"/>
          <p:cNvSpPr/>
          <p:nvPr/>
        </p:nvSpPr>
        <p:spPr>
          <a:xfrm>
            <a:off x="0" y="4803775"/>
            <a:ext cx="9144000" cy="339725"/>
          </a:xfrm>
          <a:prstGeom prst="rect">
            <a:avLst/>
          </a:prstGeom>
          <a:solidFill>
            <a:srgbClr val="3F8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</a:endParaRPr>
          </a:p>
        </p:txBody>
      </p:sp>
      <p:pic>
        <p:nvPicPr>
          <p:cNvPr id="18438" name="Imagen 1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40650" y="4859338"/>
            <a:ext cx="1246188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785800"/>
            <a:ext cx="1928826" cy="76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Imagen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28646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Shape 727"/>
          <p:cNvSpPr>
            <a:spLocks noChangeArrowheads="1"/>
          </p:cNvSpPr>
          <p:nvPr/>
        </p:nvSpPr>
        <p:spPr bwMode="auto">
          <a:xfrm>
            <a:off x="0" y="-401638"/>
            <a:ext cx="7808912" cy="803275"/>
          </a:xfrm>
          <a:prstGeom prst="rect">
            <a:avLst/>
          </a:prstGeom>
          <a:noFill/>
          <a:ln>
            <a:noFill/>
          </a:ln>
          <a:extLst/>
        </p:spPr>
        <p:txBody>
          <a:bodyPr lIns="91425" tIns="45700" rIns="91425" bIns="45700"/>
          <a:lstStyle/>
          <a:p>
            <a:pPr>
              <a:defRPr/>
            </a:pPr>
            <a:r>
              <a:rPr lang="es-ES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Planes </a:t>
            </a:r>
            <a:r>
              <a:rPr lang="es-E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acción sectoriales </a:t>
            </a:r>
            <a:r>
              <a:rPr lang="es-E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s-ES" sz="2000" b="1" i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7 Conector recto"/>
          <p:cNvCxnSpPr/>
          <p:nvPr/>
        </p:nvCxnSpPr>
        <p:spPr>
          <a:xfrm>
            <a:off x="5292725" y="700088"/>
            <a:ext cx="3527425" cy="0"/>
          </a:xfrm>
          <a:prstGeom prst="line">
            <a:avLst/>
          </a:prstGeom>
          <a:ln w="12700">
            <a:solidFill>
              <a:srgbClr val="3F8F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4" name="Imagen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32813" y="406400"/>
            <a:ext cx="300037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ángulo 14"/>
          <p:cNvSpPr/>
          <p:nvPr/>
        </p:nvSpPr>
        <p:spPr>
          <a:xfrm>
            <a:off x="0" y="4803775"/>
            <a:ext cx="9144000" cy="339725"/>
          </a:xfrm>
          <a:prstGeom prst="rect">
            <a:avLst/>
          </a:prstGeom>
          <a:solidFill>
            <a:srgbClr val="3F8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</a:endParaRPr>
          </a:p>
        </p:txBody>
      </p:sp>
      <p:pic>
        <p:nvPicPr>
          <p:cNvPr id="20486" name="Imagen 1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40650" y="4859338"/>
            <a:ext cx="1246188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3929072"/>
            <a:ext cx="4119461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lynch\Desktop\Mati\2017\Subsecretaria\12 PPT Ministros 22Agos\grafico-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222537" cy="518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-36512" y="0"/>
            <a:ext cx="9289032" cy="411510"/>
          </a:xfrm>
          <a:prstGeom prst="rect">
            <a:avLst/>
          </a:prstGeom>
          <a:solidFill>
            <a:srgbClr val="00B0F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39761" y="67772"/>
            <a:ext cx="6112560" cy="27596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Clr>
                <a:srgbClr val="0067B7"/>
              </a:buClr>
              <a:buSzPct val="25000"/>
            </a:pPr>
            <a:r>
              <a:rPr lang="es-AR" b="1" dirty="0">
                <a:solidFill>
                  <a:srgbClr val="0067B7"/>
                </a:solidFill>
                <a:latin typeface="Arial" panose="020B0604020202020204" pitchFamily="34" charset="0"/>
                <a:ea typeface="Nunito"/>
                <a:cs typeface="Arial" panose="020B0604020202020204" pitchFamily="34" charset="0"/>
                <a:sym typeface="Nunito"/>
              </a:rPr>
              <a:t>Ejemplo hoja de </a:t>
            </a:r>
            <a:r>
              <a:rPr lang="es-AR" b="1" dirty="0" smtClean="0">
                <a:solidFill>
                  <a:srgbClr val="0067B7"/>
                </a:solidFill>
                <a:latin typeface="Arial" panose="020B0604020202020204" pitchFamily="34" charset="0"/>
                <a:ea typeface="Nunito"/>
                <a:cs typeface="Arial" panose="020B0604020202020204" pitchFamily="34" charset="0"/>
                <a:sym typeface="Nunito"/>
              </a:rPr>
              <a:t>ruta de Plan de Acción Energía y CC </a:t>
            </a:r>
            <a:endParaRPr lang="es-AR" b="1" dirty="0">
              <a:solidFill>
                <a:srgbClr val="0067B7"/>
              </a:solidFill>
              <a:latin typeface="Arial" panose="020B0604020202020204" pitchFamily="34" charset="0"/>
              <a:ea typeface="Nunito"/>
              <a:cs typeface="Arial" panose="020B0604020202020204" pitchFamily="34" charset="0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31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/>
        </p:nvSpPr>
        <p:spPr>
          <a:xfrm>
            <a:off x="147625" y="86601"/>
            <a:ext cx="7520000" cy="64827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R="25400">
              <a:lnSpc>
                <a:spcPts val="2000"/>
              </a:lnSpc>
              <a:buClr>
                <a:schemeClr val="dk1"/>
              </a:buClr>
              <a:buSzPts val="1100"/>
            </a:pPr>
            <a:r>
              <a:rPr lang="es-ES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G20: la agenda del Grupo de Cambio </a:t>
            </a:r>
            <a:r>
              <a:rPr lang="es-ES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Climático</a:t>
            </a:r>
            <a:endParaRPr lang="es-ES" sz="1600" b="1" i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Shape 139"/>
          <p:cNvSpPr txBox="1"/>
          <p:nvPr/>
        </p:nvSpPr>
        <p:spPr>
          <a:xfrm>
            <a:off x="0" y="4803775"/>
            <a:ext cx="9144000" cy="339600"/>
          </a:xfrm>
          <a:prstGeom prst="rect">
            <a:avLst/>
          </a:prstGeom>
          <a:solidFill>
            <a:srgbClr val="3F8FCF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Shape 140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740650" y="4859337"/>
            <a:ext cx="1246189" cy="223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18492" y="773761"/>
            <a:ext cx="690503" cy="615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>
          <a:blip r:embed="rId5" cstate="print">
            <a:alphaModFix/>
          </a:blip>
          <a:stretch>
            <a:fillRect/>
          </a:stretch>
        </p:blipFill>
        <p:spPr>
          <a:xfrm>
            <a:off x="6477906" y="895044"/>
            <a:ext cx="1344411" cy="38020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31"/>
          <p:cNvSpPr txBox="1">
            <a:spLocks/>
          </p:cNvSpPr>
          <p:nvPr/>
        </p:nvSpPr>
        <p:spPr>
          <a:xfrm>
            <a:off x="214282" y="857238"/>
            <a:ext cx="5917489" cy="999555"/>
          </a:xfrm>
          <a:prstGeom prst="rect">
            <a:avLst/>
          </a:prstGeom>
          <a:noFill/>
          <a:ln>
            <a:noFill/>
          </a:ln>
        </p:spPr>
        <p:txBody>
          <a:bodyPr wrap="square" lIns="40825" tIns="40825" rIns="40825" bIns="408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s-AR" sz="1400" b="1" i="1" dirty="0" smtClean="0">
                <a:solidFill>
                  <a:srgbClr val="595959"/>
                </a:solidFill>
              </a:rPr>
              <a:t>- Adaptación </a:t>
            </a:r>
            <a:r>
              <a:rPr lang="es-AR" sz="1400" b="1" i="1" dirty="0" smtClean="0">
                <a:solidFill>
                  <a:srgbClr val="595959"/>
                </a:solidFill>
              </a:rPr>
              <a:t>al cambio climático y eventos climáticos extremos con foco en el desarrollo de infraestructura </a:t>
            </a:r>
            <a:r>
              <a:rPr lang="es-AR" sz="1400" b="1" i="1" dirty="0" err="1" smtClean="0">
                <a:solidFill>
                  <a:srgbClr val="595959"/>
                </a:solidFill>
              </a:rPr>
              <a:t>resiliente</a:t>
            </a:r>
            <a:r>
              <a:rPr lang="es-AR" sz="1400" b="1" i="1" dirty="0" smtClean="0">
                <a:solidFill>
                  <a:srgbClr val="595959"/>
                </a:solidFill>
              </a:rPr>
              <a:t> y creación de empleo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s-ES" sz="1300" b="1" dirty="0" smtClean="0">
                <a:solidFill>
                  <a:srgbClr val="595959"/>
                </a:solidFill>
                <a:latin typeface="+mj-lt"/>
                <a:ea typeface="Nunito"/>
                <a:cs typeface="Nunito"/>
                <a:sym typeface="Nunito"/>
              </a:rPr>
              <a:t>Importancia</a:t>
            </a:r>
            <a:endParaRPr lang="es-ES" sz="1300" dirty="0" smtClean="0">
              <a:solidFill>
                <a:srgbClr val="595959"/>
              </a:solidFill>
              <a:latin typeface="+mj-lt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s-ES" sz="1100" dirty="0">
                <a:solidFill>
                  <a:srgbClr val="595959"/>
                </a:solidFill>
                <a:latin typeface="+mj-lt"/>
                <a:ea typeface="Nunito"/>
                <a:cs typeface="Nunito"/>
                <a:sym typeface="Nunito"/>
              </a:rPr>
              <a:t>El desarrollo de infraestructura resiliente </a:t>
            </a:r>
            <a:r>
              <a:rPr lang="es-ES" sz="1100" dirty="0" smtClean="0">
                <a:solidFill>
                  <a:srgbClr val="595959"/>
                </a:solidFill>
                <a:latin typeface="+mj-lt"/>
                <a:ea typeface="Nunito"/>
                <a:cs typeface="Nunito"/>
                <a:sym typeface="Nunito"/>
              </a:rPr>
              <a:t>a los impactos del cambio climático es </a:t>
            </a:r>
            <a:r>
              <a:rPr lang="es-ES" sz="1100" dirty="0">
                <a:solidFill>
                  <a:srgbClr val="595959"/>
                </a:solidFill>
                <a:latin typeface="+mj-lt"/>
                <a:ea typeface="Nunito"/>
                <a:cs typeface="Nunito"/>
                <a:sym typeface="Nunito"/>
              </a:rPr>
              <a:t>una condición necesaria para el crecimiento económico, la creación de empleo y el avance hacia el desarrollo sostenible</a:t>
            </a:r>
            <a:r>
              <a:rPr lang="es-ES" sz="1100" dirty="0" smtClean="0">
                <a:solidFill>
                  <a:srgbClr val="595959"/>
                </a:solidFill>
                <a:latin typeface="+mj-lt"/>
                <a:ea typeface="Nunito"/>
                <a:cs typeface="Nunito"/>
                <a:sym typeface="Nunito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s-ES" sz="1100" dirty="0" smtClean="0">
              <a:solidFill>
                <a:srgbClr val="595959"/>
              </a:solidFill>
              <a:latin typeface="+mj-lt"/>
              <a:ea typeface="Nunito"/>
              <a:cs typeface="Nunito"/>
              <a:sym typeface="Nunito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s-AR" sz="1400" b="1" i="1" dirty="0" smtClean="0">
                <a:solidFill>
                  <a:srgbClr val="595959"/>
                </a:solidFill>
              </a:rPr>
              <a:t>- Promover </a:t>
            </a:r>
            <a:r>
              <a:rPr lang="es-AR" sz="1400" b="1" i="1" dirty="0" smtClean="0">
                <a:solidFill>
                  <a:srgbClr val="595959"/>
                </a:solidFill>
              </a:rPr>
              <a:t>el desarrollo de estrategias bajas en emisiones de GEI a largo plazo, con un foco en criterios y metodologías para su diseño1  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s-ES" sz="1300" b="1" dirty="0" smtClean="0">
                <a:solidFill>
                  <a:srgbClr val="595959"/>
                </a:solidFill>
                <a:ea typeface="Nunito"/>
                <a:cs typeface="Nunito"/>
                <a:sym typeface="Nunito"/>
              </a:rPr>
              <a:t>Importancia</a:t>
            </a:r>
            <a:endParaRPr lang="es-ES" sz="1300" dirty="0" smtClean="0">
              <a:solidFill>
                <a:srgbClr val="595959"/>
              </a:solidFill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s-ES" sz="1100" dirty="0" smtClean="0">
                <a:solidFill>
                  <a:srgbClr val="595959"/>
                </a:solidFill>
                <a:ea typeface="Nunito"/>
                <a:cs typeface="Nunito"/>
                <a:sym typeface="Nunito"/>
              </a:rPr>
              <a:t>Una respuesta global eficaz al cambio climático requiere una visión a largo plazo de todas las principales economías del mundo</a:t>
            </a:r>
            <a:r>
              <a:rPr lang="es-ES" sz="1100" dirty="0" smtClean="0">
                <a:solidFill>
                  <a:srgbClr val="595959"/>
                </a:solidFill>
                <a:ea typeface="Nunito"/>
                <a:cs typeface="Nunito"/>
                <a:sym typeface="Nunito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s-ES" sz="1100" dirty="0" smtClean="0">
              <a:solidFill>
                <a:srgbClr val="595959"/>
              </a:solidFill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s-AR" sz="1400" b="1" i="1" dirty="0" smtClean="0">
                <a:solidFill>
                  <a:srgbClr val="595959"/>
                </a:solidFill>
              </a:rPr>
              <a:t>- Alineamiento </a:t>
            </a:r>
            <a:r>
              <a:rPr lang="es-AR" sz="1400" b="1" i="1" dirty="0" smtClean="0">
                <a:solidFill>
                  <a:srgbClr val="595959"/>
                </a:solidFill>
              </a:rPr>
              <a:t>de flujos de financiamiento climático internacional para implementación efectiva de las NDC y estrategias bajas en emisiones de GEI a largo plazo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1100" dirty="0" smtClean="0">
                <a:solidFill>
                  <a:srgbClr val="595959"/>
                </a:solidFill>
                <a:ea typeface="Nunito"/>
                <a:cs typeface="Nunito"/>
                <a:sym typeface="Nunito"/>
              </a:rPr>
              <a:t>El alineamiento de los fondos hacia una estrategia financiera es clave para asegurar la efectividad de las inversiones y el cumplimiento del Acuerdo de París.</a:t>
            </a:r>
          </a:p>
          <a:p>
            <a:pPr marL="0" lvl="0" indent="0">
              <a:spcBef>
                <a:spcPts val="0"/>
              </a:spcBef>
              <a:buNone/>
            </a:pPr>
            <a:endParaRPr lang="es-AR" sz="1100" b="1" i="1" dirty="0" smtClean="0">
              <a:solidFill>
                <a:srgbClr val="595959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s-ES" sz="1100" dirty="0" smtClean="0">
              <a:solidFill>
                <a:srgbClr val="595959"/>
              </a:solidFill>
              <a:ea typeface="Nunito"/>
              <a:cs typeface="Nunito"/>
              <a:sym typeface="Nunito"/>
            </a:endParaRPr>
          </a:p>
          <a:p>
            <a:pPr marL="0" lvl="0" indent="0">
              <a:spcBef>
                <a:spcPts val="0"/>
              </a:spcBef>
              <a:buNone/>
            </a:pPr>
            <a:endParaRPr lang="es-AR" sz="1100" b="1" i="1" dirty="0" smtClean="0">
              <a:solidFill>
                <a:srgbClr val="595959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s-ES" sz="1100" dirty="0" smtClean="0">
              <a:solidFill>
                <a:srgbClr val="595959"/>
              </a:solidFill>
              <a:latin typeface="+mj-lt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0"/>
              </a:spcBef>
              <a:buNone/>
            </a:pPr>
            <a:endParaRPr lang="es-ES" sz="1100" dirty="0">
              <a:solidFill>
                <a:srgbClr val="595959"/>
              </a:solidFill>
              <a:latin typeface="+mj-lt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0"/>
              </a:spcBef>
              <a:buNone/>
            </a:pPr>
            <a:endParaRPr lang="es-ES" sz="1100" dirty="0">
              <a:solidFill>
                <a:srgbClr val="595959"/>
              </a:solidFill>
              <a:latin typeface="+mj-lt"/>
              <a:ea typeface="Nunito"/>
              <a:cs typeface="Nunito"/>
              <a:sym typeface="Nunito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pic>
        <p:nvPicPr>
          <p:cNvPr id="1025" name="Imagen 1" descr="https://lh5.googleusercontent.com/hRWI4XsXpbuQ7qs7JL8PJvHuly2Z50nDMmG1t0UmNi6SmA8-p5YojfDGSxxlexqRzfPEP7tCTEzDSAwsa6CJCumR-64P_bYgsUiTjDt6rzQD9qKzGp02e5HL2sZtaucUqo264Bdx_dI"/>
          <p:cNvPicPr>
            <a:picLocks noChangeAspect="1" noChangeArrowheads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1357304"/>
            <a:ext cx="1843071" cy="10362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500826" y="2500312"/>
            <a:ext cx="312420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es-AR" sz="600" dirty="0">
                <a:solidFill>
                  <a:schemeClr val="bg1">
                    <a:lumMod val="65000"/>
                  </a:schemeClr>
                </a:solidFill>
                <a:latin typeface="+mj-lt"/>
                <a:ea typeface="Nunito"/>
                <a:cs typeface="Nunito"/>
              </a:rPr>
              <a:t>Laguna La Picasa. Fuente: Diario El Liberal (20/02/2017).</a:t>
            </a:r>
          </a:p>
        </p:txBody>
      </p:sp>
      <p:pic>
        <p:nvPicPr>
          <p:cNvPr id="22" name="Picture 4" descr="logo G2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931" y="170101"/>
            <a:ext cx="962837" cy="4237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hape 89"/>
          <p:cNvCxnSpPr/>
          <p:nvPr/>
        </p:nvCxnSpPr>
        <p:spPr>
          <a:xfrm>
            <a:off x="147637" y="700087"/>
            <a:ext cx="8672513" cy="0"/>
          </a:xfrm>
          <a:prstGeom prst="straightConnector1">
            <a:avLst/>
          </a:prstGeom>
          <a:noFill/>
          <a:ln w="12700" cap="flat" cmpd="sng">
            <a:solidFill>
              <a:srgbClr val="3F8FC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3" name="Shape 157"/>
          <p:cNvSpPr txBox="1"/>
          <p:nvPr/>
        </p:nvSpPr>
        <p:spPr>
          <a:xfrm>
            <a:off x="6682167" y="2786064"/>
            <a:ext cx="2089137" cy="25610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" name="Shape 15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423369" y="2804152"/>
            <a:ext cx="1185430" cy="391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Shape 159"/>
          <p:cNvPicPr preferRelativeResize="0"/>
          <p:nvPr/>
        </p:nvPicPr>
        <p:blipFill>
          <a:blip r:embed="rId10" cstate="print">
            <a:alphaModFix/>
          </a:blip>
          <a:stretch>
            <a:fillRect/>
          </a:stretch>
        </p:blipFill>
        <p:spPr>
          <a:xfrm>
            <a:off x="7929586" y="2786064"/>
            <a:ext cx="450616" cy="642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171"/>
          <p:cNvPicPr preferRelativeResize="0"/>
          <p:nvPr/>
        </p:nvPicPr>
        <p:blipFill>
          <a:blip r:embed="rId11" cstate="print">
            <a:alphaModFix/>
          </a:blip>
          <a:stretch>
            <a:fillRect/>
          </a:stretch>
        </p:blipFill>
        <p:spPr>
          <a:xfrm>
            <a:off x="6500826" y="3714759"/>
            <a:ext cx="642942" cy="714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Shape 172"/>
          <p:cNvPicPr preferRelativeResize="0"/>
          <p:nvPr/>
        </p:nvPicPr>
        <p:blipFill>
          <a:blip r:embed="rId12" cstate="print">
            <a:alphaModFix/>
          </a:blip>
          <a:stretch>
            <a:fillRect/>
          </a:stretch>
        </p:blipFill>
        <p:spPr>
          <a:xfrm>
            <a:off x="7771438" y="3666652"/>
            <a:ext cx="687057" cy="7933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2200</TotalTime>
  <Words>713</Words>
  <Application>Microsoft Office PowerPoint</Application>
  <PresentationFormat>Presentación en pantalla (16:9)</PresentationFormat>
  <Paragraphs>117</Paragraphs>
  <Slides>14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Alvaro Zopatti</dc:creator>
  <cp:lastModifiedBy>elena palacios</cp:lastModifiedBy>
  <cp:revision>119</cp:revision>
  <dcterms:created xsi:type="dcterms:W3CDTF">2017-10-24T14:28:48Z</dcterms:created>
  <dcterms:modified xsi:type="dcterms:W3CDTF">2018-03-06T20:13:33Z</dcterms:modified>
</cp:coreProperties>
</file>