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48" r:id="rId1"/>
  </p:sldMasterIdLst>
  <p:notesMasterIdLst>
    <p:notesMasterId r:id="rId10"/>
  </p:notesMasterIdLst>
  <p:sldIdLst>
    <p:sldId id="257" r:id="rId2"/>
    <p:sldId id="282" r:id="rId3"/>
    <p:sldId id="362" r:id="rId4"/>
    <p:sldId id="360" r:id="rId5"/>
    <p:sldId id="363" r:id="rId6"/>
    <p:sldId id="365" r:id="rId7"/>
    <p:sldId id="367" r:id="rId8"/>
    <p:sldId id="359"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8E3A"/>
    <a:srgbClr val="5A702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3393" autoAdjust="0"/>
  </p:normalViewPr>
  <p:slideViewPr>
    <p:cSldViewPr snapToGrid="0" snapToObjects="1">
      <p:cViewPr varScale="1">
        <p:scale>
          <a:sx n="69" d="100"/>
          <a:sy n="69" d="100"/>
        </p:scale>
        <p:origin x="1416"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0342BB-F761-4643-BE5A-F69A5B1D494B}" type="doc">
      <dgm:prSet loTypeId="urn:microsoft.com/office/officeart/2005/8/layout/hProcess9" loCatId="process" qsTypeId="urn:microsoft.com/office/officeart/2005/8/quickstyle/simple1" qsCatId="simple" csTypeId="urn:microsoft.com/office/officeart/2005/8/colors/accent1_2" csCatId="accent1" phldr="1"/>
      <dgm:spPr/>
    </dgm:pt>
    <dgm:pt modelId="{B1FE56BF-E16E-4D67-B71D-77C391E33D29}">
      <dgm:prSet phldrT="[Texto]" custT="1"/>
      <dgm:spPr/>
      <dgm:t>
        <a:bodyPr/>
        <a:lstStyle/>
        <a:p>
          <a:r>
            <a:rPr lang="es-419" sz="1800" noProof="0" dirty="0"/>
            <a:t>Sumisión de la Nota Conceptual (Marzo – 2018)</a:t>
          </a:r>
        </a:p>
      </dgm:t>
    </dgm:pt>
    <dgm:pt modelId="{AE952188-F970-4EB2-9C8F-6E168B18E8F0}" type="parTrans" cxnId="{FA9DBA16-1ECB-424E-93CE-FA516041E134}">
      <dgm:prSet/>
      <dgm:spPr/>
      <dgm:t>
        <a:bodyPr/>
        <a:lstStyle/>
        <a:p>
          <a:endParaRPr lang="pt-BR" sz="4800"/>
        </a:p>
      </dgm:t>
    </dgm:pt>
    <dgm:pt modelId="{80A0C8E8-6CB1-4C34-8FE6-C02E2E81D627}" type="sibTrans" cxnId="{FA9DBA16-1ECB-424E-93CE-FA516041E134}">
      <dgm:prSet custT="1"/>
      <dgm:spPr/>
      <dgm:t>
        <a:bodyPr/>
        <a:lstStyle/>
        <a:p>
          <a:endParaRPr lang="pt-BR" sz="1600"/>
        </a:p>
      </dgm:t>
    </dgm:pt>
    <dgm:pt modelId="{35D667B0-5EA0-47B2-85AA-06E39DC44EA6}">
      <dgm:prSet custT="1"/>
      <dgm:spPr/>
      <dgm:t>
        <a:bodyPr/>
        <a:lstStyle/>
        <a:p>
          <a:r>
            <a:rPr lang="es-419" sz="1800" noProof="0" dirty="0"/>
            <a:t>Elaboración de la Propuesta Completa (de Abril a Junio  - 2018)</a:t>
          </a:r>
        </a:p>
      </dgm:t>
    </dgm:pt>
    <dgm:pt modelId="{41D79290-5697-4853-B064-4C98E84BA365}" type="parTrans" cxnId="{D5814E1D-95FB-4547-8B71-7C0442C18271}">
      <dgm:prSet/>
      <dgm:spPr/>
      <dgm:t>
        <a:bodyPr/>
        <a:lstStyle/>
        <a:p>
          <a:endParaRPr lang="pt-BR" sz="4800"/>
        </a:p>
      </dgm:t>
    </dgm:pt>
    <dgm:pt modelId="{130685D0-BE2C-4971-92DF-8C86475B02F8}" type="sibTrans" cxnId="{D5814E1D-95FB-4547-8B71-7C0442C18271}">
      <dgm:prSet custT="1"/>
      <dgm:spPr/>
      <dgm:t>
        <a:bodyPr/>
        <a:lstStyle/>
        <a:p>
          <a:endParaRPr lang="pt-BR" sz="1600"/>
        </a:p>
      </dgm:t>
    </dgm:pt>
    <dgm:pt modelId="{7A30E911-FCE4-43FF-A95D-AFBF370971B1}">
      <dgm:prSet custT="1"/>
      <dgm:spPr/>
      <dgm:t>
        <a:bodyPr/>
        <a:lstStyle/>
        <a:p>
          <a:r>
            <a:rPr lang="es-419" sz="2000" noProof="0" dirty="0"/>
            <a:t>Sumisión de la Propuesta Completa</a:t>
          </a:r>
          <a:endParaRPr lang="pt-BR" sz="2000" dirty="0"/>
        </a:p>
      </dgm:t>
    </dgm:pt>
    <dgm:pt modelId="{B05F3802-076C-4E76-B694-04783DD4F939}" type="parTrans" cxnId="{B7922E01-2B23-49FF-89B7-C492817389BB}">
      <dgm:prSet/>
      <dgm:spPr/>
      <dgm:t>
        <a:bodyPr/>
        <a:lstStyle/>
        <a:p>
          <a:endParaRPr lang="pt-BR" sz="4800"/>
        </a:p>
      </dgm:t>
    </dgm:pt>
    <dgm:pt modelId="{1488AF7C-8FD9-4FF3-A8DD-E62F4A33C0E0}" type="sibTrans" cxnId="{B7922E01-2B23-49FF-89B7-C492817389BB}">
      <dgm:prSet custT="1"/>
      <dgm:spPr/>
      <dgm:t>
        <a:bodyPr/>
        <a:lstStyle/>
        <a:p>
          <a:endParaRPr lang="pt-BR" sz="1600"/>
        </a:p>
      </dgm:t>
    </dgm:pt>
    <dgm:pt modelId="{0B53B7AA-1E50-4639-BBF0-5F6D598FDBA4}">
      <dgm:prSet custT="1"/>
      <dgm:spPr/>
      <dgm:t>
        <a:bodyPr/>
        <a:lstStyle/>
        <a:p>
          <a:r>
            <a:rPr lang="es-419" sz="2000" noProof="0" dirty="0"/>
            <a:t>Inicio de la implementación de la Propuesta Brasil</a:t>
          </a:r>
        </a:p>
      </dgm:t>
    </dgm:pt>
    <dgm:pt modelId="{A238B8C4-A64A-4C20-9725-F551623F290D}" type="parTrans" cxnId="{8BF59AE1-9228-4FAC-BA96-4B8F9824D0C7}">
      <dgm:prSet/>
      <dgm:spPr/>
      <dgm:t>
        <a:bodyPr/>
        <a:lstStyle/>
        <a:p>
          <a:endParaRPr lang="pt-BR" sz="4800"/>
        </a:p>
      </dgm:t>
    </dgm:pt>
    <dgm:pt modelId="{534AB269-42FE-4F6A-A5C8-7B4759AE8874}" type="sibTrans" cxnId="{8BF59AE1-9228-4FAC-BA96-4B8F9824D0C7}">
      <dgm:prSet/>
      <dgm:spPr/>
      <dgm:t>
        <a:bodyPr/>
        <a:lstStyle/>
        <a:p>
          <a:endParaRPr lang="pt-BR" sz="4800"/>
        </a:p>
      </dgm:t>
    </dgm:pt>
    <dgm:pt modelId="{AE28DA07-345E-4ABD-923C-0B5F12FB3158}">
      <dgm:prSet phldrT="[Texto]" custT="1"/>
      <dgm:spPr/>
      <dgm:t>
        <a:bodyPr/>
        <a:lstStyle/>
        <a:p>
          <a:r>
            <a:rPr lang="es-419" sz="1800" noProof="0" dirty="0"/>
            <a:t>Proceso de selección de la Entidad Acreditada (finalización en Marzo – 2018)</a:t>
          </a:r>
        </a:p>
      </dgm:t>
    </dgm:pt>
    <dgm:pt modelId="{86002F5A-9DE8-4EF6-8C68-B8F3F32E26C8}" type="sibTrans" cxnId="{62F0D8F4-F052-4246-BC58-99507BB0B28A}">
      <dgm:prSet custT="1"/>
      <dgm:spPr/>
      <dgm:t>
        <a:bodyPr/>
        <a:lstStyle/>
        <a:p>
          <a:endParaRPr lang="pt-BR" sz="1600"/>
        </a:p>
      </dgm:t>
    </dgm:pt>
    <dgm:pt modelId="{4CDF570A-5AA1-4D17-AB81-3B6552F93A7F}" type="parTrans" cxnId="{62F0D8F4-F052-4246-BC58-99507BB0B28A}">
      <dgm:prSet/>
      <dgm:spPr/>
      <dgm:t>
        <a:bodyPr/>
        <a:lstStyle/>
        <a:p>
          <a:endParaRPr lang="pt-BR" sz="4800"/>
        </a:p>
      </dgm:t>
    </dgm:pt>
    <dgm:pt modelId="{0FD83DB0-3E5A-4AE9-ABD5-02864257804B}" type="pres">
      <dgm:prSet presAssocID="{950342BB-F761-4643-BE5A-F69A5B1D494B}" presName="CompostProcess" presStyleCnt="0">
        <dgm:presLayoutVars>
          <dgm:dir/>
          <dgm:resizeHandles val="exact"/>
        </dgm:presLayoutVars>
      </dgm:prSet>
      <dgm:spPr/>
    </dgm:pt>
    <dgm:pt modelId="{BA1DBE26-280F-4B07-8AAC-21D0D75054C8}" type="pres">
      <dgm:prSet presAssocID="{950342BB-F761-4643-BE5A-F69A5B1D494B}" presName="arrow" presStyleLbl="bgShp" presStyleIdx="0" presStyleCnt="1"/>
      <dgm:spPr/>
    </dgm:pt>
    <dgm:pt modelId="{67356DCB-886E-44CB-88CC-FA4DE1BFF8B1}" type="pres">
      <dgm:prSet presAssocID="{950342BB-F761-4643-BE5A-F69A5B1D494B}" presName="linearProcess" presStyleCnt="0"/>
      <dgm:spPr/>
    </dgm:pt>
    <dgm:pt modelId="{25C01733-3F61-496D-ABD7-8B53140F4D48}" type="pres">
      <dgm:prSet presAssocID="{AE28DA07-345E-4ABD-923C-0B5F12FB3158}" presName="textNode" presStyleLbl="node1" presStyleIdx="0" presStyleCnt="5" custScaleX="118375" custScaleY="96923" custLinFactNeighborX="92953" custLinFactNeighborY="1538">
        <dgm:presLayoutVars>
          <dgm:bulletEnabled val="1"/>
        </dgm:presLayoutVars>
      </dgm:prSet>
      <dgm:spPr/>
      <dgm:t>
        <a:bodyPr/>
        <a:lstStyle/>
        <a:p>
          <a:endParaRPr lang="pt-BR"/>
        </a:p>
      </dgm:t>
    </dgm:pt>
    <dgm:pt modelId="{B8CE5097-EE72-4058-BB3B-6A667EBA741E}" type="pres">
      <dgm:prSet presAssocID="{86002F5A-9DE8-4EF6-8C68-B8F3F32E26C8}" presName="sibTrans" presStyleCnt="0"/>
      <dgm:spPr/>
    </dgm:pt>
    <dgm:pt modelId="{BEBB93CF-E9E2-4FA5-9DC6-74A91EEABD73}" type="pres">
      <dgm:prSet presAssocID="{B1FE56BF-E16E-4D67-B71D-77C391E33D29}" presName="textNode" presStyleLbl="node1" presStyleIdx="1" presStyleCnt="5" custLinFactNeighborX="47610">
        <dgm:presLayoutVars>
          <dgm:bulletEnabled val="1"/>
        </dgm:presLayoutVars>
      </dgm:prSet>
      <dgm:spPr/>
      <dgm:t>
        <a:bodyPr/>
        <a:lstStyle/>
        <a:p>
          <a:endParaRPr lang="pt-BR"/>
        </a:p>
      </dgm:t>
    </dgm:pt>
    <dgm:pt modelId="{68BC7F2A-A9FF-4C3C-844D-727480BBE5B5}" type="pres">
      <dgm:prSet presAssocID="{80A0C8E8-6CB1-4C34-8FE6-C02E2E81D627}" presName="sibTrans" presStyleCnt="0"/>
      <dgm:spPr/>
    </dgm:pt>
    <dgm:pt modelId="{56815E69-A761-4A4E-8EC8-4D1C583F0A4A}" type="pres">
      <dgm:prSet presAssocID="{35D667B0-5EA0-47B2-85AA-06E39DC44EA6}" presName="textNode" presStyleLbl="node1" presStyleIdx="2" presStyleCnt="5" custScaleX="106674">
        <dgm:presLayoutVars>
          <dgm:bulletEnabled val="1"/>
        </dgm:presLayoutVars>
      </dgm:prSet>
      <dgm:spPr/>
      <dgm:t>
        <a:bodyPr/>
        <a:lstStyle/>
        <a:p>
          <a:endParaRPr lang="pt-BR"/>
        </a:p>
      </dgm:t>
    </dgm:pt>
    <dgm:pt modelId="{1567DF9E-25C1-4A83-9297-6091D26F598C}" type="pres">
      <dgm:prSet presAssocID="{130685D0-BE2C-4971-92DF-8C86475B02F8}" presName="sibTrans" presStyleCnt="0"/>
      <dgm:spPr/>
    </dgm:pt>
    <dgm:pt modelId="{CDC275F7-63C1-4C5D-8061-90DCC7CF1DB6}" type="pres">
      <dgm:prSet presAssocID="{7A30E911-FCE4-43FF-A95D-AFBF370971B1}" presName="textNode" presStyleLbl="node1" presStyleIdx="3" presStyleCnt="5" custLinFactNeighborX="-28566">
        <dgm:presLayoutVars>
          <dgm:bulletEnabled val="1"/>
        </dgm:presLayoutVars>
      </dgm:prSet>
      <dgm:spPr/>
      <dgm:t>
        <a:bodyPr/>
        <a:lstStyle/>
        <a:p>
          <a:endParaRPr lang="pt-BR"/>
        </a:p>
      </dgm:t>
    </dgm:pt>
    <dgm:pt modelId="{B02FB9B0-2639-4468-AA11-564F8FD66873}" type="pres">
      <dgm:prSet presAssocID="{1488AF7C-8FD9-4FF3-A8DD-E62F4A33C0E0}" presName="sibTrans" presStyleCnt="0"/>
      <dgm:spPr/>
    </dgm:pt>
    <dgm:pt modelId="{F6690EA5-07B6-403A-9237-41AF0A92123C}" type="pres">
      <dgm:prSet presAssocID="{0B53B7AA-1E50-4639-BBF0-5F6D598FDBA4}" presName="textNode" presStyleLbl="node1" presStyleIdx="4" presStyleCnt="5" custScaleX="103843" custLinFactNeighborX="-42849">
        <dgm:presLayoutVars>
          <dgm:bulletEnabled val="1"/>
        </dgm:presLayoutVars>
      </dgm:prSet>
      <dgm:spPr/>
      <dgm:t>
        <a:bodyPr/>
        <a:lstStyle/>
        <a:p>
          <a:endParaRPr lang="pt-BR"/>
        </a:p>
      </dgm:t>
    </dgm:pt>
  </dgm:ptLst>
  <dgm:cxnLst>
    <dgm:cxn modelId="{FA9DBA16-1ECB-424E-93CE-FA516041E134}" srcId="{950342BB-F761-4643-BE5A-F69A5B1D494B}" destId="{B1FE56BF-E16E-4D67-B71D-77C391E33D29}" srcOrd="1" destOrd="0" parTransId="{AE952188-F970-4EB2-9C8F-6E168B18E8F0}" sibTransId="{80A0C8E8-6CB1-4C34-8FE6-C02E2E81D627}"/>
    <dgm:cxn modelId="{B7922E01-2B23-49FF-89B7-C492817389BB}" srcId="{950342BB-F761-4643-BE5A-F69A5B1D494B}" destId="{7A30E911-FCE4-43FF-A95D-AFBF370971B1}" srcOrd="3" destOrd="0" parTransId="{B05F3802-076C-4E76-B694-04783DD4F939}" sibTransId="{1488AF7C-8FD9-4FF3-A8DD-E62F4A33C0E0}"/>
    <dgm:cxn modelId="{67655078-68C2-49E5-9986-46EBDE0936B2}" type="presOf" srcId="{0B53B7AA-1E50-4639-BBF0-5F6D598FDBA4}" destId="{F6690EA5-07B6-403A-9237-41AF0A92123C}" srcOrd="0" destOrd="0" presId="urn:microsoft.com/office/officeart/2005/8/layout/hProcess9"/>
    <dgm:cxn modelId="{7AB557F8-8EA9-48F1-801B-72DEAB4456AB}" type="presOf" srcId="{950342BB-F761-4643-BE5A-F69A5B1D494B}" destId="{0FD83DB0-3E5A-4AE9-ABD5-02864257804B}" srcOrd="0" destOrd="0" presId="urn:microsoft.com/office/officeart/2005/8/layout/hProcess9"/>
    <dgm:cxn modelId="{4E072AC8-D97D-4691-86B8-51CE37770F04}" type="presOf" srcId="{B1FE56BF-E16E-4D67-B71D-77C391E33D29}" destId="{BEBB93CF-E9E2-4FA5-9DC6-74A91EEABD73}" srcOrd="0" destOrd="0" presId="urn:microsoft.com/office/officeart/2005/8/layout/hProcess9"/>
    <dgm:cxn modelId="{44A6AF9C-EB53-4FCE-A2CF-8AB3A550F4FB}" type="presOf" srcId="{35D667B0-5EA0-47B2-85AA-06E39DC44EA6}" destId="{56815E69-A761-4A4E-8EC8-4D1C583F0A4A}" srcOrd="0" destOrd="0" presId="urn:microsoft.com/office/officeart/2005/8/layout/hProcess9"/>
    <dgm:cxn modelId="{8BF59AE1-9228-4FAC-BA96-4B8F9824D0C7}" srcId="{950342BB-F761-4643-BE5A-F69A5B1D494B}" destId="{0B53B7AA-1E50-4639-BBF0-5F6D598FDBA4}" srcOrd="4" destOrd="0" parTransId="{A238B8C4-A64A-4C20-9725-F551623F290D}" sibTransId="{534AB269-42FE-4F6A-A5C8-7B4759AE8874}"/>
    <dgm:cxn modelId="{4ADE6123-9CBA-4297-A839-D9EF627C1F9A}" type="presOf" srcId="{AE28DA07-345E-4ABD-923C-0B5F12FB3158}" destId="{25C01733-3F61-496D-ABD7-8B53140F4D48}" srcOrd="0" destOrd="0" presId="urn:microsoft.com/office/officeart/2005/8/layout/hProcess9"/>
    <dgm:cxn modelId="{D5814E1D-95FB-4547-8B71-7C0442C18271}" srcId="{950342BB-F761-4643-BE5A-F69A5B1D494B}" destId="{35D667B0-5EA0-47B2-85AA-06E39DC44EA6}" srcOrd="2" destOrd="0" parTransId="{41D79290-5697-4853-B064-4C98E84BA365}" sibTransId="{130685D0-BE2C-4971-92DF-8C86475B02F8}"/>
    <dgm:cxn modelId="{62F0D8F4-F052-4246-BC58-99507BB0B28A}" srcId="{950342BB-F761-4643-BE5A-F69A5B1D494B}" destId="{AE28DA07-345E-4ABD-923C-0B5F12FB3158}" srcOrd="0" destOrd="0" parTransId="{4CDF570A-5AA1-4D17-AB81-3B6552F93A7F}" sibTransId="{86002F5A-9DE8-4EF6-8C68-B8F3F32E26C8}"/>
    <dgm:cxn modelId="{2AAAF231-6E57-4EC6-AA5F-DDE95FC817F0}" type="presOf" srcId="{7A30E911-FCE4-43FF-A95D-AFBF370971B1}" destId="{CDC275F7-63C1-4C5D-8061-90DCC7CF1DB6}" srcOrd="0" destOrd="0" presId="urn:microsoft.com/office/officeart/2005/8/layout/hProcess9"/>
    <dgm:cxn modelId="{F727776F-3FB4-428A-9FFD-42102F36F10A}" type="presParOf" srcId="{0FD83DB0-3E5A-4AE9-ABD5-02864257804B}" destId="{BA1DBE26-280F-4B07-8AAC-21D0D75054C8}" srcOrd="0" destOrd="0" presId="urn:microsoft.com/office/officeart/2005/8/layout/hProcess9"/>
    <dgm:cxn modelId="{A4C975D8-1125-47FD-9949-1546A2C22297}" type="presParOf" srcId="{0FD83DB0-3E5A-4AE9-ABD5-02864257804B}" destId="{67356DCB-886E-44CB-88CC-FA4DE1BFF8B1}" srcOrd="1" destOrd="0" presId="urn:microsoft.com/office/officeart/2005/8/layout/hProcess9"/>
    <dgm:cxn modelId="{4DCBFB7A-E9EA-4310-AC77-B0A77970F2C6}" type="presParOf" srcId="{67356DCB-886E-44CB-88CC-FA4DE1BFF8B1}" destId="{25C01733-3F61-496D-ABD7-8B53140F4D48}" srcOrd="0" destOrd="0" presId="urn:microsoft.com/office/officeart/2005/8/layout/hProcess9"/>
    <dgm:cxn modelId="{C53D2E39-5840-4D45-9F98-509541713A66}" type="presParOf" srcId="{67356DCB-886E-44CB-88CC-FA4DE1BFF8B1}" destId="{B8CE5097-EE72-4058-BB3B-6A667EBA741E}" srcOrd="1" destOrd="0" presId="urn:microsoft.com/office/officeart/2005/8/layout/hProcess9"/>
    <dgm:cxn modelId="{E9BF3E28-E782-4EF4-A8E3-3790B9E35168}" type="presParOf" srcId="{67356DCB-886E-44CB-88CC-FA4DE1BFF8B1}" destId="{BEBB93CF-E9E2-4FA5-9DC6-74A91EEABD73}" srcOrd="2" destOrd="0" presId="urn:microsoft.com/office/officeart/2005/8/layout/hProcess9"/>
    <dgm:cxn modelId="{81512169-CCF9-44FB-92A3-F6C884367C08}" type="presParOf" srcId="{67356DCB-886E-44CB-88CC-FA4DE1BFF8B1}" destId="{68BC7F2A-A9FF-4C3C-844D-727480BBE5B5}" srcOrd="3" destOrd="0" presId="urn:microsoft.com/office/officeart/2005/8/layout/hProcess9"/>
    <dgm:cxn modelId="{A9A44DC9-4E16-4E0E-8A28-C00C3515B32B}" type="presParOf" srcId="{67356DCB-886E-44CB-88CC-FA4DE1BFF8B1}" destId="{56815E69-A761-4A4E-8EC8-4D1C583F0A4A}" srcOrd="4" destOrd="0" presId="urn:microsoft.com/office/officeart/2005/8/layout/hProcess9"/>
    <dgm:cxn modelId="{AB366E50-D4F2-48BA-B442-8194DE6A3881}" type="presParOf" srcId="{67356DCB-886E-44CB-88CC-FA4DE1BFF8B1}" destId="{1567DF9E-25C1-4A83-9297-6091D26F598C}" srcOrd="5" destOrd="0" presId="urn:microsoft.com/office/officeart/2005/8/layout/hProcess9"/>
    <dgm:cxn modelId="{727AD0FA-7900-46F7-BDFF-F86F80769B7D}" type="presParOf" srcId="{67356DCB-886E-44CB-88CC-FA4DE1BFF8B1}" destId="{CDC275F7-63C1-4C5D-8061-90DCC7CF1DB6}" srcOrd="6" destOrd="0" presId="urn:microsoft.com/office/officeart/2005/8/layout/hProcess9"/>
    <dgm:cxn modelId="{2868DAC3-3C8D-4110-87AF-76EA6407C15C}" type="presParOf" srcId="{67356DCB-886E-44CB-88CC-FA4DE1BFF8B1}" destId="{B02FB9B0-2639-4468-AA11-564F8FD66873}" srcOrd="7" destOrd="0" presId="urn:microsoft.com/office/officeart/2005/8/layout/hProcess9"/>
    <dgm:cxn modelId="{C5E36ED6-6B97-4CE9-9CB9-5E69702C39CC}" type="presParOf" srcId="{67356DCB-886E-44CB-88CC-FA4DE1BFF8B1}" destId="{F6690EA5-07B6-403A-9237-41AF0A92123C}" srcOrd="8"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1DBE26-280F-4B07-8AAC-21D0D75054C8}">
      <dsp:nvSpPr>
        <dsp:cNvPr id="0" name=""/>
        <dsp:cNvSpPr/>
      </dsp:nvSpPr>
      <dsp:spPr>
        <a:xfrm>
          <a:off x="668654" y="0"/>
          <a:ext cx="7578090" cy="4618153"/>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5C01733-3F61-496D-ABD7-8B53140F4D48}">
      <dsp:nvSpPr>
        <dsp:cNvPr id="0" name=""/>
        <dsp:cNvSpPr/>
      </dsp:nvSpPr>
      <dsp:spPr>
        <a:xfrm>
          <a:off x="232883" y="1442276"/>
          <a:ext cx="1771645" cy="17904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419" sz="1800" kern="1200" noProof="0" dirty="0"/>
            <a:t>Proceso de selección de la Entidad Acreditada (finalización en Marzo – 2018)</a:t>
          </a:r>
        </a:p>
      </dsp:txBody>
      <dsp:txXfrm>
        <a:off x="319368" y="1528761"/>
        <a:ext cx="1598675" cy="1617450"/>
      </dsp:txXfrm>
    </dsp:sp>
    <dsp:sp modelId="{BEBB93CF-E9E2-4FA5-9DC6-74A91EEABD73}">
      <dsp:nvSpPr>
        <dsp:cNvPr id="0" name=""/>
        <dsp:cNvSpPr/>
      </dsp:nvSpPr>
      <dsp:spPr>
        <a:xfrm>
          <a:off x="2140864" y="1385445"/>
          <a:ext cx="1496637" cy="184726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419" sz="1800" kern="1200" noProof="0" dirty="0"/>
            <a:t>Sumisión de la Nota Conceptual (Marzo – 2018)</a:t>
          </a:r>
        </a:p>
      </dsp:txBody>
      <dsp:txXfrm>
        <a:off x="2213924" y="1458505"/>
        <a:ext cx="1350517" cy="1701141"/>
      </dsp:txXfrm>
    </dsp:sp>
    <dsp:sp modelId="{56815E69-A761-4A4E-8EC8-4D1C583F0A4A}">
      <dsp:nvSpPr>
        <dsp:cNvPr id="0" name=""/>
        <dsp:cNvSpPr/>
      </dsp:nvSpPr>
      <dsp:spPr>
        <a:xfrm>
          <a:off x="3768183" y="1385445"/>
          <a:ext cx="1596523" cy="184726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419" sz="1800" kern="1200" noProof="0" dirty="0"/>
            <a:t>Elaboración de la Propuesta Completa (de Abril a Junio  - 2018)</a:t>
          </a:r>
        </a:p>
      </dsp:txBody>
      <dsp:txXfrm>
        <a:off x="3846119" y="1463381"/>
        <a:ext cx="1440651" cy="1691389"/>
      </dsp:txXfrm>
    </dsp:sp>
    <dsp:sp modelId="{CDC275F7-63C1-4C5D-8061-90DCC7CF1DB6}">
      <dsp:nvSpPr>
        <dsp:cNvPr id="0" name=""/>
        <dsp:cNvSpPr/>
      </dsp:nvSpPr>
      <dsp:spPr>
        <a:xfrm>
          <a:off x="5542892" y="1385445"/>
          <a:ext cx="1496637" cy="184726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419" sz="2000" kern="1200" noProof="0" dirty="0"/>
            <a:t>Sumisión de la Propuesta Completa</a:t>
          </a:r>
          <a:endParaRPr lang="pt-BR" sz="2000" kern="1200" dirty="0"/>
        </a:p>
      </dsp:txBody>
      <dsp:txXfrm>
        <a:off x="5615952" y="1458505"/>
        <a:ext cx="1350517" cy="1701141"/>
      </dsp:txXfrm>
    </dsp:sp>
    <dsp:sp modelId="{F6690EA5-07B6-403A-9237-41AF0A92123C}">
      <dsp:nvSpPr>
        <dsp:cNvPr id="0" name=""/>
        <dsp:cNvSpPr/>
      </dsp:nvSpPr>
      <dsp:spPr>
        <a:xfrm>
          <a:off x="7253342" y="1385445"/>
          <a:ext cx="1554153" cy="184726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419" sz="2000" kern="1200" noProof="0" dirty="0"/>
            <a:t>Inicio de la implementación de la Propuesta Brasil</a:t>
          </a:r>
        </a:p>
      </dsp:txBody>
      <dsp:txXfrm>
        <a:off x="7329209" y="1461312"/>
        <a:ext cx="1402419" cy="1695527"/>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E7AC70-67BE-4405-B15C-0F4702FE9766}" type="datetimeFigureOut">
              <a:rPr lang="pt-BR" smtClean="0"/>
              <a:pPr/>
              <a:t>06/03/2018</a:t>
            </a:fld>
            <a:endParaRPr lang="pt-BR"/>
          </a:p>
        </p:txBody>
      </p:sp>
      <p:sp>
        <p:nvSpPr>
          <p:cNvPr id="4" name="Espaço Reservado para Imagem de Sli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478C77B-3188-43FA-A66A-D439B9834449}" type="slidenum">
              <a:rPr lang="pt-BR" smtClean="0"/>
              <a:pPr/>
              <a:t>‹nº›</a:t>
            </a:fld>
            <a:endParaRPr lang="pt-BR"/>
          </a:p>
        </p:txBody>
      </p:sp>
    </p:spTree>
    <p:extLst>
      <p:ext uri="{BB962C8B-B14F-4D97-AF65-F5344CB8AC3E}">
        <p14:creationId xmlns:p14="http://schemas.microsoft.com/office/powerpoint/2010/main" val="26647577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42995F5-41CC-C142-AD71-E3CD0A48A096}" type="slidenum">
              <a:rPr lang="en-US" smtClean="0"/>
              <a:pPr/>
              <a:t>3</a:t>
            </a:fld>
            <a:endParaRPr lang="en-US"/>
          </a:p>
        </p:txBody>
      </p:sp>
    </p:spTree>
    <p:extLst>
      <p:ext uri="{BB962C8B-B14F-4D97-AF65-F5344CB8AC3E}">
        <p14:creationId xmlns:p14="http://schemas.microsoft.com/office/powerpoint/2010/main" val="23653612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5705FC7-802E-47E6-91FB-3079055B83E0}" type="slidenum">
              <a:rPr lang="pt-BR" smtClean="0"/>
              <a:t>6</a:t>
            </a:fld>
            <a:endParaRPr lang="pt-BR"/>
          </a:p>
        </p:txBody>
      </p:sp>
    </p:spTree>
    <p:extLst>
      <p:ext uri="{BB962C8B-B14F-4D97-AF65-F5344CB8AC3E}">
        <p14:creationId xmlns:p14="http://schemas.microsoft.com/office/powerpoint/2010/main" val="7953881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42995F5-41CC-C142-AD71-E3CD0A48A096}" type="slidenum">
              <a:rPr lang="en-US" smtClean="0"/>
              <a:pPr/>
              <a:t>8</a:t>
            </a:fld>
            <a:endParaRPr lang="en-US"/>
          </a:p>
        </p:txBody>
      </p:sp>
    </p:spTree>
    <p:extLst>
      <p:ext uri="{BB962C8B-B14F-4D97-AF65-F5344CB8AC3E}">
        <p14:creationId xmlns:p14="http://schemas.microsoft.com/office/powerpoint/2010/main" val="39913012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capa-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9939" y="-271238"/>
            <a:ext cx="9768758" cy="7400476"/>
          </a:xfrm>
          <a:prstGeom prst="rect">
            <a:avLst/>
          </a:prstGeom>
        </p:spPr>
      </p:pic>
      <p:sp>
        <p:nvSpPr>
          <p:cNvPr id="2" name="Title 1"/>
          <p:cNvSpPr>
            <a:spLocks noGrp="1"/>
          </p:cNvSpPr>
          <p:nvPr>
            <p:ph type="ctrTitle" hasCustomPrompt="1"/>
          </p:nvPr>
        </p:nvSpPr>
        <p:spPr>
          <a:xfrm>
            <a:off x="974045" y="1674252"/>
            <a:ext cx="5807280" cy="1851838"/>
          </a:xfrm>
        </p:spPr>
        <p:txBody>
          <a:bodyPr>
            <a:normAutofit/>
          </a:bodyPr>
          <a:lstStyle>
            <a:lvl1pPr algn="l">
              <a:defRPr sz="5000" b="1">
                <a:solidFill>
                  <a:srgbClr val="FFFFFF"/>
                </a:solidFill>
              </a:defRPr>
            </a:lvl1pPr>
          </a:lstStyle>
          <a:p>
            <a:r>
              <a:rPr lang="x-none" dirty="0"/>
              <a:t>Título</a:t>
            </a:r>
            <a:endParaRPr lang="en-US" dirty="0"/>
          </a:p>
        </p:txBody>
      </p:sp>
      <p:sp>
        <p:nvSpPr>
          <p:cNvPr id="15" name="Text Placeholder 14"/>
          <p:cNvSpPr>
            <a:spLocks noGrp="1"/>
          </p:cNvSpPr>
          <p:nvPr>
            <p:ph type="body" sz="quarter" idx="11"/>
          </p:nvPr>
        </p:nvSpPr>
        <p:spPr>
          <a:xfrm>
            <a:off x="974725" y="3649145"/>
            <a:ext cx="5807075" cy="677863"/>
          </a:xfrm>
        </p:spPr>
        <p:txBody>
          <a:bodyPr>
            <a:normAutofit/>
          </a:bodyPr>
          <a:lstStyle>
            <a:lvl1pPr marL="0" indent="0">
              <a:buNone/>
              <a:defRPr sz="2400">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x-none" dirty="0"/>
              <a:t>Click to edit Master text styles</a:t>
            </a:r>
          </a:p>
        </p:txBody>
      </p:sp>
      <p:sp>
        <p:nvSpPr>
          <p:cNvPr id="16" name="Rectangle 15"/>
          <p:cNvSpPr/>
          <p:nvPr userDrawn="1"/>
        </p:nvSpPr>
        <p:spPr>
          <a:xfrm>
            <a:off x="-319939" y="4993241"/>
            <a:ext cx="9768758" cy="213474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8" name="Picture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5585" y="4961699"/>
            <a:ext cx="3758532" cy="1877387"/>
          </a:xfrm>
          <a:prstGeom prst="rect">
            <a:avLst/>
          </a:prstGeom>
        </p:spPr>
      </p:pic>
      <p:pic>
        <p:nvPicPr>
          <p:cNvPr id="19" name="Picture 18"/>
          <p:cNvPicPr>
            <a:picLocks noChangeAspect="1"/>
          </p:cNvPicPr>
          <p:nvPr userDrawn="1"/>
        </p:nvPicPr>
        <p:blipFill rotWithShape="1">
          <a:blip r:embed="rId4">
            <a:extLst>
              <a:ext uri="{28A0092B-C50C-407E-A947-70E740481C1C}">
                <a14:useLocalDpi xmlns:a14="http://schemas.microsoft.com/office/drawing/2010/main" val="0"/>
              </a:ext>
            </a:extLst>
          </a:blip>
          <a:srcRect r="39384"/>
          <a:stretch/>
        </p:blipFill>
        <p:spPr>
          <a:xfrm>
            <a:off x="3465957" y="5517865"/>
            <a:ext cx="2205696" cy="731402"/>
          </a:xfrm>
          <a:prstGeom prst="rect">
            <a:avLst/>
          </a:prstGeom>
        </p:spPr>
      </p:pic>
      <p:pic>
        <p:nvPicPr>
          <p:cNvPr id="20" name="Picture 19" descr="marcagovfederal_2016_ministerios_ol-[Convertido].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910204" y="5069187"/>
            <a:ext cx="3538615" cy="1567607"/>
          </a:xfrm>
          <a:prstGeom prst="rect">
            <a:avLst/>
          </a:prstGeom>
        </p:spPr>
      </p:pic>
      <p:sp>
        <p:nvSpPr>
          <p:cNvPr id="22" name="Text Placeholder 21"/>
          <p:cNvSpPr>
            <a:spLocks noGrp="1"/>
          </p:cNvSpPr>
          <p:nvPr>
            <p:ph type="body" sz="quarter" idx="12" hasCustomPrompt="1"/>
          </p:nvPr>
        </p:nvSpPr>
        <p:spPr>
          <a:xfrm>
            <a:off x="6818790" y="4413760"/>
            <a:ext cx="2033588" cy="395287"/>
          </a:xfrm>
        </p:spPr>
        <p:txBody>
          <a:bodyPr anchor="ctr">
            <a:noAutofit/>
          </a:bodyPr>
          <a:lstStyle>
            <a:lvl1pPr marL="0" indent="0" algn="r">
              <a:buNone/>
              <a:defRPr sz="2000" b="1">
                <a:solidFill>
                  <a:srgbClr val="FFFFFF"/>
                </a:solidFill>
              </a:defRPr>
            </a:lvl1pPr>
          </a:lstStyle>
          <a:p>
            <a:pPr lvl="0"/>
            <a:r>
              <a:rPr lang="x-none" dirty="0"/>
              <a:t>Data</a:t>
            </a:r>
            <a:endParaRPr lang="en-US" dirty="0"/>
          </a:p>
        </p:txBody>
      </p:sp>
    </p:spTree>
    <p:extLst>
      <p:ext uri="{BB962C8B-B14F-4D97-AF65-F5344CB8AC3E}">
        <p14:creationId xmlns:p14="http://schemas.microsoft.com/office/powerpoint/2010/main" val="21731816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4" name="Date Placeholder 3"/>
          <p:cNvSpPr>
            <a:spLocks noGrp="1"/>
          </p:cNvSpPr>
          <p:nvPr>
            <p:ph type="dt" sz="half" idx="10"/>
          </p:nvPr>
        </p:nvSpPr>
        <p:spPr/>
        <p:txBody>
          <a:bodyPr/>
          <a:lstStyle/>
          <a:p>
            <a:fld id="{E10779F5-B71A-124D-A864-77D777709769}" type="datetimeFigureOut">
              <a:rPr lang="en-US" smtClean="0"/>
              <a:pPr/>
              <a:t>3/6/2018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A6117E-21DF-6942-BAB1-F8B8C057910F}" type="slidenum">
              <a:rPr lang="en-US" smtClean="0"/>
              <a:pPr/>
              <a:t>‹nº›</a:t>
            </a:fld>
            <a:endParaRPr lang="en-US"/>
          </a:p>
        </p:txBody>
      </p:sp>
      <p:sp>
        <p:nvSpPr>
          <p:cNvPr id="7" name="Rectangle 6"/>
          <p:cNvSpPr/>
          <p:nvPr userDrawn="1"/>
        </p:nvSpPr>
        <p:spPr>
          <a:xfrm>
            <a:off x="-172617" y="1516270"/>
            <a:ext cx="9493855" cy="473433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Vertical Text Placeholder 2"/>
          <p:cNvSpPr>
            <a:spLocks noGrp="1"/>
          </p:cNvSpPr>
          <p:nvPr>
            <p:ph type="body" orient="vert" idx="1"/>
          </p:nvPr>
        </p:nvSpPr>
        <p:spPr/>
        <p:txBody>
          <a:bodyPr vert="eaVert"/>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Tree>
    <p:extLst>
      <p:ext uri="{BB962C8B-B14F-4D97-AF65-F5344CB8AC3E}">
        <p14:creationId xmlns:p14="http://schemas.microsoft.com/office/powerpoint/2010/main" val="82838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x-none"/>
              <a:t>Click to edit Master title style</a:t>
            </a:r>
            <a:endParaRPr lang="en-US"/>
          </a:p>
        </p:txBody>
      </p:sp>
      <p:sp>
        <p:nvSpPr>
          <p:cNvPr id="4" name="Date Placeholder 3"/>
          <p:cNvSpPr>
            <a:spLocks noGrp="1"/>
          </p:cNvSpPr>
          <p:nvPr>
            <p:ph type="dt" sz="half" idx="10"/>
          </p:nvPr>
        </p:nvSpPr>
        <p:spPr/>
        <p:txBody>
          <a:bodyPr/>
          <a:lstStyle/>
          <a:p>
            <a:fld id="{E10779F5-B71A-124D-A864-77D777709769}" type="datetimeFigureOut">
              <a:rPr lang="en-US" smtClean="0"/>
              <a:pPr/>
              <a:t>3/6/2018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A6117E-21DF-6942-BAB1-F8B8C057910F}" type="slidenum">
              <a:rPr lang="en-US" smtClean="0"/>
              <a:pPr/>
              <a:t>‹nº›</a:t>
            </a:fld>
            <a:endParaRPr lang="en-US"/>
          </a:p>
        </p:txBody>
      </p:sp>
      <p:sp>
        <p:nvSpPr>
          <p:cNvPr id="7" name="Rectangle 6"/>
          <p:cNvSpPr/>
          <p:nvPr userDrawn="1"/>
        </p:nvSpPr>
        <p:spPr>
          <a:xfrm>
            <a:off x="0" y="0"/>
            <a:ext cx="6553200" cy="6238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Tree>
    <p:extLst>
      <p:ext uri="{BB962C8B-B14F-4D97-AF65-F5344CB8AC3E}">
        <p14:creationId xmlns:p14="http://schemas.microsoft.com/office/powerpoint/2010/main" val="8973274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4" name="Date Placeholder 3"/>
          <p:cNvSpPr>
            <a:spLocks noGrp="1"/>
          </p:cNvSpPr>
          <p:nvPr>
            <p:ph type="dt" sz="half" idx="10"/>
          </p:nvPr>
        </p:nvSpPr>
        <p:spPr/>
        <p:txBody>
          <a:bodyPr/>
          <a:lstStyle/>
          <a:p>
            <a:fld id="{E10779F5-B71A-124D-A864-77D777709769}" type="datetimeFigureOut">
              <a:rPr lang="en-US" smtClean="0"/>
              <a:pPr/>
              <a:t>3/6/2018</a:t>
            </a:fld>
            <a:endParaRPr lang="en-US"/>
          </a:p>
        </p:txBody>
      </p:sp>
      <p:sp>
        <p:nvSpPr>
          <p:cNvPr id="5" name="Footer Placeholder 4"/>
          <p:cNvSpPr>
            <a:spLocks noGrp="1"/>
          </p:cNvSpPr>
          <p:nvPr>
            <p:ph type="ftr" sz="quarter" idx="11"/>
          </p:nvPr>
        </p:nvSpPr>
        <p:spPr/>
        <p:txBody>
          <a:bodyPr/>
          <a:lstStyle/>
          <a:p>
            <a:endParaRPr lang="en-US"/>
          </a:p>
        </p:txBody>
      </p:sp>
      <p:sp>
        <p:nvSpPr>
          <p:cNvPr id="7" name="Rectangle 6"/>
          <p:cNvSpPr/>
          <p:nvPr userDrawn="1"/>
        </p:nvSpPr>
        <p:spPr>
          <a:xfrm>
            <a:off x="-172617" y="1516270"/>
            <a:ext cx="9493855" cy="473433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p>
            <a:fld id="{ADA6117E-21DF-6942-BAB1-F8B8C057910F}" type="slidenum">
              <a:rPr lang="en-US" smtClean="0"/>
              <a:pPr/>
              <a:t>‹nº›</a:t>
            </a:fld>
            <a:endParaRPr lang="en-US"/>
          </a:p>
        </p:txBody>
      </p:sp>
      <p:sp>
        <p:nvSpPr>
          <p:cNvPr id="3" name="Content Placeholder 2"/>
          <p:cNvSpPr>
            <a:spLocks noGrp="1"/>
          </p:cNvSpPr>
          <p:nvPr>
            <p:ph idx="1"/>
          </p:nvPr>
        </p:nvSpPr>
        <p:spPr/>
        <p:txBody>
          <a:body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Tree>
    <p:extLst>
      <p:ext uri="{BB962C8B-B14F-4D97-AF65-F5344CB8AC3E}">
        <p14:creationId xmlns:p14="http://schemas.microsoft.com/office/powerpoint/2010/main" val="2727077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chemeClr val="bg1"/>
                </a:solidFill>
              </a:defRPr>
            </a:lvl1pPr>
          </a:lstStyle>
          <a:p>
            <a:r>
              <a:rPr lang="x-none" dirty="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x-none" dirty="0"/>
              <a:t>Click to edit Master text styles</a:t>
            </a:r>
          </a:p>
        </p:txBody>
      </p:sp>
      <p:sp>
        <p:nvSpPr>
          <p:cNvPr id="4" name="Date Placeholder 3"/>
          <p:cNvSpPr>
            <a:spLocks noGrp="1"/>
          </p:cNvSpPr>
          <p:nvPr>
            <p:ph type="dt" sz="half" idx="10"/>
          </p:nvPr>
        </p:nvSpPr>
        <p:spPr/>
        <p:txBody>
          <a:bodyPr/>
          <a:lstStyle/>
          <a:p>
            <a:fld id="{E10779F5-B71A-124D-A864-77D777709769}" type="datetimeFigureOut">
              <a:rPr lang="en-US" smtClean="0"/>
              <a:pPr/>
              <a:t>3/6/2018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A6117E-21DF-6942-BAB1-F8B8C057910F}" type="slidenum">
              <a:rPr lang="en-US" smtClean="0"/>
              <a:pPr/>
              <a:t>‹nº›</a:t>
            </a:fld>
            <a:endParaRPr lang="en-US"/>
          </a:p>
        </p:txBody>
      </p:sp>
    </p:spTree>
    <p:extLst>
      <p:ext uri="{BB962C8B-B14F-4D97-AF65-F5344CB8AC3E}">
        <p14:creationId xmlns:p14="http://schemas.microsoft.com/office/powerpoint/2010/main" val="3153548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5" name="Date Placeholder 4"/>
          <p:cNvSpPr>
            <a:spLocks noGrp="1"/>
          </p:cNvSpPr>
          <p:nvPr>
            <p:ph type="dt" sz="half" idx="10"/>
          </p:nvPr>
        </p:nvSpPr>
        <p:spPr/>
        <p:txBody>
          <a:bodyPr/>
          <a:lstStyle/>
          <a:p>
            <a:fld id="{E10779F5-B71A-124D-A864-77D777709769}" type="datetimeFigureOut">
              <a:rPr lang="en-US" smtClean="0"/>
              <a:pPr/>
              <a:t>3/6/2018</a:t>
            </a:fld>
            <a:endParaRPr lang="en-US"/>
          </a:p>
        </p:txBody>
      </p:sp>
      <p:sp>
        <p:nvSpPr>
          <p:cNvPr id="8" name="Rectangle 7"/>
          <p:cNvSpPr/>
          <p:nvPr userDrawn="1"/>
        </p:nvSpPr>
        <p:spPr>
          <a:xfrm>
            <a:off x="-184945" y="1516270"/>
            <a:ext cx="9518514" cy="473433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A6117E-21DF-6942-BAB1-F8B8C057910F}" type="slidenum">
              <a:rPr lang="en-US" smtClean="0"/>
              <a:pPr/>
              <a:t>‹nº›</a:t>
            </a:fld>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dirty="0"/>
              <a:t>Click to edit Master text styles</a:t>
            </a:r>
          </a:p>
          <a:p>
            <a:pPr lvl="1"/>
            <a:r>
              <a:rPr lang="x-none" dirty="0"/>
              <a:t>Second level</a:t>
            </a:r>
          </a:p>
          <a:p>
            <a:pPr lvl="2"/>
            <a:r>
              <a:rPr lang="x-none" dirty="0"/>
              <a:t>Third level</a:t>
            </a:r>
          </a:p>
          <a:p>
            <a:pPr lvl="3"/>
            <a:r>
              <a:rPr lang="x-none" dirty="0"/>
              <a:t>Fourth level</a:t>
            </a:r>
          </a:p>
          <a:p>
            <a:pPr lvl="4"/>
            <a:r>
              <a:rPr lang="x-none" dirty="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dirty="0"/>
              <a:t>Click to edit Master text styles</a:t>
            </a:r>
          </a:p>
          <a:p>
            <a:pPr lvl="1"/>
            <a:r>
              <a:rPr lang="x-none" dirty="0"/>
              <a:t>Second level</a:t>
            </a:r>
          </a:p>
          <a:p>
            <a:pPr lvl="2"/>
            <a:r>
              <a:rPr lang="x-none" dirty="0"/>
              <a:t>Third level</a:t>
            </a:r>
          </a:p>
          <a:p>
            <a:pPr lvl="3"/>
            <a:r>
              <a:rPr lang="x-none" dirty="0"/>
              <a:t>Fourth level</a:t>
            </a:r>
          </a:p>
          <a:p>
            <a:pPr lvl="4"/>
            <a:r>
              <a:rPr lang="x-none" dirty="0"/>
              <a:t>Fifth level</a:t>
            </a:r>
            <a:endParaRPr lang="en-US" dirty="0"/>
          </a:p>
        </p:txBody>
      </p:sp>
    </p:spTree>
    <p:extLst>
      <p:ext uri="{BB962C8B-B14F-4D97-AF65-F5344CB8AC3E}">
        <p14:creationId xmlns:p14="http://schemas.microsoft.com/office/powerpoint/2010/main" val="1154192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x-none"/>
              <a:t>Click to edit Master title style</a:t>
            </a:r>
            <a:endParaRPr lang="en-US"/>
          </a:p>
        </p:txBody>
      </p:sp>
      <p:sp>
        <p:nvSpPr>
          <p:cNvPr id="7" name="Date Placeholder 6"/>
          <p:cNvSpPr>
            <a:spLocks noGrp="1"/>
          </p:cNvSpPr>
          <p:nvPr>
            <p:ph type="dt" sz="half" idx="10"/>
          </p:nvPr>
        </p:nvSpPr>
        <p:spPr/>
        <p:txBody>
          <a:bodyPr/>
          <a:lstStyle/>
          <a:p>
            <a:fld id="{E10779F5-B71A-124D-A864-77D777709769}" type="datetimeFigureOut">
              <a:rPr lang="en-US" smtClean="0"/>
              <a:pPr/>
              <a:t>3/6/2018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DA6117E-21DF-6942-BAB1-F8B8C057910F}" type="slidenum">
              <a:rPr lang="en-US" smtClean="0"/>
              <a:pPr/>
              <a:t>‹nº›</a:t>
            </a:fld>
            <a:endParaRPr lang="en-US"/>
          </a:p>
        </p:txBody>
      </p:sp>
      <p:sp>
        <p:nvSpPr>
          <p:cNvPr id="12" name="Rectangle 11"/>
          <p:cNvSpPr/>
          <p:nvPr userDrawn="1"/>
        </p:nvSpPr>
        <p:spPr>
          <a:xfrm>
            <a:off x="-172617" y="1479283"/>
            <a:ext cx="9493855" cy="473433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dirty="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dirty="0"/>
              <a:t>Click to edit Master text styles</a:t>
            </a:r>
          </a:p>
          <a:p>
            <a:pPr lvl="1"/>
            <a:r>
              <a:rPr lang="x-none" dirty="0"/>
              <a:t>Second level</a:t>
            </a:r>
          </a:p>
          <a:p>
            <a:pPr lvl="2"/>
            <a:r>
              <a:rPr lang="x-none" dirty="0"/>
              <a:t>Third level</a:t>
            </a:r>
          </a:p>
          <a:p>
            <a:pPr lvl="3"/>
            <a:r>
              <a:rPr lang="x-none" dirty="0"/>
              <a:t>Fourth level</a:t>
            </a:r>
          </a:p>
          <a:p>
            <a:pPr lvl="4"/>
            <a:r>
              <a:rPr lang="x-none" dirty="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dirty="0"/>
              <a:t>Click to edit Master text styles</a:t>
            </a:r>
          </a:p>
          <a:p>
            <a:pPr lvl="1"/>
            <a:r>
              <a:rPr lang="x-none" dirty="0"/>
              <a:t>Second level</a:t>
            </a:r>
          </a:p>
          <a:p>
            <a:pPr lvl="2"/>
            <a:r>
              <a:rPr lang="x-none" dirty="0"/>
              <a:t>Third level</a:t>
            </a:r>
          </a:p>
          <a:p>
            <a:pPr lvl="3"/>
            <a:r>
              <a:rPr lang="x-none" dirty="0"/>
              <a:t>Fourth level</a:t>
            </a:r>
          </a:p>
          <a:p>
            <a:pPr lvl="4"/>
            <a:r>
              <a:rPr lang="x-none" dirty="0"/>
              <a:t>Fifth level</a:t>
            </a:r>
            <a:endParaRPr lang="en-US" dirty="0"/>
          </a:p>
        </p:txBody>
      </p:sp>
    </p:spTree>
    <p:extLst>
      <p:ext uri="{BB962C8B-B14F-4D97-AF65-F5344CB8AC3E}">
        <p14:creationId xmlns:p14="http://schemas.microsoft.com/office/powerpoint/2010/main" val="2478262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Date Placeholder 2"/>
          <p:cNvSpPr>
            <a:spLocks noGrp="1"/>
          </p:cNvSpPr>
          <p:nvPr>
            <p:ph type="dt" sz="half" idx="10"/>
          </p:nvPr>
        </p:nvSpPr>
        <p:spPr/>
        <p:txBody>
          <a:bodyPr/>
          <a:lstStyle/>
          <a:p>
            <a:fld id="{E10779F5-B71A-124D-A864-77D777709769}" type="datetimeFigureOut">
              <a:rPr lang="en-US" smtClean="0"/>
              <a:pPr/>
              <a:t>3/6/2018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DA6117E-21DF-6942-BAB1-F8B8C057910F}" type="slidenum">
              <a:rPr lang="en-US" smtClean="0"/>
              <a:pPr/>
              <a:t>‹nº›</a:t>
            </a:fld>
            <a:endParaRPr lang="en-US"/>
          </a:p>
        </p:txBody>
      </p:sp>
    </p:spTree>
    <p:extLst>
      <p:ext uri="{BB962C8B-B14F-4D97-AF65-F5344CB8AC3E}">
        <p14:creationId xmlns:p14="http://schemas.microsoft.com/office/powerpoint/2010/main" val="1144169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0779F5-B71A-124D-A864-77D777709769}" type="datetimeFigureOut">
              <a:rPr lang="en-US" smtClean="0"/>
              <a:pPr/>
              <a:t>3/6/2018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DA6117E-21DF-6942-BAB1-F8B8C057910F}" type="slidenum">
              <a:rPr lang="en-US" smtClean="0"/>
              <a:pPr/>
              <a:t>‹nº›</a:t>
            </a:fld>
            <a:endParaRPr lang="en-US"/>
          </a:p>
        </p:txBody>
      </p:sp>
    </p:spTree>
    <p:extLst>
      <p:ext uri="{BB962C8B-B14F-4D97-AF65-F5344CB8AC3E}">
        <p14:creationId xmlns:p14="http://schemas.microsoft.com/office/powerpoint/2010/main" val="35631616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x-none"/>
              <a:t>Click to edit Master title style</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dirty="0"/>
              <a:t>Click to edit Master text styles</a:t>
            </a:r>
          </a:p>
        </p:txBody>
      </p:sp>
      <p:sp>
        <p:nvSpPr>
          <p:cNvPr id="5" name="Date Placeholder 4"/>
          <p:cNvSpPr>
            <a:spLocks noGrp="1"/>
          </p:cNvSpPr>
          <p:nvPr>
            <p:ph type="dt" sz="half" idx="10"/>
          </p:nvPr>
        </p:nvSpPr>
        <p:spPr/>
        <p:txBody>
          <a:bodyPr/>
          <a:lstStyle/>
          <a:p>
            <a:fld id="{E10779F5-B71A-124D-A864-77D777709769}" type="datetimeFigureOut">
              <a:rPr lang="en-US" smtClean="0"/>
              <a:pPr/>
              <a:t>3/6/2018</a:t>
            </a:fld>
            <a:endParaRPr lang="en-US"/>
          </a:p>
        </p:txBody>
      </p:sp>
      <p:sp>
        <p:nvSpPr>
          <p:cNvPr id="8" name="Rectangle 7"/>
          <p:cNvSpPr/>
          <p:nvPr userDrawn="1"/>
        </p:nvSpPr>
        <p:spPr>
          <a:xfrm>
            <a:off x="3476409" y="-135618"/>
            <a:ext cx="5844830" cy="720013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x-none" dirty="0"/>
              <a:t>Click to edit Master text styles</a:t>
            </a:r>
          </a:p>
          <a:p>
            <a:pPr lvl="1"/>
            <a:r>
              <a:rPr lang="x-none" dirty="0"/>
              <a:t>Second level</a:t>
            </a:r>
          </a:p>
          <a:p>
            <a:pPr lvl="2"/>
            <a:r>
              <a:rPr lang="x-none" dirty="0"/>
              <a:t>Third level</a:t>
            </a:r>
          </a:p>
          <a:p>
            <a:pPr lvl="3"/>
            <a:r>
              <a:rPr lang="x-none" dirty="0"/>
              <a:t>Fourth level</a:t>
            </a:r>
          </a:p>
          <a:p>
            <a:pPr lvl="4"/>
            <a:r>
              <a:rPr lang="x-none" dirty="0"/>
              <a:t>Fifth level</a:t>
            </a:r>
            <a:endParaRPr lang="en-US" dirty="0"/>
          </a:p>
        </p:txBody>
      </p:sp>
      <p:sp>
        <p:nvSpPr>
          <p:cNvPr id="6" name="Footer Placeholder 5"/>
          <p:cNvSpPr>
            <a:spLocks noGrp="1"/>
          </p:cNvSpPr>
          <p:nvPr>
            <p:ph type="ftr" sz="quarter" idx="11"/>
          </p:nvPr>
        </p:nvSpPr>
        <p:spPr>
          <a:xfrm>
            <a:off x="3575050" y="6356350"/>
            <a:ext cx="2444750" cy="365125"/>
          </a:xfrm>
        </p:spPr>
        <p:txBody>
          <a:bodyPr/>
          <a:lstStyle>
            <a:lvl1pPr>
              <a:defRPr>
                <a:solidFill>
                  <a:schemeClr val="tx1">
                    <a:lumMod val="65000"/>
                    <a:lumOff val="35000"/>
                  </a:schemeClr>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1">
                    <a:lumMod val="65000"/>
                    <a:lumOff val="35000"/>
                  </a:schemeClr>
                </a:solidFill>
              </a:defRPr>
            </a:lvl1pPr>
          </a:lstStyle>
          <a:p>
            <a:fld id="{ADA6117E-21DF-6942-BAB1-F8B8C057910F}" type="slidenum">
              <a:rPr lang="en-US" smtClean="0"/>
              <a:pPr/>
              <a:t>‹nº›</a:t>
            </a:fld>
            <a:endParaRPr lang="en-US" dirty="0"/>
          </a:p>
        </p:txBody>
      </p:sp>
    </p:spTree>
    <p:extLst>
      <p:ext uri="{BB962C8B-B14F-4D97-AF65-F5344CB8AC3E}">
        <p14:creationId xmlns:p14="http://schemas.microsoft.com/office/powerpoint/2010/main" val="10740580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x-none"/>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solidFill>
                  <a:srgbClr val="FFFFFF"/>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dirty="0"/>
              <a:t>Click to edit Master text styles</a:t>
            </a:r>
          </a:p>
        </p:txBody>
      </p:sp>
      <p:sp>
        <p:nvSpPr>
          <p:cNvPr id="5" name="Date Placeholder 4"/>
          <p:cNvSpPr>
            <a:spLocks noGrp="1"/>
          </p:cNvSpPr>
          <p:nvPr>
            <p:ph type="dt" sz="half" idx="10"/>
          </p:nvPr>
        </p:nvSpPr>
        <p:spPr/>
        <p:txBody>
          <a:bodyPr/>
          <a:lstStyle/>
          <a:p>
            <a:fld id="{E10779F5-B71A-124D-A864-77D777709769}" type="datetimeFigureOut">
              <a:rPr lang="en-US" smtClean="0"/>
              <a:pPr/>
              <a:t>3/6/2018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A6117E-21DF-6942-BAB1-F8B8C057910F}" type="slidenum">
              <a:rPr lang="en-US" smtClean="0"/>
              <a:pPr/>
              <a:t>‹nº›</a:t>
            </a:fld>
            <a:endParaRPr lang="en-US"/>
          </a:p>
        </p:txBody>
      </p:sp>
    </p:spTree>
    <p:extLst>
      <p:ext uri="{BB962C8B-B14F-4D97-AF65-F5344CB8AC3E}">
        <p14:creationId xmlns:p14="http://schemas.microsoft.com/office/powerpoint/2010/main" val="2288817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79019" y="-135619"/>
            <a:ext cx="9502038" cy="7198418"/>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x-none" dirty="0"/>
              <a:t>Click to edit Master title style</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rgbClr val="FFFFFF"/>
                </a:solidFill>
              </a:defRPr>
            </a:lvl1pPr>
          </a:lstStyle>
          <a:p>
            <a:fld id="{E10779F5-B71A-124D-A864-77D777709769}" type="datetimeFigureOut">
              <a:rPr lang="en-US" smtClean="0"/>
              <a:pPr/>
              <a:t>3/6/2018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FFFFFF"/>
                </a:solidFill>
              </a:defRPr>
            </a:lvl1pPr>
          </a:lstStyle>
          <a:p>
            <a:fld id="{ADA6117E-21DF-6942-BAB1-F8B8C057910F}" type="slidenum">
              <a:rPr lang="en-US" smtClean="0"/>
              <a:pPr/>
              <a:t>‹nº›</a:t>
            </a:fld>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x-none" dirty="0"/>
              <a:t>Click to edit Master text styles</a:t>
            </a:r>
          </a:p>
          <a:p>
            <a:pPr lvl="1"/>
            <a:r>
              <a:rPr lang="x-none" dirty="0"/>
              <a:t>Second level</a:t>
            </a:r>
          </a:p>
          <a:p>
            <a:pPr lvl="2"/>
            <a:r>
              <a:rPr lang="x-none" dirty="0"/>
              <a:t>Third level</a:t>
            </a:r>
          </a:p>
          <a:p>
            <a:pPr lvl="3"/>
            <a:r>
              <a:rPr lang="x-none" dirty="0"/>
              <a:t>Fourth level</a:t>
            </a:r>
          </a:p>
          <a:p>
            <a:pPr lvl="4"/>
            <a:r>
              <a:rPr lang="x-none" dirty="0"/>
              <a:t>Fifth level</a:t>
            </a:r>
            <a:endParaRPr lang="en-US" dirty="0"/>
          </a:p>
        </p:txBody>
      </p:sp>
    </p:spTree>
    <p:extLst>
      <p:ext uri="{BB962C8B-B14F-4D97-AF65-F5344CB8AC3E}">
        <p14:creationId xmlns:p14="http://schemas.microsoft.com/office/powerpoint/2010/main" val="3088605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457200" rtl="0" eaLnBrk="1" latinLnBrk="0" hangingPunct="1">
        <a:spcBef>
          <a:spcPct val="0"/>
        </a:spcBef>
        <a:buNone/>
        <a:defRPr sz="4400" b="1" kern="1200">
          <a:solidFill>
            <a:srgbClr val="FFFFFF"/>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lumMod val="65000"/>
              <a:lumOff val="3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lumMod val="65000"/>
              <a:lumOff val="35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lumMod val="65000"/>
              <a:lumOff val="35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lumMod val="65000"/>
              <a:lumOff val="35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lumMod val="65000"/>
              <a:lumOff val="3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3"/>
          <p:cNvSpPr txBox="1">
            <a:spLocks/>
          </p:cNvSpPr>
          <p:nvPr/>
        </p:nvSpPr>
        <p:spPr bwMode="auto">
          <a:xfrm>
            <a:off x="377040" y="719987"/>
            <a:ext cx="8458201" cy="207863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lgn="ctr" defTabSz="914400" fontAlgn="base">
              <a:spcBef>
                <a:spcPct val="0"/>
              </a:spcBef>
              <a:spcAft>
                <a:spcPct val="0"/>
              </a:spcAft>
              <a:defRPr/>
            </a:pPr>
            <a:r>
              <a:rPr lang="es-419" sz="4400" b="1" kern="0" dirty="0">
                <a:solidFill>
                  <a:schemeClr val="bg1"/>
                </a:solidFill>
                <a:cs typeface="Arial" pitchFamily="34" charset="0"/>
              </a:rPr>
              <a:t>Proceso de elaboración de la Propuesta Brasil de REDD+ para el Fondo Verde del Clima (GCF)</a:t>
            </a:r>
          </a:p>
        </p:txBody>
      </p:sp>
      <p:sp>
        <p:nvSpPr>
          <p:cNvPr id="6" name="Text Placeholder 6"/>
          <p:cNvSpPr>
            <a:spLocks noGrp="1"/>
          </p:cNvSpPr>
          <p:nvPr>
            <p:ph type="body" sz="quarter" idx="12"/>
          </p:nvPr>
        </p:nvSpPr>
        <p:spPr>
          <a:xfrm>
            <a:off x="6818790" y="4413760"/>
            <a:ext cx="2033588" cy="395287"/>
          </a:xfrm>
        </p:spPr>
        <p:txBody>
          <a:bodyPr/>
          <a:lstStyle/>
          <a:p>
            <a:r>
              <a:rPr lang="en-US" dirty="0" err="1"/>
              <a:t>Marzo</a:t>
            </a:r>
            <a:r>
              <a:rPr lang="en-US" dirty="0"/>
              <a:t>/2018</a:t>
            </a:r>
          </a:p>
        </p:txBody>
      </p:sp>
      <p:sp>
        <p:nvSpPr>
          <p:cNvPr id="4" name="Retângulo 3"/>
          <p:cNvSpPr/>
          <p:nvPr/>
        </p:nvSpPr>
        <p:spPr>
          <a:xfrm>
            <a:off x="179951" y="3098357"/>
            <a:ext cx="8852377" cy="1015663"/>
          </a:xfrm>
          <a:prstGeom prst="rect">
            <a:avLst/>
          </a:prstGeom>
        </p:spPr>
        <p:txBody>
          <a:bodyPr wrap="square">
            <a:spAutoFit/>
          </a:bodyPr>
          <a:lstStyle/>
          <a:p>
            <a:pPr lvl="0" algn="ctr" defTabSz="914400" fontAlgn="base">
              <a:spcBef>
                <a:spcPct val="0"/>
              </a:spcBef>
              <a:spcAft>
                <a:spcPct val="0"/>
              </a:spcAft>
              <a:defRPr/>
            </a:pPr>
            <a:r>
              <a:rPr lang="es-419" sz="3000" dirty="0">
                <a:solidFill>
                  <a:schemeClr val="bg1"/>
                </a:solidFill>
              </a:rPr>
              <a:t>Diálogo Estructurado del GCF para América Latina</a:t>
            </a:r>
          </a:p>
          <a:p>
            <a:pPr lvl="0" algn="ctr" defTabSz="914400" fontAlgn="base">
              <a:spcBef>
                <a:spcPct val="0"/>
              </a:spcBef>
              <a:spcAft>
                <a:spcPct val="0"/>
              </a:spcAft>
              <a:defRPr/>
            </a:pPr>
            <a:r>
              <a:rPr lang="es-419" sz="3000" dirty="0">
                <a:solidFill>
                  <a:schemeClr val="bg1"/>
                </a:solidFill>
              </a:rPr>
              <a:t>Bogotá, Colombia</a:t>
            </a:r>
          </a:p>
        </p:txBody>
      </p:sp>
    </p:spTree>
    <p:extLst>
      <p:ext uri="{BB962C8B-B14F-4D97-AF65-F5344CB8AC3E}">
        <p14:creationId xmlns:p14="http://schemas.microsoft.com/office/powerpoint/2010/main" val="13826153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Conteúdo 4"/>
          <p:cNvSpPr>
            <a:spLocks noGrp="1"/>
          </p:cNvSpPr>
          <p:nvPr>
            <p:ph idx="4294967295"/>
          </p:nvPr>
        </p:nvSpPr>
        <p:spPr>
          <a:xfrm>
            <a:off x="138540" y="1729604"/>
            <a:ext cx="8822580" cy="4518795"/>
          </a:xfrm>
          <a:ln w="28575">
            <a:noFill/>
          </a:ln>
        </p:spPr>
        <p:txBody>
          <a:bodyPr>
            <a:noAutofit/>
          </a:bodyPr>
          <a:lstStyle/>
          <a:p>
            <a:pPr marL="0" indent="0" algn="just">
              <a:spcAft>
                <a:spcPts val="1200"/>
              </a:spcAft>
              <a:buClr>
                <a:schemeClr val="accent3"/>
              </a:buClr>
              <a:buFont typeface="Wingdings" pitchFamily="2" charset="2"/>
              <a:buChar char="§"/>
            </a:pPr>
            <a:r>
              <a:rPr lang="pt-BR" sz="1800" dirty="0">
                <a:solidFill>
                  <a:schemeClr val="tx1"/>
                </a:solidFill>
                <a:latin typeface="+mj-lt"/>
              </a:rPr>
              <a:t> </a:t>
            </a:r>
            <a:r>
              <a:rPr lang="es-419" sz="1800" dirty="0">
                <a:solidFill>
                  <a:schemeClr val="tx1"/>
                </a:solidFill>
                <a:latin typeface="+mj-lt"/>
              </a:rPr>
              <a:t>La Secretaria de Asuntos Internacionales del Ministerio de la Hacienda es la Autoridad Nacional Designada para el GCF, al paso que el Ministerio de Medio Ambiente (MMA) es el punto focal para REDD+ en el ámbito de la UNFCCC.</a:t>
            </a:r>
          </a:p>
          <a:p>
            <a:pPr marL="0" indent="0" algn="just">
              <a:spcAft>
                <a:spcPts val="1200"/>
              </a:spcAft>
              <a:buClr>
                <a:schemeClr val="accent3"/>
              </a:buClr>
              <a:buFont typeface="Wingdings" pitchFamily="2" charset="2"/>
              <a:buChar char="§"/>
            </a:pPr>
            <a:r>
              <a:rPr lang="es-419" sz="1800" dirty="0">
                <a:solidFill>
                  <a:schemeClr val="tx1"/>
                </a:solidFill>
                <a:latin typeface="+mj-lt"/>
              </a:rPr>
              <a:t> En ese sentido, la Propuesta Brasil de REDD+ para el programa piloto de pagos por resultados de REDD+ del GCF está siendo construida bajo el liderazgo del MMA, con el auxilio de la AND.</a:t>
            </a:r>
          </a:p>
          <a:p>
            <a:pPr marL="0" indent="0" algn="just">
              <a:spcAft>
                <a:spcPts val="1200"/>
              </a:spcAft>
              <a:buClr>
                <a:schemeClr val="accent3"/>
              </a:buClr>
              <a:buFont typeface="Wingdings" pitchFamily="2" charset="2"/>
              <a:buChar char="§"/>
            </a:pPr>
            <a:r>
              <a:rPr lang="es-419" sz="1800" dirty="0">
                <a:solidFill>
                  <a:schemeClr val="tx1"/>
                </a:solidFill>
                <a:latin typeface="+mj-lt"/>
              </a:rPr>
              <a:t> Brasil empezó las sumisiones para la UNFCCC para reconocimiento de resultados de reducción de deforestación en el Bioma Amazonia en 2014, y ya tiene resultados validados para ese bioma en dos períodos distintos: 2006-2010 y 2011-2015. Además, esta se preparando para reconocimiento de resultados REDD+ en Amazonia para el periodo 2016-2020.</a:t>
            </a:r>
          </a:p>
          <a:p>
            <a:pPr marL="0" indent="0" algn="just">
              <a:spcAft>
                <a:spcPts val="1200"/>
              </a:spcAft>
              <a:buClr>
                <a:schemeClr val="accent3"/>
              </a:buClr>
              <a:buFont typeface="Wingdings" pitchFamily="2" charset="2"/>
              <a:buChar char="§"/>
            </a:pPr>
            <a:r>
              <a:rPr lang="es-419" sz="1800" dirty="0">
                <a:solidFill>
                  <a:schemeClr val="tx1"/>
                </a:solidFill>
                <a:latin typeface="+mj-lt"/>
              </a:rPr>
              <a:t> Además de eso, Brasil hizo la sumisión para la UNFCCC de nivel de referencia para resultados de reducción de deforestación en el Bioma Cerrado en 2017 para el período 2011-2020.</a:t>
            </a:r>
          </a:p>
          <a:p>
            <a:pPr marL="0" indent="0" algn="just">
              <a:spcAft>
                <a:spcPts val="1200"/>
              </a:spcAft>
              <a:buClr>
                <a:schemeClr val="accent3"/>
              </a:buClr>
              <a:buFont typeface="Wingdings" pitchFamily="2" charset="2"/>
              <a:buChar char="§"/>
            </a:pPr>
            <a:endParaRPr lang="es-419" sz="2200" dirty="0">
              <a:solidFill>
                <a:schemeClr val="tx1"/>
              </a:solidFill>
              <a:latin typeface="+mj-lt"/>
            </a:endParaRPr>
          </a:p>
        </p:txBody>
      </p:sp>
      <p:sp>
        <p:nvSpPr>
          <p:cNvPr id="6" name="Título 1"/>
          <p:cNvSpPr>
            <a:spLocks noGrp="1"/>
          </p:cNvSpPr>
          <p:nvPr>
            <p:ph type="title"/>
          </p:nvPr>
        </p:nvSpPr>
        <p:spPr>
          <a:xfrm>
            <a:off x="457200" y="404813"/>
            <a:ext cx="8229600" cy="706437"/>
          </a:xfrm>
        </p:spPr>
        <p:txBody>
          <a:bodyPr>
            <a:normAutofit/>
          </a:bodyPr>
          <a:lstStyle/>
          <a:p>
            <a:r>
              <a:rPr lang="pt-BR" sz="4000" dirty="0" err="1"/>
              <a:t>Introducción</a:t>
            </a:r>
            <a:endParaRPr lang="pt-BR" sz="4000" dirty="0"/>
          </a:p>
        </p:txBody>
      </p:sp>
    </p:spTree>
    <p:extLst>
      <p:ext uri="{BB962C8B-B14F-4D97-AF65-F5344CB8AC3E}">
        <p14:creationId xmlns:p14="http://schemas.microsoft.com/office/powerpoint/2010/main" val="3355399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m 6"/>
          <p:cNvPicPr>
            <a:picLocks noChangeAspect="1"/>
          </p:cNvPicPr>
          <p:nvPr/>
        </p:nvPicPr>
        <p:blipFill>
          <a:blip r:embed="rId3"/>
          <a:stretch>
            <a:fillRect/>
          </a:stretch>
        </p:blipFill>
        <p:spPr>
          <a:xfrm>
            <a:off x="0" y="146449"/>
            <a:ext cx="9144000" cy="6565101"/>
          </a:xfrm>
          <a:prstGeom prst="rect">
            <a:avLst/>
          </a:prstGeom>
        </p:spPr>
      </p:pic>
    </p:spTree>
    <p:extLst>
      <p:ext uri="{BB962C8B-B14F-4D97-AF65-F5344CB8AC3E}">
        <p14:creationId xmlns:p14="http://schemas.microsoft.com/office/powerpoint/2010/main" val="2766793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Conteúdo 4"/>
          <p:cNvSpPr>
            <a:spLocks noGrp="1"/>
          </p:cNvSpPr>
          <p:nvPr>
            <p:ph idx="4294967295"/>
          </p:nvPr>
        </p:nvSpPr>
        <p:spPr>
          <a:xfrm>
            <a:off x="138540" y="1111250"/>
            <a:ext cx="8822580" cy="5178714"/>
          </a:xfrm>
          <a:ln w="28575">
            <a:noFill/>
          </a:ln>
        </p:spPr>
        <p:txBody>
          <a:bodyPr>
            <a:noAutofit/>
          </a:bodyPr>
          <a:lstStyle/>
          <a:p>
            <a:pPr marL="0" indent="0" algn="just">
              <a:spcAft>
                <a:spcPts val="1200"/>
              </a:spcAft>
              <a:buClr>
                <a:schemeClr val="accent3"/>
              </a:buClr>
              <a:buNone/>
            </a:pPr>
            <a:endParaRPr lang="es-419" sz="2000" dirty="0">
              <a:solidFill>
                <a:schemeClr val="tx1"/>
              </a:solidFill>
              <a:latin typeface="+mj-lt"/>
            </a:endParaRPr>
          </a:p>
          <a:p>
            <a:pPr marL="0" indent="0" algn="just">
              <a:spcAft>
                <a:spcPts val="1200"/>
              </a:spcAft>
              <a:buClr>
                <a:schemeClr val="accent3"/>
              </a:buClr>
              <a:buFont typeface="Wingdings" pitchFamily="2" charset="2"/>
              <a:buChar char="§"/>
            </a:pPr>
            <a:r>
              <a:rPr lang="es-419" sz="2000" dirty="0">
                <a:solidFill>
                  <a:schemeClr val="tx1"/>
                </a:solidFill>
                <a:latin typeface="+mj-lt"/>
              </a:rPr>
              <a:t> Políticas delineadas para el combate a la deforestación (</a:t>
            </a:r>
            <a:r>
              <a:rPr lang="es-419" sz="2000" dirty="0" err="1">
                <a:solidFill>
                  <a:schemeClr val="tx1"/>
                </a:solidFill>
                <a:latin typeface="+mj-lt"/>
              </a:rPr>
              <a:t>PPCDAm</a:t>
            </a:r>
            <a:r>
              <a:rPr lang="es-419" sz="2000" dirty="0">
                <a:solidFill>
                  <a:schemeClr val="tx1"/>
                </a:solidFill>
                <a:latin typeface="+mj-lt"/>
              </a:rPr>
              <a:t>, </a:t>
            </a:r>
            <a:r>
              <a:rPr lang="es-419" sz="2000" dirty="0" err="1">
                <a:solidFill>
                  <a:schemeClr val="tx1"/>
                </a:solidFill>
                <a:latin typeface="+mj-lt"/>
              </a:rPr>
              <a:t>PPCerrado</a:t>
            </a:r>
            <a:r>
              <a:rPr lang="es-419" sz="2000" dirty="0">
                <a:solidFill>
                  <a:schemeClr val="tx1"/>
                </a:solidFill>
                <a:latin typeface="+mj-lt"/>
              </a:rPr>
              <a:t>) con estructura institucional robusta y definición clara de papeles (</a:t>
            </a:r>
            <a:r>
              <a:rPr lang="es-419" sz="2000" dirty="0">
                <a:solidFill>
                  <a:schemeClr val="tx1"/>
                </a:solidFill>
              </a:rPr>
              <a:t>CONAREDD+) </a:t>
            </a:r>
            <a:r>
              <a:rPr lang="es-419" sz="2000" dirty="0">
                <a:solidFill>
                  <a:schemeClr val="tx1"/>
                </a:solidFill>
                <a:latin typeface="+mj-lt"/>
              </a:rPr>
              <a:t> </a:t>
            </a:r>
          </a:p>
          <a:p>
            <a:pPr marL="0" indent="0" algn="just">
              <a:spcAft>
                <a:spcPts val="1200"/>
              </a:spcAft>
              <a:buClr>
                <a:schemeClr val="accent3"/>
              </a:buClr>
              <a:buFont typeface="Wingdings" pitchFamily="2" charset="2"/>
              <a:buChar char="§"/>
            </a:pPr>
            <a:r>
              <a:rPr lang="es-419" sz="2000" dirty="0">
                <a:solidFill>
                  <a:schemeClr val="tx1"/>
                </a:solidFill>
                <a:latin typeface="+mj-lt"/>
              </a:rPr>
              <a:t> Desarrollo de los mecanismos de monitoreo de la deforestación (PRODES, DETER) y fiscalización de ilícitos</a:t>
            </a:r>
          </a:p>
          <a:p>
            <a:pPr marL="0" indent="0" algn="just">
              <a:spcAft>
                <a:spcPts val="1200"/>
              </a:spcAft>
              <a:buClr>
                <a:schemeClr val="accent3"/>
              </a:buClr>
              <a:buFont typeface="Wingdings" pitchFamily="2" charset="2"/>
              <a:buChar char="§"/>
            </a:pPr>
            <a:r>
              <a:rPr lang="es-419" sz="2000" dirty="0">
                <a:solidFill>
                  <a:schemeClr val="tx1"/>
                </a:solidFill>
                <a:latin typeface="+mj-lt"/>
              </a:rPr>
              <a:t> Creación de áreas protegidas</a:t>
            </a:r>
          </a:p>
          <a:p>
            <a:pPr marL="0" indent="0" algn="just">
              <a:spcAft>
                <a:spcPts val="1200"/>
              </a:spcAft>
              <a:buClr>
                <a:schemeClr val="accent3"/>
              </a:buClr>
              <a:buFont typeface="Wingdings" pitchFamily="2" charset="2"/>
              <a:buChar char="§"/>
            </a:pPr>
            <a:r>
              <a:rPr lang="es-419" sz="2000" dirty="0">
                <a:solidFill>
                  <a:schemeClr val="tx1"/>
                </a:solidFill>
                <a:latin typeface="+mj-lt"/>
              </a:rPr>
              <a:t> Creación del Fundo </a:t>
            </a:r>
            <a:r>
              <a:rPr lang="es-419" sz="2000" dirty="0" err="1">
                <a:solidFill>
                  <a:schemeClr val="tx1"/>
                </a:solidFill>
                <a:latin typeface="+mj-lt"/>
              </a:rPr>
              <a:t>Amazônia</a:t>
            </a:r>
            <a:r>
              <a:rPr lang="es-419" sz="2000" dirty="0">
                <a:solidFill>
                  <a:schemeClr val="tx1"/>
                </a:solidFill>
                <a:latin typeface="+mj-lt"/>
              </a:rPr>
              <a:t> y apoyo a proyectos de conservación forestal</a:t>
            </a:r>
          </a:p>
          <a:p>
            <a:pPr marL="0" indent="0" algn="just">
              <a:spcAft>
                <a:spcPts val="1200"/>
              </a:spcAft>
              <a:buClr>
                <a:schemeClr val="accent3"/>
              </a:buClr>
              <a:buFont typeface="Wingdings" pitchFamily="2" charset="2"/>
              <a:buChar char="§"/>
            </a:pPr>
            <a:r>
              <a:rPr lang="es-419" sz="2000" dirty="0">
                <a:solidFill>
                  <a:schemeClr val="tx1"/>
                </a:solidFill>
                <a:latin typeface="+mj-lt"/>
              </a:rPr>
              <a:t> </a:t>
            </a:r>
            <a:r>
              <a:rPr lang="es-419" sz="2000" dirty="0">
                <a:solidFill>
                  <a:schemeClr val="tx1"/>
                </a:solidFill>
              </a:rPr>
              <a:t> Planos estaduales de combate a deforestación</a:t>
            </a:r>
          </a:p>
          <a:p>
            <a:pPr marL="0" indent="0" algn="just">
              <a:spcAft>
                <a:spcPts val="1200"/>
              </a:spcAft>
              <a:buClr>
                <a:schemeClr val="accent3"/>
              </a:buClr>
              <a:buFont typeface="Wingdings" pitchFamily="2" charset="2"/>
              <a:buChar char="§"/>
            </a:pPr>
            <a:r>
              <a:rPr lang="es-419" sz="2000" dirty="0">
                <a:solidFill>
                  <a:schemeClr val="tx1"/>
                </a:solidFill>
                <a:latin typeface="+mj-lt"/>
              </a:rPr>
              <a:t> </a:t>
            </a:r>
            <a:r>
              <a:rPr lang="es-419" sz="2000" dirty="0" err="1">
                <a:solidFill>
                  <a:schemeClr val="tx1"/>
                </a:solidFill>
                <a:latin typeface="+mj-lt"/>
              </a:rPr>
              <a:t>Cadastro</a:t>
            </a:r>
            <a:r>
              <a:rPr lang="es-419" sz="2000" dirty="0">
                <a:solidFill>
                  <a:schemeClr val="tx1"/>
                </a:solidFill>
                <a:latin typeface="+mj-lt"/>
              </a:rPr>
              <a:t> Ambiental Rural (CAR), regularización ambiental y condicionantes al crédito rural (</a:t>
            </a:r>
            <a:r>
              <a:rPr lang="es-419" sz="2000" dirty="0" err="1">
                <a:solidFill>
                  <a:schemeClr val="tx1"/>
                </a:solidFill>
                <a:latin typeface="+mj-lt"/>
              </a:rPr>
              <a:t>Resolução</a:t>
            </a:r>
            <a:r>
              <a:rPr lang="es-419" sz="2000" dirty="0">
                <a:solidFill>
                  <a:schemeClr val="tx1"/>
                </a:solidFill>
                <a:latin typeface="+mj-lt"/>
              </a:rPr>
              <a:t> BACEN 3.545 de 2008)</a:t>
            </a:r>
          </a:p>
          <a:p>
            <a:pPr marL="0" indent="0" algn="just">
              <a:spcAft>
                <a:spcPts val="1200"/>
              </a:spcAft>
              <a:buClr>
                <a:schemeClr val="accent3"/>
              </a:buClr>
              <a:buFont typeface="Wingdings" pitchFamily="2" charset="2"/>
              <a:buChar char="§"/>
            </a:pPr>
            <a:r>
              <a:rPr lang="es-419" sz="2000" dirty="0">
                <a:solidFill>
                  <a:schemeClr val="tx1"/>
                </a:solidFill>
                <a:latin typeface="+mj-lt"/>
              </a:rPr>
              <a:t>Bolsa Verde y instrumentos económicos para la conservación de la foresta</a:t>
            </a:r>
          </a:p>
          <a:p>
            <a:pPr marL="0" indent="0" algn="just">
              <a:spcAft>
                <a:spcPts val="1200"/>
              </a:spcAft>
              <a:buClr>
                <a:schemeClr val="accent3"/>
              </a:buClr>
              <a:buFont typeface="Wingdings" pitchFamily="2" charset="2"/>
              <a:buChar char="§"/>
            </a:pPr>
            <a:endParaRPr lang="es-419" sz="2000" dirty="0">
              <a:solidFill>
                <a:schemeClr val="tx1"/>
              </a:solidFill>
              <a:latin typeface="+mj-lt"/>
            </a:endParaRPr>
          </a:p>
          <a:p>
            <a:pPr marL="0" indent="0" algn="just">
              <a:spcAft>
                <a:spcPts val="1200"/>
              </a:spcAft>
              <a:buClr>
                <a:schemeClr val="accent3"/>
              </a:buClr>
              <a:buFont typeface="Wingdings" pitchFamily="2" charset="2"/>
              <a:buChar char="§"/>
            </a:pPr>
            <a:endParaRPr lang="es-419" sz="2000" dirty="0">
              <a:solidFill>
                <a:schemeClr val="tx1"/>
              </a:solidFill>
              <a:latin typeface="+mj-lt"/>
            </a:endParaRPr>
          </a:p>
          <a:p>
            <a:pPr marL="0" indent="0" algn="just">
              <a:spcAft>
                <a:spcPts val="1200"/>
              </a:spcAft>
              <a:buClr>
                <a:schemeClr val="accent3"/>
              </a:buClr>
              <a:buNone/>
            </a:pPr>
            <a:endParaRPr lang="es-419" sz="2400" dirty="0">
              <a:solidFill>
                <a:schemeClr val="tx1"/>
              </a:solidFill>
              <a:latin typeface="+mj-lt"/>
            </a:endParaRPr>
          </a:p>
        </p:txBody>
      </p:sp>
      <p:sp>
        <p:nvSpPr>
          <p:cNvPr id="6" name="Título 1"/>
          <p:cNvSpPr>
            <a:spLocks noGrp="1"/>
          </p:cNvSpPr>
          <p:nvPr>
            <p:ph type="title"/>
          </p:nvPr>
        </p:nvSpPr>
        <p:spPr>
          <a:xfrm>
            <a:off x="457200" y="404813"/>
            <a:ext cx="8229600" cy="706437"/>
          </a:xfrm>
        </p:spPr>
        <p:txBody>
          <a:bodyPr>
            <a:normAutofit fontScale="90000"/>
          </a:bodyPr>
          <a:lstStyle/>
          <a:p>
            <a:r>
              <a:rPr lang="es-419" sz="4000" dirty="0"/>
              <a:t>Mecanismos para el combate a la deforestación establecidos en Brasil</a:t>
            </a:r>
          </a:p>
        </p:txBody>
      </p:sp>
    </p:spTree>
    <p:extLst>
      <p:ext uri="{BB962C8B-B14F-4D97-AF65-F5344CB8AC3E}">
        <p14:creationId xmlns:p14="http://schemas.microsoft.com/office/powerpoint/2010/main" val="2421279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Conteúdo 4"/>
          <p:cNvSpPr>
            <a:spLocks noGrp="1"/>
          </p:cNvSpPr>
          <p:nvPr>
            <p:ph idx="4294967295"/>
          </p:nvPr>
        </p:nvSpPr>
        <p:spPr>
          <a:xfrm>
            <a:off x="138540" y="1729604"/>
            <a:ext cx="8548260" cy="4518795"/>
          </a:xfrm>
          <a:ln w="28575">
            <a:noFill/>
          </a:ln>
        </p:spPr>
        <p:txBody>
          <a:bodyPr>
            <a:noAutofit/>
          </a:bodyPr>
          <a:lstStyle/>
          <a:p>
            <a:pPr marL="0" indent="0" algn="just">
              <a:spcAft>
                <a:spcPts val="1200"/>
              </a:spcAft>
              <a:buClr>
                <a:schemeClr val="accent3"/>
              </a:buClr>
              <a:buFont typeface="Wingdings" pitchFamily="2" charset="2"/>
              <a:buChar char="§"/>
            </a:pPr>
            <a:r>
              <a:rPr lang="es-419" sz="2200" dirty="0">
                <a:solidFill>
                  <a:schemeClr val="tx1"/>
                </a:solidFill>
                <a:latin typeface="+mj-lt"/>
              </a:rPr>
              <a:t> Período de resultados presentado al GCF será 2014-2018, y la distribución de recursos será de 60% para 2014-2015 y de 40% para 2016-2018.</a:t>
            </a:r>
          </a:p>
          <a:p>
            <a:pPr marL="0" indent="0" algn="just">
              <a:spcAft>
                <a:spcPts val="1200"/>
              </a:spcAft>
              <a:buClr>
                <a:schemeClr val="accent3"/>
              </a:buClr>
              <a:buFont typeface="Wingdings" pitchFamily="2" charset="2"/>
              <a:buChar char="§"/>
            </a:pPr>
            <a:r>
              <a:rPr lang="es-419" sz="2200" dirty="0">
                <a:solidFill>
                  <a:schemeClr val="tx1"/>
                </a:solidFill>
                <a:latin typeface="+mj-lt"/>
              </a:rPr>
              <a:t> La propuesta tiene como objetivo atingir al siguiente publico: pueblos indígenas; pueblos y comunidades tradicionales; y agricultores familiares.</a:t>
            </a:r>
          </a:p>
          <a:p>
            <a:pPr marL="0" indent="0" algn="just">
              <a:spcAft>
                <a:spcPts val="1200"/>
              </a:spcAft>
              <a:buClr>
                <a:schemeClr val="accent3"/>
              </a:buClr>
              <a:buFont typeface="Wingdings" pitchFamily="2" charset="2"/>
              <a:buChar char="§"/>
            </a:pPr>
            <a:r>
              <a:rPr lang="es-419" sz="2200" dirty="0">
                <a:solidFill>
                  <a:schemeClr val="tx1"/>
                </a:solidFill>
                <a:latin typeface="+mj-lt"/>
              </a:rPr>
              <a:t> El objetivo de la propuesta es ofrecer incentivos a los servicios ambientales al publico que contribuye directamente para la conservación de las forestas, reconociendo su rol para el alcance de resultados de REDD+ y fortaleciendo la manutención de eses resultados, en línea con la Estrategia Nacional para REDD+ del Brasil (ENREDD+). </a:t>
            </a:r>
            <a:r>
              <a:rPr lang="es-419" sz="2500" dirty="0">
                <a:solidFill>
                  <a:schemeClr val="tx1"/>
                </a:solidFill>
                <a:latin typeface="+mj-lt"/>
              </a:rPr>
              <a:t> </a:t>
            </a:r>
          </a:p>
        </p:txBody>
      </p:sp>
      <p:sp>
        <p:nvSpPr>
          <p:cNvPr id="6" name="Título 1"/>
          <p:cNvSpPr>
            <a:spLocks noGrp="1"/>
          </p:cNvSpPr>
          <p:nvPr>
            <p:ph type="title"/>
          </p:nvPr>
        </p:nvSpPr>
        <p:spPr>
          <a:xfrm>
            <a:off x="457200" y="404813"/>
            <a:ext cx="8229600" cy="706437"/>
          </a:xfrm>
        </p:spPr>
        <p:txBody>
          <a:bodyPr>
            <a:normAutofit/>
          </a:bodyPr>
          <a:lstStyle/>
          <a:p>
            <a:r>
              <a:rPr lang="es-419" sz="4000" dirty="0"/>
              <a:t>Propuesta Brasil de REDD+</a:t>
            </a:r>
          </a:p>
        </p:txBody>
      </p:sp>
    </p:spTree>
    <p:extLst>
      <p:ext uri="{BB962C8B-B14F-4D97-AF65-F5344CB8AC3E}">
        <p14:creationId xmlns:p14="http://schemas.microsoft.com/office/powerpoint/2010/main" val="16214198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a:extLst>
              <a:ext uri="{FF2B5EF4-FFF2-40B4-BE49-F238E27FC236}">
                <a16:creationId xmlns:a16="http://schemas.microsoft.com/office/drawing/2014/main" xmlns="" id="{65113FF8-1010-4ECA-A0E2-DE9642D58E67}"/>
              </a:ext>
            </a:extLst>
          </p:cNvPr>
          <p:cNvSpPr txBox="1"/>
          <p:nvPr/>
        </p:nvSpPr>
        <p:spPr>
          <a:xfrm>
            <a:off x="628650" y="604034"/>
            <a:ext cx="7711786" cy="1015663"/>
          </a:xfrm>
          <a:prstGeom prst="rect">
            <a:avLst/>
          </a:prstGeom>
          <a:noFill/>
        </p:spPr>
        <p:txBody>
          <a:bodyPr wrap="square" rtlCol="0">
            <a:spAutoFit/>
          </a:bodyPr>
          <a:lstStyle/>
          <a:p>
            <a:pPr algn="ctr"/>
            <a:r>
              <a:rPr lang="es-419" sz="3000" b="1" dirty="0">
                <a:solidFill>
                  <a:schemeClr val="bg1"/>
                </a:solidFill>
              </a:rPr>
              <a:t>Proceso de elaboración de la Propuesta Brasil de REDD+ (cronograma indicativo)</a:t>
            </a:r>
          </a:p>
        </p:txBody>
      </p:sp>
      <p:graphicFrame>
        <p:nvGraphicFramePr>
          <p:cNvPr id="5" name="Diagrama 4">
            <a:extLst>
              <a:ext uri="{FF2B5EF4-FFF2-40B4-BE49-F238E27FC236}">
                <a16:creationId xmlns:a16="http://schemas.microsoft.com/office/drawing/2014/main" xmlns="" id="{3E86A962-CFD8-487E-A013-0728B8A3F130}"/>
              </a:ext>
            </a:extLst>
          </p:cNvPr>
          <p:cNvGraphicFramePr/>
          <p:nvPr>
            <p:extLst>
              <p:ext uri="{D42A27DB-BD31-4B8C-83A1-F6EECF244321}">
                <p14:modId xmlns:p14="http://schemas.microsoft.com/office/powerpoint/2010/main" val="1202697049"/>
              </p:ext>
            </p:extLst>
          </p:nvPr>
        </p:nvGraphicFramePr>
        <p:xfrm>
          <a:off x="228600" y="1921192"/>
          <a:ext cx="8915400" cy="46181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218794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Conteúdo 4"/>
          <p:cNvSpPr>
            <a:spLocks noGrp="1"/>
          </p:cNvSpPr>
          <p:nvPr>
            <p:ph idx="4294967295"/>
          </p:nvPr>
        </p:nvSpPr>
        <p:spPr>
          <a:xfrm>
            <a:off x="138540" y="1729604"/>
            <a:ext cx="8892918" cy="4518795"/>
          </a:xfrm>
          <a:ln w="28575">
            <a:noFill/>
          </a:ln>
        </p:spPr>
        <p:txBody>
          <a:bodyPr>
            <a:noAutofit/>
          </a:bodyPr>
          <a:lstStyle/>
          <a:p>
            <a:pPr marL="0" indent="0" algn="just">
              <a:spcAft>
                <a:spcPts val="1200"/>
              </a:spcAft>
              <a:buClr>
                <a:schemeClr val="accent3"/>
              </a:buClr>
              <a:buFont typeface="Wingdings" pitchFamily="2" charset="2"/>
              <a:buChar char="§"/>
            </a:pPr>
            <a:r>
              <a:rPr lang="es-419" sz="2000" dirty="0">
                <a:solidFill>
                  <a:schemeClr val="tx1"/>
                </a:solidFill>
                <a:latin typeface="+mj-lt"/>
              </a:rPr>
              <a:t> El proceso de selección de la Entidad Acreditada para la Propuesta Brasil de REDD+ empezó por intermedio de una comunicación del MMA a las potenciales entidades acreditadas o en proceso de acreditación, con requisición de informaciones claves para posibilitar la evaluación de la capacidad de la entidad en implementar el proyecto.</a:t>
            </a:r>
          </a:p>
          <a:p>
            <a:pPr marL="0" indent="0" algn="just">
              <a:spcAft>
                <a:spcPts val="1200"/>
              </a:spcAft>
              <a:buClr>
                <a:schemeClr val="accent3"/>
              </a:buClr>
              <a:buFont typeface="Wingdings" pitchFamily="2" charset="2"/>
              <a:buChar char="§"/>
            </a:pPr>
            <a:r>
              <a:rPr lang="es-419" sz="2000" dirty="0">
                <a:solidFill>
                  <a:schemeClr val="tx1"/>
                </a:solidFill>
                <a:latin typeface="+mj-lt"/>
              </a:rPr>
              <a:t> Las entidades consultadas fueron: Banco Mundial, BID, CI, IFC, GIZ, JICA, </a:t>
            </a:r>
            <a:r>
              <a:rPr lang="es-419" sz="2000" dirty="0" err="1">
                <a:solidFill>
                  <a:schemeClr val="tx1"/>
                </a:solidFill>
                <a:latin typeface="+mj-lt"/>
              </a:rPr>
              <a:t>KfW</a:t>
            </a:r>
            <a:r>
              <a:rPr lang="es-419" sz="2000" dirty="0">
                <a:solidFill>
                  <a:schemeClr val="tx1"/>
                </a:solidFill>
                <a:latin typeface="+mj-lt"/>
              </a:rPr>
              <a:t>, PNUD, WWF, IUCN, </a:t>
            </a:r>
            <a:r>
              <a:rPr lang="es-419" sz="2000" dirty="0" err="1">
                <a:solidFill>
                  <a:schemeClr val="tx1"/>
                </a:solidFill>
                <a:latin typeface="+mj-lt"/>
              </a:rPr>
              <a:t>Funbio</a:t>
            </a:r>
            <a:r>
              <a:rPr lang="es-419" sz="2000" dirty="0">
                <a:solidFill>
                  <a:schemeClr val="tx1"/>
                </a:solidFill>
                <a:latin typeface="+mj-lt"/>
              </a:rPr>
              <a:t>, Caixa, BNDES.</a:t>
            </a:r>
          </a:p>
          <a:p>
            <a:pPr marL="0" indent="0" algn="just">
              <a:spcAft>
                <a:spcPts val="1200"/>
              </a:spcAft>
              <a:buClr>
                <a:schemeClr val="accent3"/>
              </a:buClr>
              <a:buFont typeface="Wingdings" pitchFamily="2" charset="2"/>
              <a:buChar char="§"/>
            </a:pPr>
            <a:r>
              <a:rPr lang="es-419" sz="2000" dirty="0">
                <a:solidFill>
                  <a:schemeClr val="tx1"/>
                </a:solidFill>
                <a:latin typeface="+mj-lt"/>
              </a:rPr>
              <a:t> Actualmente, las respuestas se encuentran en análisis en el Gobierno Federal; importante destacar que fueron establecidos criterios claros y tangibles para posibilitar una análisis criteriosa por parte del cuerpo técnico brasileño. </a:t>
            </a:r>
          </a:p>
          <a:p>
            <a:pPr marL="0" indent="0" algn="just">
              <a:spcAft>
                <a:spcPts val="1200"/>
              </a:spcAft>
              <a:buClr>
                <a:schemeClr val="accent3"/>
              </a:buClr>
              <a:buFont typeface="Wingdings" pitchFamily="2" charset="2"/>
              <a:buChar char="§"/>
            </a:pPr>
            <a:r>
              <a:rPr lang="es-419" sz="2000" dirty="0">
                <a:solidFill>
                  <a:schemeClr val="tx1"/>
                </a:solidFill>
                <a:latin typeface="+mj-lt"/>
              </a:rPr>
              <a:t> El gobierno federal esta también en contacto </a:t>
            </a:r>
            <a:r>
              <a:rPr lang="es-419" sz="2000" dirty="0" err="1">
                <a:solidFill>
                  <a:schemeClr val="tx1"/>
                </a:solidFill>
                <a:latin typeface="+mj-lt"/>
              </a:rPr>
              <a:t>com</a:t>
            </a:r>
            <a:r>
              <a:rPr lang="es-419" sz="2000" dirty="0">
                <a:solidFill>
                  <a:schemeClr val="tx1"/>
                </a:solidFill>
                <a:latin typeface="+mj-lt"/>
              </a:rPr>
              <a:t> los gobiernos subnacionales de Amazonia para definir una estrategia robusta e conjunta </a:t>
            </a:r>
            <a:r>
              <a:rPr lang="es-419" sz="2000">
                <a:solidFill>
                  <a:schemeClr val="tx1"/>
                </a:solidFill>
                <a:latin typeface="+mj-lt"/>
              </a:rPr>
              <a:t>al </a:t>
            </a:r>
            <a:r>
              <a:rPr lang="es-419" sz="2000" smtClean="0">
                <a:solidFill>
                  <a:schemeClr val="tx1"/>
                </a:solidFill>
                <a:latin typeface="+mj-lt"/>
              </a:rPr>
              <a:t>GCF.</a:t>
            </a:r>
            <a:endParaRPr lang="es-419" sz="2000" dirty="0">
              <a:solidFill>
                <a:schemeClr val="tx1"/>
              </a:solidFill>
              <a:latin typeface="+mj-lt"/>
            </a:endParaRPr>
          </a:p>
        </p:txBody>
      </p:sp>
      <p:sp>
        <p:nvSpPr>
          <p:cNvPr id="6" name="Título 1"/>
          <p:cNvSpPr>
            <a:spLocks noGrp="1"/>
          </p:cNvSpPr>
          <p:nvPr>
            <p:ph type="title"/>
          </p:nvPr>
        </p:nvSpPr>
        <p:spPr>
          <a:xfrm>
            <a:off x="457200" y="404813"/>
            <a:ext cx="8229600" cy="706437"/>
          </a:xfrm>
        </p:spPr>
        <p:txBody>
          <a:bodyPr>
            <a:normAutofit/>
          </a:bodyPr>
          <a:lstStyle/>
          <a:p>
            <a:r>
              <a:rPr lang="es-419" sz="4000" dirty="0"/>
              <a:t>Propuesta Brasil de REDD+</a:t>
            </a:r>
          </a:p>
        </p:txBody>
      </p:sp>
    </p:spTree>
    <p:extLst>
      <p:ext uri="{BB962C8B-B14F-4D97-AF65-F5344CB8AC3E}">
        <p14:creationId xmlns:p14="http://schemas.microsoft.com/office/powerpoint/2010/main" val="28642367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306932"/>
            <a:ext cx="5486400" cy="386646"/>
          </a:xfrm>
        </p:spPr>
        <p:txBody>
          <a:bodyPr>
            <a:normAutofit fontScale="90000"/>
          </a:bodyPr>
          <a:lstStyle/>
          <a:p>
            <a:pPr algn="ctr"/>
            <a:r>
              <a:rPr lang="en-US" sz="2400" dirty="0" err="1"/>
              <a:t>Muchas</a:t>
            </a:r>
            <a:r>
              <a:rPr lang="en-US" sz="2400" dirty="0"/>
              <a:t> gracias </a:t>
            </a:r>
            <a:r>
              <a:rPr lang="en-US" sz="2400" dirty="0" err="1"/>
              <a:t>por</a:t>
            </a:r>
            <a:r>
              <a:rPr lang="en-US" sz="2400" dirty="0"/>
              <a:t> </a:t>
            </a:r>
            <a:r>
              <a:rPr lang="en-US" sz="2400" dirty="0" err="1"/>
              <a:t>su</a:t>
            </a:r>
            <a:r>
              <a:rPr lang="en-US" sz="2400" dirty="0"/>
              <a:t> </a:t>
            </a:r>
            <a:r>
              <a:rPr lang="en-US" sz="2400" dirty="0" err="1"/>
              <a:t>atención</a:t>
            </a:r>
            <a:r>
              <a:rPr lang="en-US" sz="2400" dirty="0"/>
              <a:t>!</a:t>
            </a:r>
          </a:p>
        </p:txBody>
      </p:sp>
      <p:pic>
        <p:nvPicPr>
          <p:cNvPr id="5" name="Picture 4"/>
          <p:cNvPicPr>
            <a:picLocks noChangeAspect="1"/>
          </p:cNvPicPr>
          <p:nvPr/>
        </p:nvPicPr>
        <p:blipFill>
          <a:blip r:embed="rId3"/>
          <a:stretch>
            <a:fillRect/>
          </a:stretch>
        </p:blipFill>
        <p:spPr>
          <a:xfrm>
            <a:off x="0" y="932827"/>
            <a:ext cx="9144000" cy="4567428"/>
          </a:xfrm>
          <a:prstGeom prst="rect">
            <a:avLst/>
          </a:prstGeom>
        </p:spPr>
      </p:pic>
      <p:sp>
        <p:nvSpPr>
          <p:cNvPr id="4" name="Title 1"/>
          <p:cNvSpPr txBox="1">
            <a:spLocks/>
          </p:cNvSpPr>
          <p:nvPr/>
        </p:nvSpPr>
        <p:spPr>
          <a:xfrm>
            <a:off x="1717964" y="5934582"/>
            <a:ext cx="5486400" cy="566738"/>
          </a:xfrm>
          <a:prstGeom prst="rect">
            <a:avLst/>
          </a:prstGeom>
        </p:spPr>
        <p:txBody>
          <a:bodyPr vert="horz" lIns="91440" tIns="45720" rIns="91440" bIns="45720" rtlCol="0" anchor="b">
            <a:norm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lang="en-US" sz="2200" b="1" dirty="0">
                <a:solidFill>
                  <a:schemeClr val="bg1"/>
                </a:solidFill>
                <a:latin typeface="+mj-lt"/>
                <a:ea typeface="+mj-ea"/>
                <a:cs typeface="+mj-cs"/>
              </a:rPr>
              <a:t>and.gcf@fazenda.gov.br</a:t>
            </a:r>
          </a:p>
        </p:txBody>
      </p:sp>
      <p:sp>
        <p:nvSpPr>
          <p:cNvPr id="6" name="Title 1"/>
          <p:cNvSpPr txBox="1">
            <a:spLocks/>
          </p:cNvSpPr>
          <p:nvPr/>
        </p:nvSpPr>
        <p:spPr>
          <a:xfrm>
            <a:off x="1717964" y="5692938"/>
            <a:ext cx="5486400" cy="386646"/>
          </a:xfrm>
          <a:prstGeom prst="rect">
            <a:avLst/>
          </a:prstGeom>
        </p:spPr>
        <p:txBody>
          <a:bodyPr vert="horz" lIns="91440" tIns="45720" rIns="91440" bIns="45720" rtlCol="0" anchor="b">
            <a:normAutofit fontScale="90000" lnSpcReduction="20000"/>
          </a:bodyPr>
          <a:lstStyle>
            <a:lvl1pPr algn="l" defTabSz="457200" rtl="0" eaLnBrk="1" latinLnBrk="0" hangingPunct="1">
              <a:spcBef>
                <a:spcPct val="0"/>
              </a:spcBef>
              <a:buNone/>
              <a:defRPr sz="2000" b="1" kern="1200">
                <a:solidFill>
                  <a:srgbClr val="FFFFFF"/>
                </a:solidFill>
                <a:latin typeface="+mj-lt"/>
                <a:ea typeface="+mj-ea"/>
                <a:cs typeface="+mj-cs"/>
              </a:defRPr>
            </a:lvl1pPr>
          </a:lstStyle>
          <a:p>
            <a:pPr algn="ctr"/>
            <a:r>
              <a:rPr lang="en-US" sz="2400" dirty="0"/>
              <a:t>http://and.fazenda.gov.br</a:t>
            </a:r>
          </a:p>
        </p:txBody>
      </p:sp>
    </p:spTree>
    <p:extLst>
      <p:ext uri="{BB962C8B-B14F-4D97-AF65-F5344CB8AC3E}">
        <p14:creationId xmlns:p14="http://schemas.microsoft.com/office/powerpoint/2010/main" val="25795804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7970</TotalTime>
  <Words>661</Words>
  <Application>Microsoft Office PowerPoint</Application>
  <PresentationFormat>Apresentação na tela (4:3)</PresentationFormat>
  <Paragraphs>40</Paragraphs>
  <Slides>8</Slides>
  <Notes>3</Notes>
  <HiddenSlides>0</HiddenSlides>
  <MMClips>0</MMClips>
  <ScaleCrop>false</ScaleCrop>
  <HeadingPairs>
    <vt:vector size="6" baseType="variant">
      <vt:variant>
        <vt:lpstr>Fontes usadas</vt:lpstr>
      </vt:variant>
      <vt:variant>
        <vt:i4>3</vt:i4>
      </vt:variant>
      <vt:variant>
        <vt:lpstr>Tema</vt:lpstr>
      </vt:variant>
      <vt:variant>
        <vt:i4>1</vt:i4>
      </vt:variant>
      <vt:variant>
        <vt:lpstr>Títulos de slides</vt:lpstr>
      </vt:variant>
      <vt:variant>
        <vt:i4>8</vt:i4>
      </vt:variant>
    </vt:vector>
  </HeadingPairs>
  <TitlesOfParts>
    <vt:vector size="12" baseType="lpstr">
      <vt:lpstr>Arial</vt:lpstr>
      <vt:lpstr>Calibri</vt:lpstr>
      <vt:lpstr>Wingdings</vt:lpstr>
      <vt:lpstr>Office Theme</vt:lpstr>
      <vt:lpstr>Apresentação do PowerPoint</vt:lpstr>
      <vt:lpstr>Introducción</vt:lpstr>
      <vt:lpstr>Apresentação do PowerPoint</vt:lpstr>
      <vt:lpstr>Mecanismos para el combate a la deforestación establecidos en Brasil</vt:lpstr>
      <vt:lpstr>Propuesta Brasil de REDD+</vt:lpstr>
      <vt:lpstr>Apresentação do PowerPoint</vt:lpstr>
      <vt:lpstr>Propuesta Brasil de REDD+</vt:lpstr>
      <vt:lpstr>Muchas gracias por su atención!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Vanessa</dc:creator>
  <cp:lastModifiedBy>sain</cp:lastModifiedBy>
  <cp:revision>250</cp:revision>
  <dcterms:created xsi:type="dcterms:W3CDTF">2017-05-23T18:18:56Z</dcterms:created>
  <dcterms:modified xsi:type="dcterms:W3CDTF">2018-03-06T15:55:50Z</dcterms:modified>
</cp:coreProperties>
</file>