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4"/>
  </p:sldMasterIdLst>
  <p:notesMasterIdLst>
    <p:notesMasterId r:id="rId15"/>
  </p:notesMasterIdLst>
  <p:handoutMasterIdLst>
    <p:handoutMasterId r:id="rId16"/>
  </p:handoutMasterIdLst>
  <p:sldIdLst>
    <p:sldId id="287" r:id="rId5"/>
    <p:sldId id="323" r:id="rId6"/>
    <p:sldId id="324" r:id="rId7"/>
    <p:sldId id="325" r:id="rId8"/>
    <p:sldId id="326" r:id="rId9"/>
    <p:sldId id="328" r:id="rId10"/>
    <p:sldId id="329" r:id="rId11"/>
    <p:sldId id="333" r:id="rId12"/>
    <p:sldId id="331" r:id="rId13"/>
    <p:sldId id="286" r:id="rId1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695">
          <p15:clr>
            <a:srgbClr val="A4A3A4"/>
          </p15:clr>
        </p15:guide>
        <p15:guide id="4" orient="horz" pos="1059">
          <p15:clr>
            <a:srgbClr val="A4A3A4"/>
          </p15:clr>
        </p15:guide>
        <p15:guide id="5" orient="horz" pos="728">
          <p15:clr>
            <a:srgbClr val="A4A3A4"/>
          </p15:clr>
        </p15:guide>
        <p15:guide id="6" orient="horz" pos="2711">
          <p15:clr>
            <a:srgbClr val="A4A3A4"/>
          </p15:clr>
        </p15:guide>
        <p15:guide id="7" orient="horz" pos="2225">
          <p15:clr>
            <a:srgbClr val="A4A3A4"/>
          </p15:clr>
        </p15:guide>
        <p15:guide id="8" pos="5258">
          <p15:clr>
            <a:srgbClr val="A4A3A4"/>
          </p15:clr>
        </p15:guide>
        <p15:guide id="9" pos="518">
          <p15:clr>
            <a:srgbClr val="A4A3A4"/>
          </p15:clr>
        </p15:guide>
        <p15:guide id="10" pos="1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uise Brown" initials="LB" lastIdx="6" clrIdx="0"/>
  <p:cmAuthor id="1" name="Faith Choga" initials="FC" lastIdx="21" clrIdx="1"/>
  <p:cmAuthor id="2" name="S Kwan" initials="SK" lastIdx="17" clrIdx="2"/>
  <p:cmAuthor id="3" name="Leo Hyoungkun Park" initials="LHP" lastIdx="8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34F"/>
    <a:srgbClr val="0B5B6B"/>
    <a:srgbClr val="4B87CB"/>
    <a:srgbClr val="2460A7"/>
    <a:srgbClr val="008000"/>
    <a:srgbClr val="D7E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609" autoAdjust="0"/>
    <p:restoredTop sz="99141" autoAdjust="0"/>
  </p:normalViewPr>
  <p:slideViewPr>
    <p:cSldViewPr snapToGrid="0" snapToObjects="1">
      <p:cViewPr varScale="1">
        <p:scale>
          <a:sx n="73" d="100"/>
          <a:sy n="73" d="100"/>
        </p:scale>
        <p:origin x="468" y="52"/>
      </p:cViewPr>
      <p:guideLst>
        <p:guide orient="horz" pos="2160"/>
        <p:guide pos="2880"/>
        <p:guide orient="horz" pos="3695"/>
        <p:guide orient="horz" pos="1059"/>
        <p:guide orient="horz" pos="728"/>
        <p:guide orient="horz" pos="2711"/>
        <p:guide orient="horz" pos="2225"/>
        <p:guide pos="5258"/>
        <p:guide pos="518"/>
        <p:guide pos="1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676"/>
    </p:cViewPr>
  </p:sorterViewPr>
  <p:notesViewPr>
    <p:cSldViewPr snapToGrid="0" snapToObjects="1">
      <p:cViewPr varScale="1">
        <p:scale>
          <a:sx n="47" d="100"/>
          <a:sy n="47" d="100"/>
        </p:scale>
        <p:origin x="260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ED9343D-33DA-4C49-A237-757209E01DA3}" type="datetimeFigureOut">
              <a:rPr lang="en-US" smtClean="0"/>
              <a:t>2018-03-06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A73B31B-17DA-434B-819D-2107DE59C7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695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A4A00-80F6-49A4-8D10-F8D75EBD7EC2}" type="datetimeFigureOut">
              <a:rPr lang="en-US" smtClean="0"/>
              <a:t>2018-03-06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77620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0D89C-1D6D-4027-ABB8-1D42A5C607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32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Corbel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7076" indent="-28349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964" indent="-2267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7549" indent="-2267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1134" indent="-2267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4721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8306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1891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5477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F993B8-BC0C-430E-A244-9A9CBB032CB3}" type="slidenum">
              <a:rPr lang="de-DE">
                <a:latin typeface="Corbel"/>
                <a:cs typeface="Corbel"/>
              </a:rPr>
              <a:pPr eaLnBrk="1" hangingPunct="1"/>
              <a:t>1</a:t>
            </a:fld>
            <a:endParaRPr lang="de-DE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8118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CF - PPT BG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 userDrawn="1"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6702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753434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6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2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81163"/>
            <a:ext cx="9144000" cy="517683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7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CF - PPT BG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/>
              <a:t>Presentation title (change title and date for all pages through set up of the footer)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/>
              <a:t>15 September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199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3" r:id="rId2"/>
    <p:sldLayoutId id="2147483744" r:id="rId3"/>
    <p:sldLayoutId id="2147483746" r:id="rId4"/>
    <p:sldLayoutId id="2147483745" r:id="rId5"/>
    <p:sldLayoutId id="2147483742" r:id="rId6"/>
    <p:sldLayoutId id="2147483747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  <p:sldLayoutId id="2147483770" r:id="rId20"/>
    <p:sldLayoutId id="2147483771" r:id="rId21"/>
    <p:sldLayoutId id="2147483772" r:id="rId22"/>
    <p:sldLayoutId id="2147483773" r:id="rId23"/>
    <p:sldLayoutId id="2147483774" r:id="rId24"/>
    <p:sldLayoutId id="2147483775" r:id="rId25"/>
    <p:sldLayoutId id="2147483776" r:id="rId26"/>
    <p:sldLayoutId id="2147483777" r:id="rId27"/>
    <p:sldLayoutId id="2147483778" r:id="rId28"/>
    <p:sldLayoutId id="2147483779" r:id="rId29"/>
    <p:sldLayoutId id="2147483780" r:id="rId3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CF - PPT B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4"/>
            <a:ext cx="9175354" cy="6858000"/>
          </a:xfrm>
          <a:prstGeom prst="rect">
            <a:avLst/>
          </a:prstGeom>
        </p:spPr>
      </p:pic>
      <p:pic>
        <p:nvPicPr>
          <p:cNvPr id="10" name="Picture 9" descr="GCFblgrnLogoRG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76940"/>
            <a:ext cx="2785974" cy="197093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841231" y="2364926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7829" y="4874053"/>
            <a:ext cx="5717917" cy="99490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s-ES" sz="2800" b="1" noProof="1">
                <a:solidFill>
                  <a:srgbClr val="246B52"/>
                </a:solidFill>
                <a:latin typeface="Corbel"/>
                <a:ea typeface="Corbel"/>
                <a:cs typeface="Corbel"/>
              </a:rPr>
              <a:t>Patrick Van Laake</a:t>
            </a:r>
            <a:endParaRPr lang="es-ES" sz="2800" b="1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s-ES" sz="22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Especialista Senior en Manejo de Ecosistemas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377829" y="2835729"/>
            <a:ext cx="6904022" cy="1500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s-ES" sz="3600" dirty="0">
                <a:solidFill>
                  <a:prstClr val="black"/>
                </a:solidFill>
                <a:latin typeface="Calibri"/>
                <a:cs typeface="Calibri"/>
              </a:rPr>
              <a:t>Modalidad de</a:t>
            </a:r>
            <a:br>
              <a:rPr lang="es-ES" sz="3600" dirty="0">
                <a:solidFill>
                  <a:prstClr val="black"/>
                </a:solidFill>
                <a:latin typeface="Calibri"/>
                <a:cs typeface="Calibri"/>
              </a:rPr>
            </a:br>
            <a:r>
              <a:rPr lang="es-ES" sz="3600" dirty="0">
                <a:solidFill>
                  <a:prstClr val="black"/>
                </a:solidFill>
                <a:latin typeface="Calibri"/>
                <a:cs typeface="Calibri"/>
              </a:rPr>
              <a:t>Acceso Directo Fortalecido</a:t>
            </a:r>
          </a:p>
        </p:txBody>
      </p:sp>
    </p:spTree>
    <p:extLst>
      <p:ext uri="{BB962C8B-B14F-4D97-AF65-F5344CB8AC3E}">
        <p14:creationId xmlns:p14="http://schemas.microsoft.com/office/powerpoint/2010/main" val="3405870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CF - PPT B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7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043759-E83E-44C4-8D73-839CE96BD4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El Acceso Directo Fortalecido (ADF o EDA en ingles) fue aprobado por la Junta del FVC en su 10</a:t>
            </a:r>
            <a:r>
              <a:rPr lang="es-ES" baseline="30000" dirty="0"/>
              <a:t>a</a:t>
            </a:r>
            <a:r>
              <a:rPr lang="es-ES" dirty="0"/>
              <a:t> sesión por Decisión B.10/04</a:t>
            </a:r>
          </a:p>
          <a:p>
            <a:pPr lvl="1"/>
            <a:r>
              <a:rPr lang="es-ES" dirty="0"/>
              <a:t>La filosofía del ADF ya es parte del Instrumento Rector del FVC</a:t>
            </a:r>
          </a:p>
          <a:p>
            <a:pPr lvl="1"/>
            <a:r>
              <a:rPr lang="es-ES" dirty="0"/>
              <a:t>Se destaca de otros fondos internacionales por su alto grado de apropiación nacional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B3BA9E-3BAA-4737-B7B2-7C9BBAB8B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Acceso Directo Fortalecido</a:t>
            </a:r>
          </a:p>
        </p:txBody>
      </p:sp>
    </p:spTree>
    <p:extLst>
      <p:ext uri="{BB962C8B-B14F-4D97-AF65-F5344CB8AC3E}">
        <p14:creationId xmlns:p14="http://schemas.microsoft.com/office/powerpoint/2010/main" val="2620764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043759-E83E-44C4-8D73-839CE96BD4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El ADF tiene dos características claves: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/>
              <a:t>Fortalecer el acceso al FVC para entidades públicas y privadas a nivel sub-nacional, nacional y regional</a:t>
            </a:r>
          </a:p>
          <a:p>
            <a:pPr marL="1371600" lvl="2" indent="-514350"/>
            <a:r>
              <a:rPr lang="es-ES" dirty="0"/>
              <a:t>Toma de decisiones descentralizada, fortalecer el papel de partes interesadas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/>
              <a:t>Plan de monitoreo y evaluación con indicadores específicas</a:t>
            </a:r>
          </a:p>
          <a:p>
            <a:pPr marL="1371600" lvl="2" indent="-514350"/>
            <a:r>
              <a:rPr lang="es-ES" dirty="0"/>
              <a:t>Lecciones aprendidas, escalamiento y </a:t>
            </a:r>
            <a:r>
              <a:rPr lang="es-ES" dirty="0" err="1"/>
              <a:t>mainstreaming</a:t>
            </a:r>
            <a:endParaRPr lang="es-E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B3BA9E-3BAA-4737-B7B2-7C9BBAB8B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196823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Los AND lideran los proyectos ADF</a:t>
            </a:r>
          </a:p>
          <a:p>
            <a:r>
              <a:rPr lang="es-ES" dirty="0"/>
              <a:t>La propuesta presenta un marco temático de inversión, pero los detalles se definen a nivel local durante la implementación del proyecto:</a:t>
            </a:r>
          </a:p>
          <a:p>
            <a:pPr lvl="1"/>
            <a:r>
              <a:rPr lang="es-ES" sz="1800" dirty="0"/>
              <a:t>Selección de Entidad Acreditada para la implementación</a:t>
            </a:r>
          </a:p>
          <a:p>
            <a:pPr lvl="1"/>
            <a:r>
              <a:rPr lang="es-ES" sz="1800" dirty="0"/>
              <a:t>Criterios y metodología de selección de sub-proyectos</a:t>
            </a:r>
          </a:p>
          <a:p>
            <a:pPr lvl="1"/>
            <a:r>
              <a:rPr lang="es-ES" sz="1800" dirty="0"/>
              <a:t>Convocatoria para identificar sub-proyectos</a:t>
            </a:r>
          </a:p>
          <a:p>
            <a:pPr lvl="1"/>
            <a:r>
              <a:rPr lang="es-ES" sz="1800" dirty="0"/>
              <a:t>Selección de sub-proyectos</a:t>
            </a:r>
          </a:p>
          <a:p>
            <a:pPr lvl="1"/>
            <a:r>
              <a:rPr lang="es-ES" sz="1800" dirty="0"/>
              <a:t>Monitoreo a nivel de proyecto</a:t>
            </a:r>
          </a:p>
          <a:p>
            <a:pPr lvl="1"/>
            <a:r>
              <a:rPr lang="es-ES" sz="1800" dirty="0"/>
              <a:t>Papel activo para partes interesadas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Apropiación nacional</a:t>
            </a:r>
          </a:p>
        </p:txBody>
      </p:sp>
    </p:spTree>
    <p:extLst>
      <p:ext uri="{BB962C8B-B14F-4D97-AF65-F5344CB8AC3E}">
        <p14:creationId xmlns:p14="http://schemas.microsoft.com/office/powerpoint/2010/main" val="359789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667470" cy="3944938"/>
          </a:xfrm>
        </p:spPr>
        <p:txBody>
          <a:bodyPr/>
          <a:lstStyle/>
          <a:p>
            <a:r>
              <a:rPr lang="es-ES" dirty="0"/>
              <a:t>Identificación de una EA por el AND</a:t>
            </a:r>
          </a:p>
          <a:p>
            <a:pPr lvl="1"/>
            <a:r>
              <a:rPr lang="es-ES" dirty="0"/>
              <a:t>Puede ser una entidad no acreditada</a:t>
            </a:r>
          </a:p>
          <a:p>
            <a:r>
              <a:rPr lang="es-ES" dirty="0"/>
              <a:t>Desarrollo de la propuesta entre AND y EA</a:t>
            </a:r>
          </a:p>
          <a:p>
            <a:r>
              <a:rPr lang="es-ES" dirty="0"/>
              <a:t>Presentación de la propuesta al FVC</a:t>
            </a:r>
          </a:p>
          <a:p>
            <a:pPr lvl="1"/>
            <a:r>
              <a:rPr lang="es-ES" dirty="0"/>
              <a:t>Sigue el proceso estándar de asesoramiento y aprobación de propuestas</a:t>
            </a:r>
          </a:p>
          <a:p>
            <a:r>
              <a:rPr lang="es-ES" dirty="0"/>
              <a:t>Implementación del proyecto</a:t>
            </a:r>
          </a:p>
          <a:p>
            <a:pPr lvl="1"/>
            <a:endParaRPr lang="es-E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Pasos generales</a:t>
            </a:r>
          </a:p>
        </p:txBody>
      </p:sp>
    </p:spTree>
    <p:extLst>
      <p:ext uri="{BB962C8B-B14F-4D97-AF65-F5344CB8AC3E}">
        <p14:creationId xmlns:p14="http://schemas.microsoft.com/office/powerpoint/2010/main" val="3923542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Promover y promulgar los marcos estratégicos para el proyecto y los sub-proyectos</a:t>
            </a:r>
          </a:p>
          <a:p>
            <a:r>
              <a:rPr lang="es-ES" dirty="0"/>
              <a:t>Seleccionar una EA para manejar la implementación del proyecto</a:t>
            </a:r>
          </a:p>
          <a:p>
            <a:r>
              <a:rPr lang="es-ES" dirty="0"/>
              <a:t>Participar en la selección de los sub-proyectos</a:t>
            </a:r>
          </a:p>
          <a:p>
            <a:r>
              <a:rPr lang="es-ES" dirty="0"/>
              <a:t>Participar en el monitoreo a nivel de proyecto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Papel del AND</a:t>
            </a:r>
          </a:p>
        </p:txBody>
      </p:sp>
    </p:spTree>
    <p:extLst>
      <p:ext uri="{BB962C8B-B14F-4D97-AF65-F5344CB8AC3E}">
        <p14:creationId xmlns:p14="http://schemas.microsoft.com/office/powerpoint/2010/main" val="748070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Cada proyecto ADF tiene un comité supervisor para seguir la implementación del proyecto</a:t>
            </a:r>
          </a:p>
          <a:p>
            <a:pPr lvl="1"/>
            <a:r>
              <a:rPr lang="es-ES" dirty="0"/>
              <a:t>Compuesta por el AND y otras partes interesadas</a:t>
            </a:r>
          </a:p>
          <a:p>
            <a:pPr lvl="1"/>
            <a:r>
              <a:rPr lang="es-ES" dirty="0"/>
              <a:t>Proveer información estratégica a la EA</a:t>
            </a:r>
          </a:p>
          <a:p>
            <a:pPr lvl="1"/>
            <a:r>
              <a:rPr lang="es-ES" dirty="0"/>
              <a:t>Revisión del monitoreo de la EA</a:t>
            </a:r>
          </a:p>
          <a:p>
            <a:pPr lvl="1"/>
            <a:r>
              <a:rPr lang="es-ES" dirty="0"/>
              <a:t>Visitas de campo</a:t>
            </a:r>
          </a:p>
          <a:p>
            <a:pPr lvl="1"/>
            <a:r>
              <a:rPr lang="es-ES" dirty="0"/>
              <a:t>Intercambio de información con partes interesadas y el FVC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Comité supervisor</a:t>
            </a:r>
          </a:p>
        </p:txBody>
      </p:sp>
    </p:spTree>
    <p:extLst>
      <p:ext uri="{BB962C8B-B14F-4D97-AF65-F5344CB8AC3E}">
        <p14:creationId xmlns:p14="http://schemas.microsoft.com/office/powerpoint/2010/main" val="1056291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La participación de todos los sectores del país es imprescindible</a:t>
            </a:r>
          </a:p>
          <a:p>
            <a:pPr lvl="1"/>
            <a:r>
              <a:rPr lang="es-ES" sz="2000" dirty="0"/>
              <a:t>Instituciones públicas</a:t>
            </a:r>
          </a:p>
          <a:p>
            <a:pPr lvl="1"/>
            <a:r>
              <a:rPr lang="es-ES" sz="2000" dirty="0"/>
              <a:t>Sociedad civil</a:t>
            </a:r>
          </a:p>
          <a:p>
            <a:pPr lvl="1"/>
            <a:r>
              <a:rPr lang="es-ES" sz="2000" dirty="0"/>
              <a:t>Sector privado (</a:t>
            </a:r>
            <a:r>
              <a:rPr lang="es-ES" sz="2000" dirty="0" err="1"/>
              <a:t>PyMEs</a:t>
            </a:r>
            <a:r>
              <a:rPr lang="es-ES" sz="2000" dirty="0"/>
              <a:t>), sector informal</a:t>
            </a:r>
          </a:p>
          <a:p>
            <a:r>
              <a:rPr lang="es-ES" dirty="0"/>
              <a:t>Atención a temas transversales</a:t>
            </a:r>
          </a:p>
          <a:p>
            <a:pPr lvl="1"/>
            <a:r>
              <a:rPr lang="es-ES" sz="2000" dirty="0"/>
              <a:t>Género</a:t>
            </a:r>
          </a:p>
          <a:p>
            <a:pPr lvl="1"/>
            <a:r>
              <a:rPr lang="es-ES" sz="2000" dirty="0"/>
              <a:t>Poblaciones indígenas, grupos con menor representación política</a:t>
            </a:r>
          </a:p>
          <a:p>
            <a:pPr lvl="1"/>
            <a:r>
              <a:rPr lang="es-ES" sz="2000" dirty="0"/>
              <a:t>Co-beneficios sociales y ambientales</a:t>
            </a:r>
          </a:p>
          <a:p>
            <a:pPr lvl="1"/>
            <a:endParaRPr lang="es-E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Puntos de interés</a:t>
            </a:r>
          </a:p>
        </p:txBody>
      </p:sp>
    </p:spTree>
    <p:extLst>
      <p:ext uri="{BB962C8B-B14F-4D97-AF65-F5344CB8AC3E}">
        <p14:creationId xmlns:p14="http://schemas.microsoft.com/office/powerpoint/2010/main" val="3428580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El ADF está en fase piloto, con una aportación de USD 200 millones para un mínimo de 10 proyectos</a:t>
            </a:r>
          </a:p>
          <a:p>
            <a:r>
              <a:rPr lang="es-ES" dirty="0"/>
              <a:t>Se aplica a los 8 áreas de inversión en mitigación y adaptación, en los sectores públicos, privados y PPP</a:t>
            </a:r>
          </a:p>
          <a:p>
            <a:r>
              <a:rPr lang="es-ES" dirty="0"/>
              <a:t>Cada proyecto se evalúa a los 2 anos de operación, el programa ADF se evalúa en 2020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Temas y tamaño</a:t>
            </a:r>
          </a:p>
        </p:txBody>
      </p:sp>
    </p:spTree>
    <p:extLst>
      <p:ext uri="{BB962C8B-B14F-4D97-AF65-F5344CB8AC3E}">
        <p14:creationId xmlns:p14="http://schemas.microsoft.com/office/powerpoint/2010/main" val="1272315419"/>
      </p:ext>
    </p:extLst>
  </p:cSld>
  <p:clrMapOvr>
    <a:masterClrMapping/>
  </p:clrMapOvr>
</p:sld>
</file>

<file path=ppt/theme/theme1.xml><?xml version="1.0" encoding="utf-8"?>
<a:theme xmlns:a="http://schemas.openxmlformats.org/drawingml/2006/main" name="5_Custom Design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E6CB57FA7E449AA5144918C7A403C" ma:contentTypeVersion="0" ma:contentTypeDescription="Create a new document." ma:contentTypeScope="" ma:versionID="be4891742d990dd51ca260ee10966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0E5871-3853-465F-9ADC-D5D121D8C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3FCBD8-EAAE-4ABB-97F6-733A315EA385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</ds:schemaRefs>
</ds:datastoreItem>
</file>

<file path=customXml/itemProps3.xml><?xml version="1.0" encoding="utf-8"?>
<ds:datastoreItem xmlns:ds="http://schemas.openxmlformats.org/officeDocument/2006/customXml" ds:itemID="{3FBFF236-5F33-4B41-9793-DB92505F91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7841</TotalTime>
  <Words>410</Words>
  <Application>Microsoft Office PowerPoint</Application>
  <PresentationFormat>On-screen Show (4:3)</PresentationFormat>
  <Paragraphs>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Corbel</vt:lpstr>
      <vt:lpstr>5_Custom Design</vt:lpstr>
      <vt:lpstr>PowerPoint Presentation</vt:lpstr>
      <vt:lpstr>Acceso Directo Fortalecido</vt:lpstr>
      <vt:lpstr>Objetivos</vt:lpstr>
      <vt:lpstr>Apropiación nacional</vt:lpstr>
      <vt:lpstr>Pasos generales</vt:lpstr>
      <vt:lpstr>Papel del AND</vt:lpstr>
      <vt:lpstr>Comité supervisor</vt:lpstr>
      <vt:lpstr>Puntos de interés</vt:lpstr>
      <vt:lpstr>Temas y tamaño</vt:lpstr>
      <vt:lpstr>PowerPoint Presentation</vt:lpstr>
    </vt:vector>
  </TitlesOfParts>
  <Company>RDA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Jurgen Riehle;hjeong</dc:creator>
  <cp:lastModifiedBy>Patrick Van Laake</cp:lastModifiedBy>
  <cp:revision>298</cp:revision>
  <cp:lastPrinted>2016-05-11T00:51:38Z</cp:lastPrinted>
  <dcterms:created xsi:type="dcterms:W3CDTF">2014-10-02T15:22:29Z</dcterms:created>
  <dcterms:modified xsi:type="dcterms:W3CDTF">2018-03-05T22:31:14Z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0x0101003CFE6CB57FA7E449AA5144918C7A403C</vt:lpwstr>
  </property>
</Properties>
</file>