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61" r:id="rId2"/>
    <p:sldId id="699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4" r:id="rId11"/>
  </p:sldIdLst>
  <p:sldSz cx="9144000" cy="6858000" type="screen4x3"/>
  <p:notesSz cx="9296400" cy="70104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7F7F7"/>
    <a:srgbClr val="F3F3F3"/>
    <a:srgbClr val="00602B"/>
    <a:srgbClr val="717171"/>
    <a:srgbClr val="009A46"/>
    <a:srgbClr val="FAFAFA"/>
    <a:srgbClr val="EAEAEA"/>
    <a:srgbClr val="FFFFFF"/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250" autoAdjust="0"/>
    <p:restoredTop sz="91079" autoAdjust="0"/>
  </p:normalViewPr>
  <p:slideViewPr>
    <p:cSldViewPr>
      <p:cViewPr varScale="1">
        <p:scale>
          <a:sx n="73" d="100"/>
          <a:sy n="73" d="100"/>
        </p:scale>
        <p:origin x="65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968" y="-78"/>
      </p:cViewPr>
      <p:guideLst>
        <p:guide orient="horz" pos="2208"/>
        <p:guide pos="29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AE10F7-884C-4FB7-92DA-896D4238014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A41E0956-A9DC-4C63-8E80-AEB0A054FE94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es-CL" sz="2200" b="1" dirty="0" err="1" smtClean="0"/>
            <a:t>Concesionalidad</a:t>
          </a:r>
          <a:r>
            <a:rPr lang="es-CL" sz="2200" b="1" dirty="0" smtClean="0"/>
            <a:t>, Country </a:t>
          </a:r>
          <a:r>
            <a:rPr lang="es-CL" sz="2200" b="1" dirty="0" err="1" smtClean="0"/>
            <a:t>Ownership</a:t>
          </a:r>
          <a:r>
            <a:rPr lang="es-CL" sz="2200" b="1" dirty="0" smtClean="0"/>
            <a:t> y proyectos públicos versus privados</a:t>
          </a:r>
          <a:endParaRPr lang="es-CL" sz="2200" b="1" dirty="0"/>
        </a:p>
      </dgm:t>
    </dgm:pt>
    <dgm:pt modelId="{A17F825A-D0FC-426C-A37C-B45EC6C2BFC8}" type="parTrans" cxnId="{E9D6AD6E-2319-4DCB-BF1E-2A7A36172651}">
      <dgm:prSet/>
      <dgm:spPr/>
      <dgm:t>
        <a:bodyPr/>
        <a:lstStyle/>
        <a:p>
          <a:endParaRPr lang="es-CL" sz="2200" b="1"/>
        </a:p>
      </dgm:t>
    </dgm:pt>
    <dgm:pt modelId="{0BE56258-F19E-49CE-ADE5-AF2153964292}" type="sibTrans" cxnId="{E9D6AD6E-2319-4DCB-BF1E-2A7A36172651}">
      <dgm:prSet/>
      <dgm:spPr/>
      <dgm:t>
        <a:bodyPr/>
        <a:lstStyle/>
        <a:p>
          <a:endParaRPr lang="es-CL" sz="2200" b="1"/>
        </a:p>
      </dgm:t>
    </dgm:pt>
    <dgm:pt modelId="{F0778DCE-E249-45CF-9F64-170378FE364B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es-CL" sz="2200" b="1" dirty="0" smtClean="0"/>
            <a:t>Primeros Avances de Chile con el GCF</a:t>
          </a:r>
          <a:endParaRPr lang="es-CL" sz="2200" b="1" dirty="0"/>
        </a:p>
      </dgm:t>
    </dgm:pt>
    <dgm:pt modelId="{76754C53-F103-45D8-B9D5-1351E6E05070}" type="parTrans" cxnId="{DEA15141-32E0-44BD-8C59-B9762889F451}">
      <dgm:prSet/>
      <dgm:spPr/>
      <dgm:t>
        <a:bodyPr/>
        <a:lstStyle/>
        <a:p>
          <a:endParaRPr lang="es-CL" sz="2200" b="1"/>
        </a:p>
      </dgm:t>
    </dgm:pt>
    <dgm:pt modelId="{4D3601A5-F205-4322-AC35-11DEC2121307}" type="sibTrans" cxnId="{DEA15141-32E0-44BD-8C59-B9762889F451}">
      <dgm:prSet/>
      <dgm:spPr/>
      <dgm:t>
        <a:bodyPr/>
        <a:lstStyle/>
        <a:p>
          <a:endParaRPr lang="es-CL" sz="2200" b="1"/>
        </a:p>
      </dgm:t>
    </dgm:pt>
    <dgm:pt modelId="{E0FDE241-9164-4861-9649-EE60F79A191E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es-CL" sz="2200" b="1" dirty="0" smtClean="0"/>
            <a:t>Lecciones aprendidas: Fortalezas y Debilidades; Oportunidades y Amenazas</a:t>
          </a:r>
          <a:endParaRPr lang="es-CL" sz="2200" b="1" dirty="0"/>
        </a:p>
      </dgm:t>
    </dgm:pt>
    <dgm:pt modelId="{FAD0F971-1957-4643-92C0-B8161820AEF6}" type="parTrans" cxnId="{6484D02D-10F4-48FD-8518-0B03277E0C09}">
      <dgm:prSet/>
      <dgm:spPr/>
      <dgm:t>
        <a:bodyPr/>
        <a:lstStyle/>
        <a:p>
          <a:endParaRPr lang="es-CL" sz="2200" b="1"/>
        </a:p>
      </dgm:t>
    </dgm:pt>
    <dgm:pt modelId="{5267F8CC-556B-4ACA-845A-D76929C0F5B4}" type="sibTrans" cxnId="{6484D02D-10F4-48FD-8518-0B03277E0C09}">
      <dgm:prSet/>
      <dgm:spPr/>
      <dgm:t>
        <a:bodyPr/>
        <a:lstStyle/>
        <a:p>
          <a:endParaRPr lang="es-CL" sz="2200" b="1"/>
        </a:p>
      </dgm:t>
    </dgm:pt>
    <dgm:pt modelId="{C638A9D7-D449-4D5E-9FEC-4B493BD8443D}">
      <dgm:prSet custT="1"/>
      <dgm:spPr>
        <a:solidFill>
          <a:schemeClr val="accent1"/>
        </a:solidFill>
      </dgm:spPr>
      <dgm:t>
        <a:bodyPr/>
        <a:lstStyle/>
        <a:p>
          <a:pPr rtl="0"/>
          <a:r>
            <a:rPr lang="es-CL" sz="2200" b="1" dirty="0" smtClean="0"/>
            <a:t>Contexto Nacional</a:t>
          </a:r>
          <a:endParaRPr lang="es-CL" sz="2200" b="1" dirty="0"/>
        </a:p>
      </dgm:t>
    </dgm:pt>
    <dgm:pt modelId="{899C42B7-8A7B-44C3-9A39-B3A40EF124EB}" type="parTrans" cxnId="{B80F6A1E-0D39-4D79-8BCB-4811DA219797}">
      <dgm:prSet/>
      <dgm:spPr/>
      <dgm:t>
        <a:bodyPr/>
        <a:lstStyle/>
        <a:p>
          <a:endParaRPr lang="es-ES" sz="2200" b="1"/>
        </a:p>
      </dgm:t>
    </dgm:pt>
    <dgm:pt modelId="{BA5C8992-9448-43AE-B203-4A1E8E6893AF}" type="sibTrans" cxnId="{B80F6A1E-0D39-4D79-8BCB-4811DA219797}">
      <dgm:prSet/>
      <dgm:spPr/>
      <dgm:t>
        <a:bodyPr/>
        <a:lstStyle/>
        <a:p>
          <a:endParaRPr lang="es-ES" sz="2200" b="1"/>
        </a:p>
      </dgm:t>
    </dgm:pt>
    <dgm:pt modelId="{72D47A69-3BEA-4747-922E-F9E1320F02AC}" type="pres">
      <dgm:prSet presAssocID="{20AE10F7-884C-4FB7-92DA-896D423801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32851F66-ABBC-4F1A-98BF-B7EF989AB712}" type="pres">
      <dgm:prSet presAssocID="{C638A9D7-D449-4D5E-9FEC-4B493BD8443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2C374D-79A5-4E23-977B-4CBB08B119D2}" type="pres">
      <dgm:prSet presAssocID="{BA5C8992-9448-43AE-B203-4A1E8E6893AF}" presName="spacer" presStyleCnt="0"/>
      <dgm:spPr/>
    </dgm:pt>
    <dgm:pt modelId="{AECFD6D1-2BCE-4595-BB71-7170CFBA1576}" type="pres">
      <dgm:prSet presAssocID="{F0778DCE-E249-45CF-9F64-170378FE364B}" presName="parentText" presStyleLbl="node1" presStyleIdx="1" presStyleCnt="4" custLinFactNeighborX="-979" custLinFactNeighborY="-30427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7DDF61D-C187-47B3-9F4F-AA75DC3FE12C}" type="pres">
      <dgm:prSet presAssocID="{4D3601A5-F205-4322-AC35-11DEC2121307}" presName="spacer" presStyleCnt="0"/>
      <dgm:spPr/>
    </dgm:pt>
    <dgm:pt modelId="{582ACA14-D1EB-45C3-B048-913DEA5B9737}" type="pres">
      <dgm:prSet presAssocID="{E0FDE241-9164-4861-9649-EE60F79A191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98DB536-C84E-4651-80D5-1E7EF68C257C}" type="pres">
      <dgm:prSet presAssocID="{5267F8CC-556B-4ACA-845A-D76929C0F5B4}" presName="spacer" presStyleCnt="0"/>
      <dgm:spPr/>
    </dgm:pt>
    <dgm:pt modelId="{0FCA9199-CA33-4C9B-BDE5-066731A1CF8F}" type="pres">
      <dgm:prSet presAssocID="{A41E0956-A9DC-4C63-8E80-AEB0A054FE94}" presName="parentText" presStyleLbl="node1" presStyleIdx="3" presStyleCnt="4" custLinFactNeighborY="22461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6484D02D-10F4-48FD-8518-0B03277E0C09}" srcId="{20AE10F7-884C-4FB7-92DA-896D42380145}" destId="{E0FDE241-9164-4861-9649-EE60F79A191E}" srcOrd="2" destOrd="0" parTransId="{FAD0F971-1957-4643-92C0-B8161820AEF6}" sibTransId="{5267F8CC-556B-4ACA-845A-D76929C0F5B4}"/>
    <dgm:cxn modelId="{E9D6AD6E-2319-4DCB-BF1E-2A7A36172651}" srcId="{20AE10F7-884C-4FB7-92DA-896D42380145}" destId="{A41E0956-A9DC-4C63-8E80-AEB0A054FE94}" srcOrd="3" destOrd="0" parTransId="{A17F825A-D0FC-426C-A37C-B45EC6C2BFC8}" sibTransId="{0BE56258-F19E-49CE-ADE5-AF2153964292}"/>
    <dgm:cxn modelId="{1FB56EE7-F832-4760-8032-96D484FACFB2}" type="presOf" srcId="{20AE10F7-884C-4FB7-92DA-896D42380145}" destId="{72D47A69-3BEA-4747-922E-F9E1320F02AC}" srcOrd="0" destOrd="0" presId="urn:microsoft.com/office/officeart/2005/8/layout/vList2"/>
    <dgm:cxn modelId="{DEA15141-32E0-44BD-8C59-B9762889F451}" srcId="{20AE10F7-884C-4FB7-92DA-896D42380145}" destId="{F0778DCE-E249-45CF-9F64-170378FE364B}" srcOrd="1" destOrd="0" parTransId="{76754C53-F103-45D8-B9D5-1351E6E05070}" sibTransId="{4D3601A5-F205-4322-AC35-11DEC2121307}"/>
    <dgm:cxn modelId="{BA7FBD85-0937-49D9-AB77-433A3BEBD527}" type="presOf" srcId="{A41E0956-A9DC-4C63-8E80-AEB0A054FE94}" destId="{0FCA9199-CA33-4C9B-BDE5-066731A1CF8F}" srcOrd="0" destOrd="0" presId="urn:microsoft.com/office/officeart/2005/8/layout/vList2"/>
    <dgm:cxn modelId="{DED18723-BDC9-40EE-B32B-B1F9533D4135}" type="presOf" srcId="{C638A9D7-D449-4D5E-9FEC-4B493BD8443D}" destId="{32851F66-ABBC-4F1A-98BF-B7EF989AB712}" srcOrd="0" destOrd="0" presId="urn:microsoft.com/office/officeart/2005/8/layout/vList2"/>
    <dgm:cxn modelId="{03325C2C-AA28-4B2B-87B4-447D136E9403}" type="presOf" srcId="{E0FDE241-9164-4861-9649-EE60F79A191E}" destId="{582ACA14-D1EB-45C3-B048-913DEA5B9737}" srcOrd="0" destOrd="0" presId="urn:microsoft.com/office/officeart/2005/8/layout/vList2"/>
    <dgm:cxn modelId="{81D1553D-5B14-43A8-8CDA-67AA2735EA70}" type="presOf" srcId="{F0778DCE-E249-45CF-9F64-170378FE364B}" destId="{AECFD6D1-2BCE-4595-BB71-7170CFBA1576}" srcOrd="0" destOrd="0" presId="urn:microsoft.com/office/officeart/2005/8/layout/vList2"/>
    <dgm:cxn modelId="{B80F6A1E-0D39-4D79-8BCB-4811DA219797}" srcId="{20AE10F7-884C-4FB7-92DA-896D42380145}" destId="{C638A9D7-D449-4D5E-9FEC-4B493BD8443D}" srcOrd="0" destOrd="0" parTransId="{899C42B7-8A7B-44C3-9A39-B3A40EF124EB}" sibTransId="{BA5C8992-9448-43AE-B203-4A1E8E6893AF}"/>
    <dgm:cxn modelId="{6CC6B729-720D-45A6-9DF3-FF29C0F8BB12}" type="presParOf" srcId="{72D47A69-3BEA-4747-922E-F9E1320F02AC}" destId="{32851F66-ABBC-4F1A-98BF-B7EF989AB712}" srcOrd="0" destOrd="0" presId="urn:microsoft.com/office/officeart/2005/8/layout/vList2"/>
    <dgm:cxn modelId="{0D017A1E-A52F-46C9-92FA-56AB3E5C5EF4}" type="presParOf" srcId="{72D47A69-3BEA-4747-922E-F9E1320F02AC}" destId="{352C374D-79A5-4E23-977B-4CBB08B119D2}" srcOrd="1" destOrd="0" presId="urn:microsoft.com/office/officeart/2005/8/layout/vList2"/>
    <dgm:cxn modelId="{C14151B3-14E1-4247-8296-74924C5ABFB3}" type="presParOf" srcId="{72D47A69-3BEA-4747-922E-F9E1320F02AC}" destId="{AECFD6D1-2BCE-4595-BB71-7170CFBA1576}" srcOrd="2" destOrd="0" presId="urn:microsoft.com/office/officeart/2005/8/layout/vList2"/>
    <dgm:cxn modelId="{446E263A-8918-4443-87A1-DB6FA2CB2D47}" type="presParOf" srcId="{72D47A69-3BEA-4747-922E-F9E1320F02AC}" destId="{97DDF61D-C187-47B3-9F4F-AA75DC3FE12C}" srcOrd="3" destOrd="0" presId="urn:microsoft.com/office/officeart/2005/8/layout/vList2"/>
    <dgm:cxn modelId="{B86B95F3-8621-46AE-AE1A-AD3C8B89D07A}" type="presParOf" srcId="{72D47A69-3BEA-4747-922E-F9E1320F02AC}" destId="{582ACA14-D1EB-45C3-B048-913DEA5B9737}" srcOrd="4" destOrd="0" presId="urn:microsoft.com/office/officeart/2005/8/layout/vList2"/>
    <dgm:cxn modelId="{8E932052-B1DF-4515-B183-3FF4BA9080A4}" type="presParOf" srcId="{72D47A69-3BEA-4747-922E-F9E1320F02AC}" destId="{698DB536-C84E-4651-80D5-1E7EF68C257C}" srcOrd="5" destOrd="0" presId="urn:microsoft.com/office/officeart/2005/8/layout/vList2"/>
    <dgm:cxn modelId="{715F5E3F-81FA-40EA-842C-159B5490160D}" type="presParOf" srcId="{72D47A69-3BEA-4747-922E-F9E1320F02AC}" destId="{0FCA9199-CA33-4C9B-BDE5-066731A1CF8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51F66-ABBC-4F1A-98BF-B7EF989AB712}">
      <dsp:nvSpPr>
        <dsp:cNvPr id="0" name=""/>
        <dsp:cNvSpPr/>
      </dsp:nvSpPr>
      <dsp:spPr>
        <a:xfrm>
          <a:off x="0" y="11011"/>
          <a:ext cx="7310251" cy="875160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b="1" kern="1200" dirty="0" smtClean="0"/>
            <a:t>Contexto Nacional</a:t>
          </a:r>
          <a:endParaRPr lang="es-CL" sz="2200" b="1" kern="1200" dirty="0"/>
        </a:p>
      </dsp:txBody>
      <dsp:txXfrm>
        <a:off x="42722" y="53733"/>
        <a:ext cx="7224807" cy="789716"/>
      </dsp:txXfrm>
    </dsp:sp>
    <dsp:sp modelId="{AECFD6D1-2BCE-4595-BB71-7170CFBA1576}">
      <dsp:nvSpPr>
        <dsp:cNvPr id="0" name=""/>
        <dsp:cNvSpPr/>
      </dsp:nvSpPr>
      <dsp:spPr>
        <a:xfrm>
          <a:off x="0" y="954297"/>
          <a:ext cx="7310251" cy="875160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b="1" kern="1200" dirty="0" smtClean="0"/>
            <a:t>Primeros Avances de Chile con el GCF</a:t>
          </a:r>
          <a:endParaRPr lang="es-CL" sz="2200" b="1" kern="1200" dirty="0"/>
        </a:p>
      </dsp:txBody>
      <dsp:txXfrm>
        <a:off x="42722" y="997019"/>
        <a:ext cx="7224807" cy="789716"/>
      </dsp:txXfrm>
    </dsp:sp>
    <dsp:sp modelId="{582ACA14-D1EB-45C3-B048-913DEA5B9737}">
      <dsp:nvSpPr>
        <dsp:cNvPr id="0" name=""/>
        <dsp:cNvSpPr/>
      </dsp:nvSpPr>
      <dsp:spPr>
        <a:xfrm>
          <a:off x="0" y="1957172"/>
          <a:ext cx="7310251" cy="875160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b="1" kern="1200" dirty="0" smtClean="0"/>
            <a:t>Lecciones aprendidas: Fortalezas y Debilidades; Oportunidades y Amenazas</a:t>
          </a:r>
          <a:endParaRPr lang="es-CL" sz="2200" b="1" kern="1200" dirty="0"/>
        </a:p>
      </dsp:txBody>
      <dsp:txXfrm>
        <a:off x="42722" y="1999894"/>
        <a:ext cx="7224807" cy="789716"/>
      </dsp:txXfrm>
    </dsp:sp>
    <dsp:sp modelId="{0FCA9199-CA33-4C9B-BDE5-066731A1CF8F}">
      <dsp:nvSpPr>
        <dsp:cNvPr id="0" name=""/>
        <dsp:cNvSpPr/>
      </dsp:nvSpPr>
      <dsp:spPr>
        <a:xfrm>
          <a:off x="0" y="2941264"/>
          <a:ext cx="7310251" cy="875160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b="1" kern="1200" dirty="0" err="1" smtClean="0"/>
            <a:t>Concesionalidad</a:t>
          </a:r>
          <a:r>
            <a:rPr lang="es-CL" sz="2200" b="1" kern="1200" dirty="0" smtClean="0"/>
            <a:t>, Country </a:t>
          </a:r>
          <a:r>
            <a:rPr lang="es-CL" sz="2200" b="1" kern="1200" dirty="0" err="1" smtClean="0"/>
            <a:t>Ownership</a:t>
          </a:r>
          <a:r>
            <a:rPr lang="es-CL" sz="2200" b="1" kern="1200" dirty="0" smtClean="0"/>
            <a:t> y proyectos públicos versus privados</a:t>
          </a:r>
          <a:endParaRPr lang="es-CL" sz="2200" b="1" kern="1200" dirty="0"/>
        </a:p>
      </dsp:txBody>
      <dsp:txXfrm>
        <a:off x="42722" y="2983986"/>
        <a:ext cx="7224807" cy="7897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88100" tIns="44051" rIns="88100" bIns="44051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88100" tIns="44051" rIns="88100" bIns="44051" rtlCol="0"/>
          <a:lstStyle>
            <a:lvl1pPr algn="r">
              <a:defRPr sz="1200"/>
            </a:lvl1pPr>
          </a:lstStyle>
          <a:p>
            <a:fld id="{4733AC85-80AC-4E1F-A993-CC4FEB0103CC}" type="datetimeFigureOut">
              <a:rPr lang="es-CL" smtClean="0"/>
              <a:pPr/>
              <a:t>05-03-2018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88100" tIns="44051" rIns="88100" bIns="44051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88100" tIns="44051" rIns="88100" bIns="44051" rtlCol="0" anchor="b"/>
          <a:lstStyle>
            <a:lvl1pPr algn="r">
              <a:defRPr sz="1200"/>
            </a:lvl1pPr>
          </a:lstStyle>
          <a:p>
            <a:fld id="{2A7DBEA9-F426-4791-9C9E-2C3A601412F3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7324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8440" cy="350520"/>
          </a:xfrm>
          <a:prstGeom prst="rect">
            <a:avLst/>
          </a:prstGeom>
        </p:spPr>
        <p:txBody>
          <a:bodyPr vert="horz" lIns="89769" tIns="44885" rIns="89769" bIns="44885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265810" y="0"/>
            <a:ext cx="4028440" cy="350520"/>
          </a:xfrm>
          <a:prstGeom prst="rect">
            <a:avLst/>
          </a:prstGeom>
        </p:spPr>
        <p:txBody>
          <a:bodyPr vert="horz" lIns="89769" tIns="44885" rIns="89769" bIns="44885" rtlCol="0"/>
          <a:lstStyle>
            <a:lvl1pPr algn="r">
              <a:defRPr sz="1200"/>
            </a:lvl1pPr>
          </a:lstStyle>
          <a:p>
            <a:fld id="{BA35DC37-7707-4FBE-9069-C6992B1287AA}" type="datetimeFigureOut">
              <a:rPr lang="es-CL" smtClean="0"/>
              <a:pPr/>
              <a:t>05-03-2018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894013" y="525463"/>
            <a:ext cx="3508375" cy="2630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69" tIns="44885" rIns="89769" bIns="44885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29640" y="3329939"/>
            <a:ext cx="7437120" cy="3154680"/>
          </a:xfrm>
          <a:prstGeom prst="rect">
            <a:avLst/>
          </a:prstGeom>
        </p:spPr>
        <p:txBody>
          <a:bodyPr vert="horz" lIns="89769" tIns="44885" rIns="89769" bIns="44885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6658664"/>
            <a:ext cx="4028440" cy="350520"/>
          </a:xfrm>
          <a:prstGeom prst="rect">
            <a:avLst/>
          </a:prstGeom>
        </p:spPr>
        <p:txBody>
          <a:bodyPr vert="horz" lIns="89769" tIns="44885" rIns="89769" bIns="44885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265810" y="6658664"/>
            <a:ext cx="4028440" cy="350520"/>
          </a:xfrm>
          <a:prstGeom prst="rect">
            <a:avLst/>
          </a:prstGeom>
        </p:spPr>
        <p:txBody>
          <a:bodyPr vert="horz" lIns="89769" tIns="44885" rIns="89769" bIns="44885" rtlCol="0" anchor="b"/>
          <a:lstStyle>
            <a:lvl1pPr algn="r">
              <a:defRPr sz="1200"/>
            </a:lvl1pPr>
          </a:lstStyle>
          <a:p>
            <a:fld id="{8C8E0526-BBEF-41B5-B49D-487808250F91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705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Th</a:t>
            </a:r>
            <a:r>
              <a:rPr lang="es-CL" baseline="0" dirty="0" err="1" smtClean="0"/>
              <a:t>e</a:t>
            </a:r>
            <a:r>
              <a:rPr lang="es-CL" baseline="0" dirty="0" smtClean="0"/>
              <a:t> GCF </a:t>
            </a:r>
            <a:r>
              <a:rPr lang="es-CL" baseline="0" dirty="0" err="1" smtClean="0"/>
              <a:t>is</a:t>
            </a:r>
            <a:r>
              <a:rPr lang="es-CL" baseline="0" dirty="0" smtClean="0"/>
              <a:t> a </a:t>
            </a:r>
            <a:r>
              <a:rPr lang="es-CL" baseline="0" dirty="0" err="1" smtClean="0"/>
              <a:t>main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operating</a:t>
            </a:r>
            <a:r>
              <a:rPr lang="es-CL" baseline="0" dirty="0" smtClean="0"/>
              <a:t> </a:t>
            </a:r>
            <a:r>
              <a:rPr lang="es-CL" baseline="0" dirty="0" err="1" smtClean="0"/>
              <a:t>entity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under</a:t>
            </a:r>
            <a:r>
              <a:rPr lang="es-CL" baseline="0" dirty="0" smtClean="0"/>
              <a:t>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financial</a:t>
            </a:r>
            <a:r>
              <a:rPr lang="es-CL" baseline="0" dirty="0" smtClean="0"/>
              <a:t> </a:t>
            </a:r>
            <a:r>
              <a:rPr lang="es-CL" baseline="0" dirty="0" err="1" smtClean="0"/>
              <a:t>mechanism</a:t>
            </a:r>
            <a:r>
              <a:rPr lang="es-CL" baseline="0" dirty="0" smtClean="0"/>
              <a:t> of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United</a:t>
            </a:r>
            <a:r>
              <a:rPr lang="es-CL" baseline="0" dirty="0" smtClean="0"/>
              <a:t> </a:t>
            </a:r>
            <a:r>
              <a:rPr lang="es-CL" baseline="0" dirty="0" err="1" smtClean="0"/>
              <a:t>Nations</a:t>
            </a:r>
            <a:r>
              <a:rPr lang="es-CL" baseline="0" dirty="0" smtClean="0"/>
              <a:t> Framework </a:t>
            </a:r>
            <a:r>
              <a:rPr lang="es-CL" baseline="0" dirty="0" err="1" smtClean="0"/>
              <a:t>Convention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Climate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Change</a:t>
            </a:r>
            <a:r>
              <a:rPr lang="es-CL" baseline="0" dirty="0" smtClean="0"/>
              <a:t> (UNFCCC)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E0526-BBEF-41B5-B49D-487808250F91}" type="slidenum">
              <a:rPr lang="es-CL" smtClean="0"/>
              <a:pPr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5745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Th</a:t>
            </a:r>
            <a:r>
              <a:rPr lang="es-CL" baseline="0" dirty="0" err="1" smtClean="0"/>
              <a:t>e</a:t>
            </a:r>
            <a:r>
              <a:rPr lang="es-CL" baseline="0" dirty="0" smtClean="0"/>
              <a:t> GCF </a:t>
            </a:r>
            <a:r>
              <a:rPr lang="es-CL" baseline="0" dirty="0" err="1" smtClean="0"/>
              <a:t>is</a:t>
            </a:r>
            <a:r>
              <a:rPr lang="es-CL" baseline="0" dirty="0" smtClean="0"/>
              <a:t> a </a:t>
            </a:r>
            <a:r>
              <a:rPr lang="es-CL" baseline="0" dirty="0" err="1" smtClean="0"/>
              <a:t>main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operating</a:t>
            </a:r>
            <a:r>
              <a:rPr lang="es-CL" baseline="0" dirty="0" smtClean="0"/>
              <a:t> </a:t>
            </a:r>
            <a:r>
              <a:rPr lang="es-CL" baseline="0" dirty="0" err="1" smtClean="0"/>
              <a:t>entity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under</a:t>
            </a:r>
            <a:r>
              <a:rPr lang="es-CL" baseline="0" dirty="0" smtClean="0"/>
              <a:t>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financial</a:t>
            </a:r>
            <a:r>
              <a:rPr lang="es-CL" baseline="0" dirty="0" smtClean="0"/>
              <a:t> </a:t>
            </a:r>
            <a:r>
              <a:rPr lang="es-CL" baseline="0" dirty="0" err="1" smtClean="0"/>
              <a:t>mechanism</a:t>
            </a:r>
            <a:r>
              <a:rPr lang="es-CL" baseline="0" dirty="0" smtClean="0"/>
              <a:t> of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United</a:t>
            </a:r>
            <a:r>
              <a:rPr lang="es-CL" baseline="0" dirty="0" smtClean="0"/>
              <a:t> </a:t>
            </a:r>
            <a:r>
              <a:rPr lang="es-CL" baseline="0" dirty="0" err="1" smtClean="0"/>
              <a:t>Nations</a:t>
            </a:r>
            <a:r>
              <a:rPr lang="es-CL" baseline="0" dirty="0" smtClean="0"/>
              <a:t> Framework </a:t>
            </a:r>
            <a:r>
              <a:rPr lang="es-CL" baseline="0" dirty="0" err="1" smtClean="0"/>
              <a:t>Convention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Climate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Change</a:t>
            </a:r>
            <a:r>
              <a:rPr lang="es-CL" baseline="0" dirty="0" smtClean="0"/>
              <a:t> (UNFCCC)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E0526-BBEF-41B5-B49D-487808250F91}" type="slidenum">
              <a:rPr lang="es-CL" smtClean="0"/>
              <a:pPr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9659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Th</a:t>
            </a:r>
            <a:r>
              <a:rPr lang="es-CL" baseline="0" dirty="0" err="1" smtClean="0"/>
              <a:t>e</a:t>
            </a:r>
            <a:r>
              <a:rPr lang="es-CL" baseline="0" dirty="0" smtClean="0"/>
              <a:t> GCF </a:t>
            </a:r>
            <a:r>
              <a:rPr lang="es-CL" baseline="0" dirty="0" err="1" smtClean="0"/>
              <a:t>is</a:t>
            </a:r>
            <a:r>
              <a:rPr lang="es-CL" baseline="0" dirty="0" smtClean="0"/>
              <a:t> a </a:t>
            </a:r>
            <a:r>
              <a:rPr lang="es-CL" baseline="0" dirty="0" err="1" smtClean="0"/>
              <a:t>main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operating</a:t>
            </a:r>
            <a:r>
              <a:rPr lang="es-CL" baseline="0" dirty="0" smtClean="0"/>
              <a:t> </a:t>
            </a:r>
            <a:r>
              <a:rPr lang="es-CL" baseline="0" dirty="0" err="1" smtClean="0"/>
              <a:t>entity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under</a:t>
            </a:r>
            <a:r>
              <a:rPr lang="es-CL" baseline="0" dirty="0" smtClean="0"/>
              <a:t>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financial</a:t>
            </a:r>
            <a:r>
              <a:rPr lang="es-CL" baseline="0" dirty="0" smtClean="0"/>
              <a:t> </a:t>
            </a:r>
            <a:r>
              <a:rPr lang="es-CL" baseline="0" dirty="0" err="1" smtClean="0"/>
              <a:t>mechanism</a:t>
            </a:r>
            <a:r>
              <a:rPr lang="es-CL" baseline="0" dirty="0" smtClean="0"/>
              <a:t> of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United</a:t>
            </a:r>
            <a:r>
              <a:rPr lang="es-CL" baseline="0" dirty="0" smtClean="0"/>
              <a:t> </a:t>
            </a:r>
            <a:r>
              <a:rPr lang="es-CL" baseline="0" dirty="0" err="1" smtClean="0"/>
              <a:t>Nations</a:t>
            </a:r>
            <a:r>
              <a:rPr lang="es-CL" baseline="0" dirty="0" smtClean="0"/>
              <a:t> Framework </a:t>
            </a:r>
            <a:r>
              <a:rPr lang="es-CL" baseline="0" dirty="0" err="1" smtClean="0"/>
              <a:t>Convention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Climate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Change</a:t>
            </a:r>
            <a:r>
              <a:rPr lang="es-CL" baseline="0" dirty="0" smtClean="0"/>
              <a:t> (UNFCCC)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E0526-BBEF-41B5-B49D-487808250F91}" type="slidenum">
              <a:rPr lang="es-CL" smtClean="0"/>
              <a:pPr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5188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Th</a:t>
            </a:r>
            <a:r>
              <a:rPr lang="es-CL" baseline="0" dirty="0" err="1" smtClean="0"/>
              <a:t>e</a:t>
            </a:r>
            <a:r>
              <a:rPr lang="es-CL" baseline="0" dirty="0" smtClean="0"/>
              <a:t> GCF </a:t>
            </a:r>
            <a:r>
              <a:rPr lang="es-CL" baseline="0" dirty="0" err="1" smtClean="0"/>
              <a:t>is</a:t>
            </a:r>
            <a:r>
              <a:rPr lang="es-CL" baseline="0" dirty="0" smtClean="0"/>
              <a:t> a </a:t>
            </a:r>
            <a:r>
              <a:rPr lang="es-CL" baseline="0" dirty="0" err="1" smtClean="0"/>
              <a:t>main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operating</a:t>
            </a:r>
            <a:r>
              <a:rPr lang="es-CL" baseline="0" dirty="0" smtClean="0"/>
              <a:t> </a:t>
            </a:r>
            <a:r>
              <a:rPr lang="es-CL" baseline="0" dirty="0" err="1" smtClean="0"/>
              <a:t>entity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under</a:t>
            </a:r>
            <a:r>
              <a:rPr lang="es-CL" baseline="0" dirty="0" smtClean="0"/>
              <a:t>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financial</a:t>
            </a:r>
            <a:r>
              <a:rPr lang="es-CL" baseline="0" dirty="0" smtClean="0"/>
              <a:t> </a:t>
            </a:r>
            <a:r>
              <a:rPr lang="es-CL" baseline="0" dirty="0" err="1" smtClean="0"/>
              <a:t>mechanism</a:t>
            </a:r>
            <a:r>
              <a:rPr lang="es-CL" baseline="0" dirty="0" smtClean="0"/>
              <a:t> of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United</a:t>
            </a:r>
            <a:r>
              <a:rPr lang="es-CL" baseline="0" dirty="0" smtClean="0"/>
              <a:t> </a:t>
            </a:r>
            <a:r>
              <a:rPr lang="es-CL" baseline="0" dirty="0" err="1" smtClean="0"/>
              <a:t>Nations</a:t>
            </a:r>
            <a:r>
              <a:rPr lang="es-CL" baseline="0" dirty="0" smtClean="0"/>
              <a:t> Framework </a:t>
            </a:r>
            <a:r>
              <a:rPr lang="es-CL" baseline="0" dirty="0" err="1" smtClean="0"/>
              <a:t>Convention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Climate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Change</a:t>
            </a:r>
            <a:r>
              <a:rPr lang="es-CL" baseline="0" dirty="0" smtClean="0"/>
              <a:t> (UNFCCC)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E0526-BBEF-41B5-B49D-487808250F91}" type="slidenum">
              <a:rPr lang="es-CL" smtClean="0"/>
              <a:pPr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6826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Th</a:t>
            </a:r>
            <a:r>
              <a:rPr lang="es-CL" baseline="0" dirty="0" err="1" smtClean="0"/>
              <a:t>e</a:t>
            </a:r>
            <a:r>
              <a:rPr lang="es-CL" baseline="0" dirty="0" smtClean="0"/>
              <a:t> GCF </a:t>
            </a:r>
            <a:r>
              <a:rPr lang="es-CL" baseline="0" dirty="0" err="1" smtClean="0"/>
              <a:t>is</a:t>
            </a:r>
            <a:r>
              <a:rPr lang="es-CL" baseline="0" dirty="0" smtClean="0"/>
              <a:t> a </a:t>
            </a:r>
            <a:r>
              <a:rPr lang="es-CL" baseline="0" dirty="0" err="1" smtClean="0"/>
              <a:t>main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operating</a:t>
            </a:r>
            <a:r>
              <a:rPr lang="es-CL" baseline="0" dirty="0" smtClean="0"/>
              <a:t> </a:t>
            </a:r>
            <a:r>
              <a:rPr lang="es-CL" baseline="0" dirty="0" err="1" smtClean="0"/>
              <a:t>entity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under</a:t>
            </a:r>
            <a:r>
              <a:rPr lang="es-CL" baseline="0" dirty="0" smtClean="0"/>
              <a:t>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financial</a:t>
            </a:r>
            <a:r>
              <a:rPr lang="es-CL" baseline="0" dirty="0" smtClean="0"/>
              <a:t> </a:t>
            </a:r>
            <a:r>
              <a:rPr lang="es-CL" baseline="0" dirty="0" err="1" smtClean="0"/>
              <a:t>mechanism</a:t>
            </a:r>
            <a:r>
              <a:rPr lang="es-CL" baseline="0" dirty="0" smtClean="0"/>
              <a:t> of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United</a:t>
            </a:r>
            <a:r>
              <a:rPr lang="es-CL" baseline="0" dirty="0" smtClean="0"/>
              <a:t> </a:t>
            </a:r>
            <a:r>
              <a:rPr lang="es-CL" baseline="0" dirty="0" err="1" smtClean="0"/>
              <a:t>Nations</a:t>
            </a:r>
            <a:r>
              <a:rPr lang="es-CL" baseline="0" dirty="0" smtClean="0"/>
              <a:t> Framework </a:t>
            </a:r>
            <a:r>
              <a:rPr lang="es-CL" baseline="0" dirty="0" err="1" smtClean="0"/>
              <a:t>Convention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Climate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Change</a:t>
            </a:r>
            <a:r>
              <a:rPr lang="es-CL" baseline="0" dirty="0" smtClean="0"/>
              <a:t> (UNFCCC)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E0526-BBEF-41B5-B49D-487808250F91}" type="slidenum">
              <a:rPr lang="es-CL" smtClean="0"/>
              <a:pPr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7176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Th</a:t>
            </a:r>
            <a:r>
              <a:rPr lang="es-CL" baseline="0" dirty="0" err="1" smtClean="0"/>
              <a:t>e</a:t>
            </a:r>
            <a:r>
              <a:rPr lang="es-CL" baseline="0" dirty="0" smtClean="0"/>
              <a:t> GCF </a:t>
            </a:r>
            <a:r>
              <a:rPr lang="es-CL" baseline="0" dirty="0" err="1" smtClean="0"/>
              <a:t>is</a:t>
            </a:r>
            <a:r>
              <a:rPr lang="es-CL" baseline="0" dirty="0" smtClean="0"/>
              <a:t> a </a:t>
            </a:r>
            <a:r>
              <a:rPr lang="es-CL" baseline="0" dirty="0" err="1" smtClean="0"/>
              <a:t>main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operating</a:t>
            </a:r>
            <a:r>
              <a:rPr lang="es-CL" baseline="0" dirty="0" smtClean="0"/>
              <a:t> </a:t>
            </a:r>
            <a:r>
              <a:rPr lang="es-CL" baseline="0" dirty="0" err="1" smtClean="0"/>
              <a:t>entity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under</a:t>
            </a:r>
            <a:r>
              <a:rPr lang="es-CL" baseline="0" dirty="0" smtClean="0"/>
              <a:t>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financial</a:t>
            </a:r>
            <a:r>
              <a:rPr lang="es-CL" baseline="0" dirty="0" smtClean="0"/>
              <a:t> </a:t>
            </a:r>
            <a:r>
              <a:rPr lang="es-CL" baseline="0" dirty="0" err="1" smtClean="0"/>
              <a:t>mechanism</a:t>
            </a:r>
            <a:r>
              <a:rPr lang="es-CL" baseline="0" dirty="0" smtClean="0"/>
              <a:t> of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United</a:t>
            </a:r>
            <a:r>
              <a:rPr lang="es-CL" baseline="0" dirty="0" smtClean="0"/>
              <a:t> </a:t>
            </a:r>
            <a:r>
              <a:rPr lang="es-CL" baseline="0" dirty="0" err="1" smtClean="0"/>
              <a:t>Nations</a:t>
            </a:r>
            <a:r>
              <a:rPr lang="es-CL" baseline="0" dirty="0" smtClean="0"/>
              <a:t> Framework </a:t>
            </a:r>
            <a:r>
              <a:rPr lang="es-CL" baseline="0" dirty="0" err="1" smtClean="0"/>
              <a:t>Convention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Climate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Change</a:t>
            </a:r>
            <a:r>
              <a:rPr lang="es-CL" baseline="0" dirty="0" smtClean="0"/>
              <a:t> (UNFCCC)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E0526-BBEF-41B5-B49D-487808250F91}" type="slidenum">
              <a:rPr lang="es-CL" smtClean="0"/>
              <a:pPr/>
              <a:t>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1001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Th</a:t>
            </a:r>
            <a:r>
              <a:rPr lang="es-CL" baseline="0" dirty="0" err="1" smtClean="0"/>
              <a:t>e</a:t>
            </a:r>
            <a:r>
              <a:rPr lang="es-CL" baseline="0" dirty="0" smtClean="0"/>
              <a:t> GCF </a:t>
            </a:r>
            <a:r>
              <a:rPr lang="es-CL" baseline="0" dirty="0" err="1" smtClean="0"/>
              <a:t>is</a:t>
            </a:r>
            <a:r>
              <a:rPr lang="es-CL" baseline="0" dirty="0" smtClean="0"/>
              <a:t> a </a:t>
            </a:r>
            <a:r>
              <a:rPr lang="es-CL" baseline="0" dirty="0" err="1" smtClean="0"/>
              <a:t>main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operating</a:t>
            </a:r>
            <a:r>
              <a:rPr lang="es-CL" baseline="0" dirty="0" smtClean="0"/>
              <a:t> </a:t>
            </a:r>
            <a:r>
              <a:rPr lang="es-CL" baseline="0" dirty="0" err="1" smtClean="0"/>
              <a:t>entity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under</a:t>
            </a:r>
            <a:r>
              <a:rPr lang="es-CL" baseline="0" dirty="0" smtClean="0"/>
              <a:t>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financial</a:t>
            </a:r>
            <a:r>
              <a:rPr lang="es-CL" baseline="0" dirty="0" smtClean="0"/>
              <a:t> </a:t>
            </a:r>
            <a:r>
              <a:rPr lang="es-CL" baseline="0" dirty="0" err="1" smtClean="0"/>
              <a:t>mechanism</a:t>
            </a:r>
            <a:r>
              <a:rPr lang="es-CL" baseline="0" dirty="0" smtClean="0"/>
              <a:t> of </a:t>
            </a:r>
            <a:r>
              <a:rPr lang="es-CL" baseline="0" dirty="0" err="1" smtClean="0"/>
              <a:t>the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United</a:t>
            </a:r>
            <a:r>
              <a:rPr lang="es-CL" baseline="0" dirty="0" smtClean="0"/>
              <a:t> </a:t>
            </a:r>
            <a:r>
              <a:rPr lang="es-CL" baseline="0" dirty="0" err="1" smtClean="0"/>
              <a:t>Nations</a:t>
            </a:r>
            <a:r>
              <a:rPr lang="es-CL" baseline="0" dirty="0" smtClean="0"/>
              <a:t> Framework </a:t>
            </a:r>
            <a:r>
              <a:rPr lang="es-CL" baseline="0" dirty="0" err="1" smtClean="0"/>
              <a:t>Convention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on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Climate</a:t>
            </a:r>
            <a:r>
              <a:rPr lang="es-CL" baseline="0" dirty="0" smtClean="0"/>
              <a:t> </a:t>
            </a:r>
            <a:r>
              <a:rPr lang="es-CL" baseline="0" dirty="0" err="1" smtClean="0"/>
              <a:t>Change</a:t>
            </a:r>
            <a:r>
              <a:rPr lang="es-CL" baseline="0" dirty="0" smtClean="0"/>
              <a:t> (UNFCCC)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E0526-BBEF-41B5-B49D-487808250F91}" type="slidenum">
              <a:rPr lang="es-CL" smtClean="0"/>
              <a:pPr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812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851920" y="2204864"/>
            <a:ext cx="4535487" cy="10810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es-ES" sz="3200" b="1" spc="300" smtClean="0">
                <a:solidFill>
                  <a:srgbClr val="717171"/>
                </a:solidFill>
                <a:cs typeface="Montserrat-Regular"/>
              </a:defRPr>
            </a:lvl1pPr>
          </a:lstStyle>
          <a:p>
            <a:pPr algn="r"/>
            <a:r>
              <a:rPr lang="es-ES" sz="3200" b="1" spc="300" dirty="0" smtClean="0">
                <a:solidFill>
                  <a:srgbClr val="233348"/>
                </a:solidFill>
                <a:latin typeface="+mj-lt"/>
                <a:cs typeface="Montserrat-Regular"/>
              </a:rPr>
              <a:t>TÍTULO PRESENTACIÓN</a:t>
            </a:r>
          </a:p>
        </p:txBody>
      </p:sp>
      <p:sp>
        <p:nvSpPr>
          <p:cNvPr id="18" name="17 Marcador de texto"/>
          <p:cNvSpPr>
            <a:spLocks noGrp="1"/>
          </p:cNvSpPr>
          <p:nvPr>
            <p:ph type="body" sz="quarter" idx="12" hasCustomPrompt="1"/>
          </p:nvPr>
        </p:nvSpPr>
        <p:spPr>
          <a:xfrm>
            <a:off x="4788024" y="4221088"/>
            <a:ext cx="3744416" cy="64928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s-ES" sz="1400" baseline="0" smtClean="0">
                <a:solidFill>
                  <a:srgbClr val="717171"/>
                </a:solidFill>
                <a:cs typeface="Raleway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 smtClean="0">
                <a:solidFill>
                  <a:srgbClr val="233348"/>
                </a:solidFill>
                <a:latin typeface="+mj-lt"/>
                <a:cs typeface="Raleway SemiBold"/>
              </a:rPr>
              <a:t>Motivo, fecha y lugar de la presentación</a:t>
            </a:r>
            <a:endParaRPr lang="es-CL" dirty="0"/>
          </a:p>
        </p:txBody>
      </p:sp>
      <p:sp>
        <p:nvSpPr>
          <p:cNvPr id="21" name="17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5076056" y="260648"/>
            <a:ext cx="3744416" cy="649287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s-ES" sz="1400" b="0" spc="300" baseline="0" smtClean="0">
                <a:solidFill>
                  <a:srgbClr val="717171"/>
                </a:solidFill>
                <a:cs typeface="Raleway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 smtClean="0">
                <a:solidFill>
                  <a:srgbClr val="233348"/>
                </a:solidFill>
                <a:latin typeface="+mj-lt"/>
                <a:cs typeface="Raleway SemiBold"/>
              </a:rPr>
              <a:t>ALBERTO ARENAS DE MESA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 smtClean="0">
                <a:solidFill>
                  <a:srgbClr val="233348"/>
                </a:solidFill>
                <a:latin typeface="+mj-lt"/>
              </a:rPr>
              <a:t>MINISTRO DE HACIENDA</a:t>
            </a:r>
            <a:endParaRPr lang="es-CL" dirty="0"/>
          </a:p>
        </p:txBody>
      </p:sp>
      <p:sp>
        <p:nvSpPr>
          <p:cNvPr id="22" name="3 Marcador de fecha"/>
          <p:cNvSpPr>
            <a:spLocks noGrp="1"/>
          </p:cNvSpPr>
          <p:nvPr>
            <p:ph type="dt" sz="half" idx="2"/>
          </p:nvPr>
        </p:nvSpPr>
        <p:spPr>
          <a:xfrm>
            <a:off x="1403648" y="638132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BAE01FA-EA76-4891-9613-549258C8D1A1}" type="datetimeFigureOut">
              <a:rPr lang="es-CL" smtClean="0"/>
              <a:pPr/>
              <a:t>05-03-2018</a:t>
            </a:fld>
            <a:endParaRPr lang="es-CL" dirty="0"/>
          </a:p>
        </p:txBody>
      </p:sp>
      <p:sp>
        <p:nvSpPr>
          <p:cNvPr id="23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563888" y="638132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24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3F5D0DD-E23F-49B5-8656-B6496AF58C54}" type="slidenum">
              <a:rPr lang="es-CL" smtClean="0"/>
              <a:pPr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70394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822960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baseline="0">
                <a:solidFill>
                  <a:schemeClr val="accent1"/>
                </a:solidFill>
              </a:defRPr>
            </a:lvl1pPr>
          </a:lstStyle>
          <a:p>
            <a:r>
              <a:rPr lang="es-ES" dirty="0" smtClean="0"/>
              <a:t>HAGA CLIC PARA MODIFICAR TITULO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36504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1"/>
              </a:buClr>
              <a:buFont typeface="Arial" panose="020B0604020202020204" pitchFamily="34" charset="0"/>
              <a:buNone/>
              <a:defRPr>
                <a:solidFill>
                  <a:srgbClr val="6F6F6F"/>
                </a:solidFill>
                <a:latin typeface="Calibri" panose="020F0502020204030204" pitchFamily="34" charset="0"/>
              </a:defRPr>
            </a:lvl1pPr>
            <a:lvl2pPr marL="7429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6F6F6F"/>
                </a:solidFill>
                <a:latin typeface="Calibri" panose="020F0502020204030204" pitchFamily="34" charset="0"/>
              </a:defRPr>
            </a:lvl2pPr>
            <a:lvl3pPr marL="1143000" indent="-2286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6F6F6F"/>
                </a:solidFill>
                <a:latin typeface="Calibri" panose="020F0502020204030204" pitchFamily="34" charset="0"/>
              </a:defRPr>
            </a:lvl3pPr>
            <a:lvl4pPr marL="1600200" indent="-2286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6F6F6F"/>
                </a:solidFill>
                <a:latin typeface="Calibri" panose="020F0502020204030204" pitchFamily="34" charset="0"/>
              </a:defRPr>
            </a:lvl4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Primer nivel</a:t>
            </a:r>
          </a:p>
          <a:p>
            <a:pPr lvl="2"/>
            <a:r>
              <a:rPr lang="es-ES" dirty="0" smtClean="0"/>
              <a:t>Segundo nivel</a:t>
            </a:r>
          </a:p>
          <a:p>
            <a:pPr lvl="3"/>
            <a:r>
              <a:rPr lang="es-ES" dirty="0" smtClean="0"/>
              <a:t>Tercer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BAE01FA-EA76-4891-9613-549258C8D1A1}" type="datetimeFigureOut">
              <a:rPr lang="es-CL" smtClean="0"/>
              <a:pPr/>
              <a:t>05-03-2018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3F5D0DD-E23F-49B5-8656-B6496AF58C54}" type="slidenum">
              <a:rPr lang="es-CL" smtClean="0"/>
              <a:pPr/>
              <a:t>‹Nº›</a:t>
            </a:fld>
            <a:endParaRPr lang="es-CL" dirty="0"/>
          </a:p>
        </p:txBody>
      </p:sp>
      <p:pic>
        <p:nvPicPr>
          <p:cNvPr id="8" name="7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66368"/>
            <a:ext cx="504807" cy="461738"/>
          </a:xfrm>
          <a:prstGeom prst="rect">
            <a:avLst/>
          </a:prstGeom>
        </p:spPr>
      </p:pic>
      <p:sp>
        <p:nvSpPr>
          <p:cNvPr id="9" name="8 Rectángulo"/>
          <p:cNvSpPr/>
          <p:nvPr userDrawn="1"/>
        </p:nvSpPr>
        <p:spPr>
          <a:xfrm>
            <a:off x="663968" y="200761"/>
            <a:ext cx="63962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b="1" spc="3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MINISTERIO DE HACIENDA . </a:t>
            </a:r>
            <a:r>
              <a:rPr lang="pt-BR" sz="1000" spc="3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GOBIERNO DE CHILE</a:t>
            </a:r>
            <a:endParaRPr lang="es-CL" sz="1000" spc="3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305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AE01FA-EA76-4891-9613-549258C8D1A1}" type="datetimeFigureOut">
              <a:rPr lang="es-CL" smtClean="0"/>
              <a:pPr/>
              <a:t>05-03-2018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F5D0DD-E23F-49B5-8656-B6496AF58C5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9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822960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baseline="0">
                <a:solidFill>
                  <a:schemeClr val="accent1"/>
                </a:solidFill>
              </a:defRPr>
            </a:lvl1pPr>
          </a:lstStyle>
          <a:p>
            <a:r>
              <a:rPr lang="es-ES" dirty="0" smtClean="0"/>
              <a:t>HAGA CLIC PARA MODIFICAR TITULO</a:t>
            </a:r>
            <a:endParaRPr lang="es-CL" dirty="0"/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4114800" cy="4608512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1"/>
              </a:buClr>
              <a:buFont typeface="Arial" panose="020B0604020202020204" pitchFamily="34" charset="0"/>
              <a:buNone/>
              <a:defRPr>
                <a:solidFill>
                  <a:srgbClr val="6F6F6F"/>
                </a:solidFill>
                <a:latin typeface="Calibri" panose="020F0502020204030204" pitchFamily="34" charset="0"/>
              </a:defRPr>
            </a:lvl1pPr>
            <a:lvl2pPr marL="742950" indent="-28575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6F6F6F"/>
                </a:solidFill>
                <a:latin typeface="Calibri" panose="020F0502020204030204" pitchFamily="34" charset="0"/>
              </a:defRPr>
            </a:lvl2pPr>
            <a:lvl3pPr marL="1143000" indent="-2286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6F6F6F"/>
                </a:solidFill>
                <a:latin typeface="Calibri" panose="020F0502020204030204" pitchFamily="34" charset="0"/>
              </a:defRPr>
            </a:lvl3pPr>
            <a:lvl4pPr marL="1600200" indent="-228600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rgbClr val="6F6F6F"/>
                </a:solidFill>
                <a:latin typeface="Calibri" panose="020F0502020204030204" pitchFamily="34" charset="0"/>
              </a:defRPr>
            </a:lvl4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Primer nivel</a:t>
            </a:r>
          </a:p>
          <a:p>
            <a:pPr lvl="2"/>
            <a:r>
              <a:rPr lang="es-ES" dirty="0" smtClean="0"/>
              <a:t>Segundo nivel</a:t>
            </a:r>
          </a:p>
          <a:p>
            <a:pPr lvl="3"/>
            <a:r>
              <a:rPr lang="es-ES" dirty="0" smtClean="0"/>
              <a:t>Tercer nivel</a:t>
            </a:r>
          </a:p>
        </p:txBody>
      </p:sp>
      <p:sp>
        <p:nvSpPr>
          <p:cNvPr id="13" name="12 Marcador de gráfico"/>
          <p:cNvSpPr>
            <a:spLocks noGrp="1"/>
          </p:cNvSpPr>
          <p:nvPr>
            <p:ph type="chart" sz="quarter" idx="13"/>
          </p:nvPr>
        </p:nvSpPr>
        <p:spPr>
          <a:xfrm>
            <a:off x="4716016" y="1628800"/>
            <a:ext cx="4032448" cy="460851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s-CL" dirty="0"/>
          </a:p>
        </p:txBody>
      </p:sp>
      <p:pic>
        <p:nvPicPr>
          <p:cNvPr id="18" name="17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66368"/>
            <a:ext cx="504807" cy="461738"/>
          </a:xfrm>
          <a:prstGeom prst="rect">
            <a:avLst/>
          </a:prstGeom>
        </p:spPr>
      </p:pic>
      <p:sp>
        <p:nvSpPr>
          <p:cNvPr id="19" name="18 Rectángulo"/>
          <p:cNvSpPr/>
          <p:nvPr userDrawn="1"/>
        </p:nvSpPr>
        <p:spPr>
          <a:xfrm>
            <a:off x="663968" y="200761"/>
            <a:ext cx="63962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b="1" spc="3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MINISTERIO DE HACIENDA . </a:t>
            </a:r>
            <a:r>
              <a:rPr lang="pt-BR" sz="1000" spc="3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GOBIERNO DE CHILE</a:t>
            </a:r>
            <a:endParaRPr lang="es-CL" sz="1000" spc="3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9507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BAE01FA-EA76-4891-9613-549258C8D1A1}" type="datetimeFigureOut">
              <a:rPr lang="es-CL" smtClean="0"/>
              <a:pPr/>
              <a:t>05-03-2018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3F5D0DD-E23F-49B5-8656-B6496AF58C54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8" name="17 Marcador de tabla"/>
          <p:cNvSpPr>
            <a:spLocks noGrp="1"/>
          </p:cNvSpPr>
          <p:nvPr>
            <p:ph type="tbl" sz="quarter" idx="13"/>
          </p:nvPr>
        </p:nvSpPr>
        <p:spPr>
          <a:xfrm>
            <a:off x="468313" y="1700213"/>
            <a:ext cx="8207375" cy="44656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19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822960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baseline="0">
                <a:solidFill>
                  <a:schemeClr val="accent1"/>
                </a:solidFill>
              </a:defRPr>
            </a:lvl1pPr>
          </a:lstStyle>
          <a:p>
            <a:r>
              <a:rPr lang="es-ES" dirty="0" smtClean="0"/>
              <a:t>HAGA CLIC PARA MODIFICAR TITULO</a:t>
            </a:r>
            <a:endParaRPr lang="es-CL" dirty="0"/>
          </a:p>
        </p:txBody>
      </p:sp>
      <p:pic>
        <p:nvPicPr>
          <p:cNvPr id="20" name="1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66368"/>
            <a:ext cx="504807" cy="461738"/>
          </a:xfrm>
          <a:prstGeom prst="rect">
            <a:avLst/>
          </a:prstGeom>
        </p:spPr>
      </p:pic>
      <p:sp>
        <p:nvSpPr>
          <p:cNvPr id="21" name="20 Rectángulo"/>
          <p:cNvSpPr/>
          <p:nvPr userDrawn="1"/>
        </p:nvSpPr>
        <p:spPr>
          <a:xfrm>
            <a:off x="663968" y="200761"/>
            <a:ext cx="639627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b="1" spc="3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MINISTERIO DE HACIENDA . </a:t>
            </a:r>
            <a:r>
              <a:rPr lang="pt-BR" sz="1000" spc="3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GOBIERNO DE CHILE</a:t>
            </a:r>
            <a:endParaRPr lang="es-CL" sz="1000" spc="3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1184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851920" y="2204864"/>
            <a:ext cx="4535487" cy="10810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es-ES" sz="3200" b="1" spc="300" smtClean="0">
                <a:solidFill>
                  <a:srgbClr val="717171"/>
                </a:solidFill>
                <a:cs typeface="Montserrat-Regular"/>
              </a:defRPr>
            </a:lvl1pPr>
          </a:lstStyle>
          <a:p>
            <a:pPr algn="r"/>
            <a:r>
              <a:rPr lang="es-ES" sz="3200" b="1" spc="300" dirty="0" smtClean="0">
                <a:solidFill>
                  <a:srgbClr val="233348"/>
                </a:solidFill>
                <a:latin typeface="+mj-lt"/>
                <a:cs typeface="Montserrat-Regular"/>
              </a:rPr>
              <a:t>TÍTULO PRESENTACIÓN</a:t>
            </a:r>
          </a:p>
        </p:txBody>
      </p:sp>
      <p:sp>
        <p:nvSpPr>
          <p:cNvPr id="18" name="17 Marcador de texto"/>
          <p:cNvSpPr>
            <a:spLocks noGrp="1"/>
          </p:cNvSpPr>
          <p:nvPr>
            <p:ph type="body" sz="quarter" idx="12" hasCustomPrompt="1"/>
          </p:nvPr>
        </p:nvSpPr>
        <p:spPr>
          <a:xfrm>
            <a:off x="5220072" y="5805264"/>
            <a:ext cx="3744416" cy="64928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s-ES" sz="1400" baseline="0" smtClean="0">
                <a:solidFill>
                  <a:srgbClr val="717171"/>
                </a:solidFill>
                <a:cs typeface="Raleway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dirty="0" smtClean="0">
                <a:solidFill>
                  <a:srgbClr val="233348"/>
                </a:solidFill>
                <a:latin typeface="+mj-lt"/>
                <a:cs typeface="Raleway SemiBold"/>
              </a:rPr>
              <a:t>Motivo, fecha y lugar de la presentación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62201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BAE01FA-EA76-4891-9613-549258C8D1A1}" type="datetimeFigureOut">
              <a:rPr lang="es-CL" smtClean="0"/>
              <a:pPr/>
              <a:t>05-03-2018</a:t>
            </a:fld>
            <a:endParaRPr lang="es-CL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3F5D0DD-E23F-49B5-8656-B6496AF58C54}" type="slidenum">
              <a:rPr lang="es-CL" smtClean="0"/>
              <a:pPr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09192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1"/>
          </p:nvPr>
        </p:nvSpPr>
        <p:spPr>
          <a:xfrm>
            <a:off x="2636995" y="1917439"/>
            <a:ext cx="5831631" cy="2088232"/>
          </a:xfrm>
        </p:spPr>
        <p:txBody>
          <a:bodyPr>
            <a:noAutofit/>
          </a:bodyPr>
          <a:lstStyle/>
          <a:p>
            <a:r>
              <a:rPr lang="es-CL" sz="3600" dirty="0" smtClean="0"/>
              <a:t>Involucramiento de Chile con el Fondo Verde del Clima: primeros avances y lecciones aprendidas</a:t>
            </a:r>
          </a:p>
        </p:txBody>
      </p:sp>
      <p:sp>
        <p:nvSpPr>
          <p:cNvPr id="6" name="3 Marcador de texto"/>
          <p:cNvSpPr>
            <a:spLocks noGrp="1"/>
          </p:cNvSpPr>
          <p:nvPr>
            <p:ph type="body" sz="quarter" idx="12"/>
          </p:nvPr>
        </p:nvSpPr>
        <p:spPr>
          <a:xfrm>
            <a:off x="2555776" y="4725144"/>
            <a:ext cx="5400600" cy="864096"/>
          </a:xfrm>
        </p:spPr>
        <p:txBody>
          <a:bodyPr/>
          <a:lstStyle/>
          <a:p>
            <a:r>
              <a:rPr lang="es-CL" sz="2000" b="1" dirty="0" smtClean="0"/>
              <a:t>Dialogo Estructurado Latinoamericano del GCF</a:t>
            </a:r>
          </a:p>
          <a:p>
            <a:r>
              <a:rPr lang="es-CL" sz="2000" b="1" dirty="0" smtClean="0"/>
              <a:t>Bogotá, Colombia</a:t>
            </a:r>
          </a:p>
          <a:p>
            <a:r>
              <a:rPr lang="es-CL" sz="2000" b="1" dirty="0" smtClean="0"/>
              <a:t>Marzo 2018 </a:t>
            </a:r>
            <a:endParaRPr lang="es-CL" sz="2000" b="1" dirty="0"/>
          </a:p>
        </p:txBody>
      </p:sp>
      <p:sp>
        <p:nvSpPr>
          <p:cNvPr id="7" name="3 Marcador de texto"/>
          <p:cNvSpPr>
            <a:spLocks noGrp="1"/>
          </p:cNvSpPr>
          <p:nvPr>
            <p:ph type="body" sz="quarter" idx="13"/>
          </p:nvPr>
        </p:nvSpPr>
        <p:spPr>
          <a:xfrm>
            <a:off x="3491880" y="548680"/>
            <a:ext cx="4968552" cy="649287"/>
          </a:xfrm>
        </p:spPr>
        <p:txBody>
          <a:bodyPr/>
          <a:lstStyle/>
          <a:p>
            <a:pPr algn="r"/>
            <a:r>
              <a:rPr lang="es-CL" sz="2400" b="1" dirty="0" smtClean="0"/>
              <a:t>Marcela Palominos, Chile</a:t>
            </a:r>
            <a:endParaRPr lang="es-CL" sz="2400" b="1" spc="300" dirty="0" smtClean="0"/>
          </a:p>
          <a:p>
            <a:pPr algn="r"/>
            <a:r>
              <a:rPr lang="es-CL" sz="1800" b="1" spc="300" dirty="0" smtClean="0"/>
              <a:t>MINISTERIO DE HACIENDA</a:t>
            </a:r>
            <a:endParaRPr lang="es-CL" sz="1800" b="1" spc="300" dirty="0"/>
          </a:p>
        </p:txBody>
      </p:sp>
    </p:spTree>
    <p:extLst>
      <p:ext uri="{BB962C8B-B14F-4D97-AF65-F5344CB8AC3E}">
        <p14:creationId xmlns:p14="http://schemas.microsoft.com/office/powerpoint/2010/main" val="238654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1"/>
          </p:nvPr>
        </p:nvSpPr>
        <p:spPr>
          <a:xfrm>
            <a:off x="2636995" y="1917439"/>
            <a:ext cx="5831631" cy="2088232"/>
          </a:xfrm>
        </p:spPr>
        <p:txBody>
          <a:bodyPr>
            <a:noAutofit/>
          </a:bodyPr>
          <a:lstStyle/>
          <a:p>
            <a:r>
              <a:rPr lang="es-CL" sz="3600" dirty="0" smtClean="0"/>
              <a:t>Involucramiento de Chile con el Fondo Verde del Clima: primeros avances y lecciones aprendidas</a:t>
            </a:r>
          </a:p>
        </p:txBody>
      </p:sp>
      <p:sp>
        <p:nvSpPr>
          <p:cNvPr id="6" name="3 Marcador de texto"/>
          <p:cNvSpPr>
            <a:spLocks noGrp="1"/>
          </p:cNvSpPr>
          <p:nvPr>
            <p:ph type="body" sz="quarter" idx="12"/>
          </p:nvPr>
        </p:nvSpPr>
        <p:spPr>
          <a:xfrm>
            <a:off x="2555776" y="4725144"/>
            <a:ext cx="5400600" cy="864096"/>
          </a:xfrm>
        </p:spPr>
        <p:txBody>
          <a:bodyPr/>
          <a:lstStyle/>
          <a:p>
            <a:r>
              <a:rPr lang="es-CL" sz="2000" b="1" dirty="0" smtClean="0"/>
              <a:t>Dialogo Estructurado Latinoamericano del GCF</a:t>
            </a:r>
          </a:p>
          <a:p>
            <a:r>
              <a:rPr lang="es-CL" sz="2000" b="1" dirty="0" smtClean="0"/>
              <a:t>Bogotá, Colombia</a:t>
            </a:r>
          </a:p>
          <a:p>
            <a:r>
              <a:rPr lang="es-CL" sz="2000" b="1" dirty="0" smtClean="0"/>
              <a:t>Marzo 2018 </a:t>
            </a:r>
            <a:endParaRPr lang="es-CL" sz="2000" b="1" dirty="0"/>
          </a:p>
        </p:txBody>
      </p:sp>
      <p:sp>
        <p:nvSpPr>
          <p:cNvPr id="7" name="3 Marcador de texto"/>
          <p:cNvSpPr>
            <a:spLocks noGrp="1"/>
          </p:cNvSpPr>
          <p:nvPr>
            <p:ph type="body" sz="quarter" idx="13"/>
          </p:nvPr>
        </p:nvSpPr>
        <p:spPr>
          <a:xfrm>
            <a:off x="3491880" y="548680"/>
            <a:ext cx="4968552" cy="649287"/>
          </a:xfrm>
        </p:spPr>
        <p:txBody>
          <a:bodyPr/>
          <a:lstStyle/>
          <a:p>
            <a:pPr algn="r"/>
            <a:r>
              <a:rPr lang="es-CL" sz="2400" b="1" dirty="0" smtClean="0"/>
              <a:t>Marcela Palominos, Chile</a:t>
            </a:r>
            <a:endParaRPr lang="es-CL" sz="2400" b="1" spc="300" dirty="0" smtClean="0"/>
          </a:p>
          <a:p>
            <a:pPr algn="r"/>
            <a:r>
              <a:rPr lang="es-CL" sz="1800" b="1" spc="300" dirty="0" smtClean="0"/>
              <a:t>MINISTERIO DE HACIENDA</a:t>
            </a:r>
            <a:endParaRPr lang="es-CL" sz="1800" b="1" spc="300" dirty="0"/>
          </a:p>
        </p:txBody>
      </p:sp>
    </p:spTree>
    <p:extLst>
      <p:ext uri="{BB962C8B-B14F-4D97-AF65-F5344CB8AC3E}">
        <p14:creationId xmlns:p14="http://schemas.microsoft.com/office/powerpoint/2010/main" val="5895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543400"/>
              </p:ext>
            </p:extLst>
          </p:nvPr>
        </p:nvGraphicFramePr>
        <p:xfrm>
          <a:off x="971600" y="1772816"/>
          <a:ext cx="7310251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Autofit/>
          </a:bodyPr>
          <a:lstStyle/>
          <a:p>
            <a:r>
              <a:rPr lang="es-CL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77431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Contexto Nacional</a:t>
            </a:r>
            <a:endParaRPr lang="es-CL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/>
          <a:lstStyle/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A mediados del 2016, el Consejo de Ministros para la Sustentabilidad formaliza el nombramiento del Ministerio de Hacienda como AND del GCF y crea una Secretaria Técnica local para </a:t>
            </a:r>
            <a:r>
              <a:rPr lang="es-CL" sz="2000" dirty="0">
                <a:solidFill>
                  <a:schemeClr val="tx1"/>
                </a:solidFill>
              </a:rPr>
              <a:t>apoyar sus </a:t>
            </a:r>
            <a:r>
              <a:rPr lang="es-CL" sz="2000" dirty="0" smtClean="0">
                <a:solidFill>
                  <a:schemeClr val="tx1"/>
                </a:solidFill>
              </a:rPr>
              <a:t>funciones, compuesta por Hacienda, Medio Ambiente y Relaciones Exteriores.</a:t>
            </a:r>
          </a:p>
          <a:p>
            <a:pPr algn="just"/>
            <a:endParaRPr lang="es-CL" sz="2000" dirty="0" smtClean="0">
              <a:solidFill>
                <a:schemeClr val="tx1"/>
              </a:solidFill>
            </a:endParaRPr>
          </a:p>
          <a:p>
            <a:pPr algn="just"/>
            <a:r>
              <a:rPr lang="es-CL" sz="2000" dirty="0" smtClean="0">
                <a:solidFill>
                  <a:schemeClr val="tx1"/>
                </a:solidFill>
              </a:rPr>
              <a:t>Como AND, el Ministerio de Hacienda busca: </a:t>
            </a:r>
          </a:p>
          <a:p>
            <a:pPr algn="just"/>
            <a:endParaRPr lang="es-CL" sz="20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r>
              <a:rPr lang="es-CL" sz="2000" dirty="0" smtClean="0">
                <a:solidFill>
                  <a:schemeClr val="tx1"/>
                </a:solidFill>
              </a:rPr>
              <a:t>Entregar una visión holística del Desarrollo en el marco del Cambio Climático.</a:t>
            </a:r>
          </a:p>
          <a:p>
            <a:pPr marL="457200" indent="-457200" algn="just">
              <a:buAutoNum type="arabicPeriod"/>
            </a:pPr>
            <a:r>
              <a:rPr lang="es-CL" sz="2000" dirty="0" smtClean="0">
                <a:solidFill>
                  <a:schemeClr val="tx1"/>
                </a:solidFill>
              </a:rPr>
              <a:t>Minimizar el riesgo de incumplimiento de los proyectos, considerando el hecho que el Fondo Verde es una institución financiera y los montos de los proyectos son altos.</a:t>
            </a:r>
          </a:p>
          <a:p>
            <a:pPr marL="457200" indent="-457200" algn="just">
              <a:buAutoNum type="arabicPeriod"/>
            </a:pPr>
            <a:r>
              <a:rPr lang="es-CL" sz="2000" dirty="0" smtClean="0">
                <a:solidFill>
                  <a:schemeClr val="tx1"/>
                </a:solidFill>
              </a:rPr>
              <a:t>Poner a disposición del país un conjunto de procedimientos eficientes y transparentes, en el contexto en donde el sector privado también esta llamado a involucrarse con el FVC.</a:t>
            </a:r>
          </a:p>
          <a:p>
            <a:pPr marL="457200" indent="-457200" algn="just">
              <a:buAutoNum type="arabicPeriod"/>
            </a:pPr>
            <a:r>
              <a:rPr lang="es-CL" sz="2000" dirty="0" smtClean="0">
                <a:solidFill>
                  <a:schemeClr val="tx1"/>
                </a:solidFill>
              </a:rPr>
              <a:t>Impulsar el manejo eficiente de los recursos (evaluar costo de oportunidad de los mismos)</a:t>
            </a:r>
            <a:endParaRPr lang="es-CL" sz="2000" dirty="0">
              <a:solidFill>
                <a:schemeClr val="tx1"/>
              </a:solidFill>
            </a:endParaRPr>
          </a:p>
          <a:p>
            <a:pPr algn="just"/>
            <a:endParaRPr lang="es-CL" sz="20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20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20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2000" dirty="0" smtClean="0">
              <a:solidFill>
                <a:schemeClr val="tx1"/>
              </a:solidFill>
            </a:endParaRPr>
          </a:p>
          <a:p>
            <a:pPr algn="just"/>
            <a:endParaRPr lang="es-CL" sz="2000" dirty="0">
              <a:solidFill>
                <a:schemeClr val="tx1"/>
              </a:solidFill>
            </a:endParaRP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5934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/>
          </a:bodyPr>
          <a:lstStyle/>
          <a:p>
            <a:r>
              <a:rPr lang="es-CL" dirty="0" smtClean="0"/>
              <a:t>Primeros Avances del país</a:t>
            </a:r>
            <a:endParaRPr lang="es-CL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15516" y="1084542"/>
            <a:ext cx="8712968" cy="5112568"/>
          </a:xfrm>
        </p:spPr>
        <p:txBody>
          <a:bodyPr/>
          <a:lstStyle/>
          <a:p>
            <a:pPr marL="457200" indent="-457200" algn="just">
              <a:buAutoNum type="alphaLcPeriod"/>
            </a:pPr>
            <a:r>
              <a:rPr lang="es-CL" sz="1800" b="1" dirty="0" smtClean="0">
                <a:solidFill>
                  <a:schemeClr val="tx1"/>
                </a:solidFill>
              </a:rPr>
              <a:t>Fortalecimiento de Capacidades del país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El país cuenta con una institucionalidad, validada políticamente, que establece procesos y roles de un conjunto de actores locales para la revisión y evaluación de proyectos.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El país ha postulado y ha sido aprobado el 100% de los fondos </a:t>
            </a:r>
            <a:r>
              <a:rPr lang="es-CL" sz="1800" i="1" dirty="0" err="1" smtClean="0">
                <a:solidFill>
                  <a:schemeClr val="tx1"/>
                </a:solidFill>
              </a:rPr>
              <a:t>readiness</a:t>
            </a:r>
            <a:r>
              <a:rPr lang="es-CL" sz="1800" dirty="0" smtClean="0">
                <a:solidFill>
                  <a:schemeClr val="tx1"/>
                </a:solidFill>
              </a:rPr>
              <a:t> disponibles en el 2016 y 2017.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El país ha postulado en enero, el 75% de los fondos </a:t>
            </a:r>
            <a:r>
              <a:rPr lang="es-CL" sz="1800" i="1" dirty="0" err="1" smtClean="0">
                <a:solidFill>
                  <a:schemeClr val="tx1"/>
                </a:solidFill>
              </a:rPr>
              <a:t>readiness</a:t>
            </a:r>
            <a:r>
              <a:rPr lang="es-CL" sz="1800" dirty="0" smtClean="0">
                <a:solidFill>
                  <a:schemeClr val="tx1"/>
                </a:solidFill>
              </a:rPr>
              <a:t> 2018 (fortalecer procesos de priorización)</a:t>
            </a: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b. </a:t>
            </a:r>
            <a:r>
              <a:rPr lang="es-CL" sz="1800" b="1" dirty="0" smtClean="0">
                <a:solidFill>
                  <a:schemeClr val="tx1"/>
                </a:solidFill>
              </a:rPr>
              <a:t>Cartera de proyectos locales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El país cuenta con una cartera de cerca de 30 potenciales proyectos público y/o privados, con distintos niveles de avance.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La mayoría de los proyectos, promueven la colaboración pública privada, donde el rol del sector público es la habilitación de ambientes para la acción climática. 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La AND y la Secretaría Técnica tienen vinculación con distintos ministerios, agencias acreditadas, instituciones financieras y sector privado. La AND promueve un espacio de coordinación entre distintas instituciones y da directrices de los requerimientos del FVC.</a:t>
            </a: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endParaRPr lang="es-CL" sz="1800" dirty="0"/>
          </a:p>
        </p:txBody>
      </p:sp>
    </p:spTree>
    <p:extLst>
      <p:ext uri="{BB962C8B-B14F-4D97-AF65-F5344CB8AC3E}">
        <p14:creationId xmlns:p14="http://schemas.microsoft.com/office/powerpoint/2010/main" val="73883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Primeros Avances del País</a:t>
            </a:r>
            <a:endParaRPr lang="es-CL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31032" y="1268760"/>
            <a:ext cx="8712968" cy="5112568"/>
          </a:xfrm>
        </p:spPr>
        <p:txBody>
          <a:bodyPr/>
          <a:lstStyle/>
          <a:p>
            <a:pPr algn="just"/>
            <a:r>
              <a:rPr lang="es-CL" sz="1800" b="1" dirty="0" smtClean="0">
                <a:solidFill>
                  <a:schemeClr val="tx1"/>
                </a:solidFill>
              </a:rPr>
              <a:t>c. Acreditación de Agencias locales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El país cuenta con 9 instituciones locales que están avanzando sus procesos de acreditación.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Son instituciones de distinta naturaleza (públicas, privadas, financiera, academia).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Hay economías de escala en el apoyo de agencias locales a través de una consultoría que asesora a todas las instituciones y la elaboración de una política de salvaguardadas sociales y ambientales y una Política de Genero, en el marco del Cambio Climático.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Buscamos que no solo cumplan el rol de intermediadoras financieras, sino también de promover estándares ambientales en sus sectores (</a:t>
            </a:r>
            <a:r>
              <a:rPr lang="es-CL" sz="1800" dirty="0" err="1" smtClean="0">
                <a:solidFill>
                  <a:schemeClr val="tx1"/>
                </a:solidFill>
              </a:rPr>
              <a:t>ej</a:t>
            </a:r>
            <a:r>
              <a:rPr lang="es-CL" sz="1800" dirty="0" smtClean="0">
                <a:solidFill>
                  <a:schemeClr val="tx1"/>
                </a:solidFill>
              </a:rPr>
              <a:t>: Banco del Estado).</a:t>
            </a:r>
          </a:p>
          <a:p>
            <a:pPr marL="342900" indent="-342900" algn="just">
              <a:buFontTx/>
              <a:buChar char="-"/>
            </a:pPr>
            <a:endParaRPr lang="es-CL" sz="1800" dirty="0">
              <a:solidFill>
                <a:schemeClr val="tx1"/>
              </a:solidFill>
            </a:endParaRPr>
          </a:p>
          <a:p>
            <a:pPr algn="just"/>
            <a:r>
              <a:rPr lang="es-CL" sz="1800" b="1" dirty="0" smtClean="0">
                <a:solidFill>
                  <a:schemeClr val="tx1"/>
                </a:solidFill>
              </a:rPr>
              <a:t>d. Fortalecimiento de Capacidades al país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Apoyo a la Estructuración financiera de proyectos priorizados de adaptación</a:t>
            </a:r>
          </a:p>
          <a:p>
            <a:pPr marL="342900" indent="-342900" algn="just">
              <a:buFontTx/>
              <a:buChar char="-"/>
            </a:pPr>
            <a:r>
              <a:rPr lang="es-CL" sz="1800" dirty="0" smtClean="0">
                <a:solidFill>
                  <a:schemeClr val="tx1"/>
                </a:solidFill>
              </a:rPr>
              <a:t>Mejorar estándares de planificación del cambio climático, a nivel sectorial y </a:t>
            </a:r>
            <a:r>
              <a:rPr lang="es-CL" sz="1800" dirty="0" err="1" smtClean="0">
                <a:solidFill>
                  <a:schemeClr val="tx1"/>
                </a:solidFill>
              </a:rPr>
              <a:t>subnacional</a:t>
            </a:r>
            <a:r>
              <a:rPr lang="es-CL" sz="18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just">
              <a:buFontTx/>
              <a:buChar char="-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endParaRPr lang="es-CL" sz="1800" dirty="0"/>
          </a:p>
        </p:txBody>
      </p:sp>
    </p:spTree>
    <p:extLst>
      <p:ext uri="{BB962C8B-B14F-4D97-AF65-F5344CB8AC3E}">
        <p14:creationId xmlns:p14="http://schemas.microsoft.com/office/powerpoint/2010/main" val="206382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Lecciones Aprendidas: Fortalezas y Debilidades</a:t>
            </a:r>
            <a:endParaRPr lang="es-CL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323528" y="1124744"/>
            <a:ext cx="8712968" cy="5112568"/>
          </a:xfrm>
        </p:spPr>
        <p:txBody>
          <a:bodyPr/>
          <a:lstStyle/>
          <a:p>
            <a:pPr algn="just"/>
            <a:r>
              <a:rPr lang="es-CL" sz="1800" b="1" u="sng" dirty="0" smtClean="0">
                <a:solidFill>
                  <a:schemeClr val="tx1"/>
                </a:solidFill>
              </a:rPr>
              <a:t>FORTALEZAS</a:t>
            </a:r>
          </a:p>
          <a:p>
            <a:pPr marL="457200" indent="-4572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Se impulsan mejores estándares para la formulación de proyectos, lo que garantiza su mayor impacto en el cumplimiento de las metas climáticas del país y a la vez , alianzas público-privado.</a:t>
            </a:r>
          </a:p>
          <a:p>
            <a:pPr marL="457200" indent="-4572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Se fortalecen los procesos de planificación nacionales</a:t>
            </a:r>
          </a:p>
          <a:p>
            <a:pPr marL="457200" indent="-4572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Se fortalece la acción climática a niveles </a:t>
            </a:r>
            <a:r>
              <a:rPr lang="es-CL" sz="1800" dirty="0" err="1" smtClean="0">
                <a:solidFill>
                  <a:schemeClr val="tx1"/>
                </a:solidFill>
              </a:rPr>
              <a:t>subnacionales</a:t>
            </a: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>
              <a:solidFill>
                <a:schemeClr val="tx1"/>
              </a:solidFill>
            </a:endParaRPr>
          </a:p>
          <a:p>
            <a:pPr algn="just"/>
            <a:r>
              <a:rPr lang="es-CL" sz="1800" b="1" u="sng" dirty="0" smtClean="0">
                <a:solidFill>
                  <a:schemeClr val="tx1"/>
                </a:solidFill>
              </a:rPr>
              <a:t>DEBILIDADES</a:t>
            </a:r>
          </a:p>
          <a:p>
            <a:pPr marL="342900" indent="-3429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El país necesita contar con metodologías de priorización de proyectos. El sector privado debe tener directrices claras cuando uno de los proyectos no es priorizado. Es necesario evitar la discrecionalidad y promover proyectos de mayores impactos en el país.</a:t>
            </a:r>
          </a:p>
          <a:p>
            <a:pPr marL="342900" indent="-3429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Reglas cambiantes del FVC generan desincentivo de actores privados claves y costo </a:t>
            </a:r>
            <a:r>
              <a:rPr lang="es-CL" sz="1800" dirty="0" err="1" smtClean="0">
                <a:solidFill>
                  <a:schemeClr val="tx1"/>
                </a:solidFill>
              </a:rPr>
              <a:t>reputacional</a:t>
            </a:r>
            <a:r>
              <a:rPr lang="es-CL" sz="1800" dirty="0" smtClean="0">
                <a:solidFill>
                  <a:schemeClr val="tx1"/>
                </a:solidFill>
              </a:rPr>
              <a:t> para el Ministerio de Hacienda.</a:t>
            </a:r>
          </a:p>
          <a:p>
            <a:pPr marL="342900" indent="-3429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Hay discrecionalidad en las decisiones del Secretariado, lo que implica que trabajamos bajo reglas explicitas y bajo reglas implícitas, que ha mermado nuestra capacidad de comunicar reglas claras a proponentes de proyectos.</a:t>
            </a:r>
          </a:p>
          <a:p>
            <a:pPr marL="342900" indent="-3429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Sólo en </a:t>
            </a:r>
            <a:r>
              <a:rPr lang="es-CL" sz="1800" dirty="0" err="1" smtClean="0">
                <a:solidFill>
                  <a:schemeClr val="tx1"/>
                </a:solidFill>
              </a:rPr>
              <a:t>readiness</a:t>
            </a:r>
            <a:r>
              <a:rPr lang="es-CL" sz="1800" dirty="0" smtClean="0">
                <a:solidFill>
                  <a:schemeClr val="tx1"/>
                </a:solidFill>
              </a:rPr>
              <a:t> se cuenta con ciclos de postulación con plazos máximos establecidos, no así para revisiones de PPF, de FP y de acreditación de agencias.</a:t>
            </a:r>
          </a:p>
          <a:p>
            <a:pPr marL="342900" indent="-3429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endParaRPr lang="es-CL" sz="1800" dirty="0"/>
          </a:p>
        </p:txBody>
      </p:sp>
    </p:spTree>
    <p:extLst>
      <p:ext uri="{BB962C8B-B14F-4D97-AF65-F5344CB8AC3E}">
        <p14:creationId xmlns:p14="http://schemas.microsoft.com/office/powerpoint/2010/main" val="143619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Lecciones Aprendidas: Amenazas y Oportunidades</a:t>
            </a:r>
            <a:endParaRPr lang="es-CL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323528" y="1124744"/>
            <a:ext cx="8712968" cy="5112568"/>
          </a:xfrm>
        </p:spPr>
        <p:txBody>
          <a:bodyPr/>
          <a:lstStyle/>
          <a:p>
            <a:pPr algn="just"/>
            <a:r>
              <a:rPr lang="es-CL" sz="1800" b="1" u="sng" dirty="0" smtClean="0">
                <a:solidFill>
                  <a:schemeClr val="tx1"/>
                </a:solidFill>
              </a:rPr>
              <a:t>AMENAZAS</a:t>
            </a:r>
          </a:p>
          <a:p>
            <a:pPr marL="457200" indent="-4572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Desinterés y desmotivación por parte de instituciones financiera, por falta de claridad en requerimientos y plazos. Cambios constantes en las reglas del juego pueden debilitar la reputación del FVC como un socio financiero confiable.</a:t>
            </a:r>
          </a:p>
          <a:p>
            <a:pPr marL="457200" indent="-4572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Discrecionalidad en priorización de proyectos por parte del Secretariado puede desmotivar la participación de los países y de las agencias y reduzca las posibilidades de cumplimiento de los NDC de los países en desarrollo.</a:t>
            </a:r>
          </a:p>
          <a:p>
            <a:pPr marL="457200" indent="-4572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Tener distinta interpretación del significado de  </a:t>
            </a:r>
            <a:r>
              <a:rPr lang="es-CL" sz="1800" dirty="0" err="1" smtClean="0">
                <a:solidFill>
                  <a:schemeClr val="tx1"/>
                </a:solidFill>
              </a:rPr>
              <a:t>concesionalidad</a:t>
            </a:r>
            <a:r>
              <a:rPr lang="es-CL" sz="1800" dirty="0" smtClean="0">
                <a:solidFill>
                  <a:schemeClr val="tx1"/>
                </a:solidFill>
              </a:rPr>
              <a:t>,  de Country </a:t>
            </a:r>
            <a:r>
              <a:rPr lang="es-CL" sz="1800" dirty="0" err="1" smtClean="0">
                <a:solidFill>
                  <a:schemeClr val="tx1"/>
                </a:solidFill>
              </a:rPr>
              <a:t>Ownership</a:t>
            </a:r>
            <a:r>
              <a:rPr lang="es-CL" sz="1800" dirty="0">
                <a:solidFill>
                  <a:schemeClr val="tx1"/>
                </a:solidFill>
              </a:rPr>
              <a:t> </a:t>
            </a:r>
            <a:r>
              <a:rPr lang="es-CL" sz="1800" dirty="0" smtClean="0">
                <a:solidFill>
                  <a:schemeClr val="tx1"/>
                </a:solidFill>
              </a:rPr>
              <a:t>y de la competencia entre proyectos públicos y privados.</a:t>
            </a:r>
          </a:p>
          <a:p>
            <a:pPr marL="457200" indent="-457200" algn="just">
              <a:buAutoNum type="arabicPeriod"/>
            </a:pPr>
            <a:endParaRPr lang="es-CL" sz="1800" dirty="0">
              <a:solidFill>
                <a:schemeClr val="tx1"/>
              </a:solidFill>
            </a:endParaRPr>
          </a:p>
          <a:p>
            <a:pPr algn="just"/>
            <a:r>
              <a:rPr lang="es-CL" sz="1800" b="1" u="sng" dirty="0" smtClean="0">
                <a:solidFill>
                  <a:schemeClr val="tx1"/>
                </a:solidFill>
              </a:rPr>
              <a:t>OPORTUNIDADES</a:t>
            </a:r>
          </a:p>
          <a:p>
            <a:pPr marL="342900" indent="-3429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El FVC puede proveer servicios adicionales a los países, como por ejemplo, proveer una plataforma de coordinación con otras instituciones financieras internacionales que buscan proyectos verdes (fondos de pensiones , inversionistas institucionales).</a:t>
            </a:r>
          </a:p>
          <a:p>
            <a:pPr marL="342900" indent="-342900" algn="just">
              <a:buAutoNum type="arabicPeriod"/>
            </a:pPr>
            <a:r>
              <a:rPr lang="es-CL" sz="1800" dirty="0" smtClean="0">
                <a:solidFill>
                  <a:schemeClr val="tx1"/>
                </a:solidFill>
              </a:rPr>
              <a:t>Generar un sistema de certificación verde, validada internacionalmente, para facilitar la adopción de bonos verdes, que aumentaran considerablemente el apalancamiento privado, reduciendo importantes costos de transacción.</a:t>
            </a: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endParaRPr lang="es-CL" sz="1800" dirty="0"/>
          </a:p>
        </p:txBody>
      </p:sp>
    </p:spTree>
    <p:extLst>
      <p:ext uri="{BB962C8B-B14F-4D97-AF65-F5344CB8AC3E}">
        <p14:creationId xmlns:p14="http://schemas.microsoft.com/office/powerpoint/2010/main" val="88142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Conceptos de </a:t>
            </a:r>
            <a:r>
              <a:rPr lang="es-CL" dirty="0" err="1" smtClean="0"/>
              <a:t>Concesionalidad</a:t>
            </a:r>
            <a:r>
              <a:rPr lang="es-CL" dirty="0" smtClean="0"/>
              <a:t> y Country </a:t>
            </a:r>
            <a:r>
              <a:rPr lang="es-CL" dirty="0" err="1" smtClean="0"/>
              <a:t>Ownership</a:t>
            </a:r>
            <a:r>
              <a:rPr lang="es-CL" dirty="0" smtClean="0"/>
              <a:t> </a:t>
            </a:r>
            <a:endParaRPr lang="es-CL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31032" y="1052736"/>
            <a:ext cx="8712968" cy="5688632"/>
          </a:xfrm>
        </p:spPr>
        <p:txBody>
          <a:bodyPr/>
          <a:lstStyle/>
          <a:p>
            <a:pPr algn="just"/>
            <a:r>
              <a:rPr lang="es-CL" sz="1800" b="1" u="sng" dirty="0" smtClean="0">
                <a:solidFill>
                  <a:schemeClr val="tx1"/>
                </a:solidFill>
              </a:rPr>
              <a:t>CONCESIONALIDAD ADECUADA DE LOS PROYECTOS</a:t>
            </a:r>
            <a:r>
              <a:rPr lang="es-CL" sz="1800" dirty="0" smtClean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Nosotros entendemos que una </a:t>
            </a:r>
            <a:r>
              <a:rPr lang="es-CL" sz="1800" dirty="0" err="1">
                <a:solidFill>
                  <a:schemeClr val="tx1"/>
                </a:solidFill>
              </a:rPr>
              <a:t>c</a:t>
            </a:r>
            <a:r>
              <a:rPr lang="es-CL" sz="1800" dirty="0" err="1" smtClean="0">
                <a:solidFill>
                  <a:schemeClr val="tx1"/>
                </a:solidFill>
              </a:rPr>
              <a:t>oncesionalidad</a:t>
            </a:r>
            <a:r>
              <a:rPr lang="es-CL" sz="1800" dirty="0" smtClean="0">
                <a:solidFill>
                  <a:schemeClr val="tx1"/>
                </a:solidFill>
              </a:rPr>
              <a:t> adecuada de un proyecto, es aquella estructura financiera que viabiliza el proyecto sin generar sobre-rentas ni desplazar financiamiento de otras fuentes locales e internacionales.</a:t>
            </a: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¿la </a:t>
            </a:r>
            <a:r>
              <a:rPr lang="es-CL" sz="1800" dirty="0" err="1" smtClean="0">
                <a:solidFill>
                  <a:schemeClr val="tx1"/>
                </a:solidFill>
              </a:rPr>
              <a:t>concesionalidad</a:t>
            </a:r>
            <a:r>
              <a:rPr lang="es-CL" sz="1800" dirty="0" smtClean="0">
                <a:solidFill>
                  <a:schemeClr val="tx1"/>
                </a:solidFill>
              </a:rPr>
              <a:t> que evalúa </a:t>
            </a:r>
            <a:r>
              <a:rPr lang="es-CL" sz="1800" dirty="0" smtClean="0">
                <a:solidFill>
                  <a:schemeClr val="tx1"/>
                </a:solidFill>
              </a:rPr>
              <a:t>el </a:t>
            </a:r>
            <a:r>
              <a:rPr lang="es-CL" sz="1800" dirty="0" smtClean="0">
                <a:solidFill>
                  <a:schemeClr val="tx1"/>
                </a:solidFill>
              </a:rPr>
              <a:t>secretariado esta vinculada al proyecto o al país?</a:t>
            </a: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¿cómo se puede evaluar si se desplaza financiamiento de otras fuentes?</a:t>
            </a: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¿hay discrecionalidad al momento de evaluar este punto?</a:t>
            </a: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r>
              <a:rPr lang="es-CL" sz="1800" b="1" u="sng" dirty="0" smtClean="0">
                <a:solidFill>
                  <a:schemeClr val="tx1"/>
                </a:solidFill>
              </a:rPr>
              <a:t>COUNTRY OWNERSHIP</a:t>
            </a: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- ¿El Secretariado puede cuestionar apoyar una propuesta nacional, cuestionando la tecnología priorizada por el país (</a:t>
            </a:r>
            <a:r>
              <a:rPr lang="es-CL" sz="1800" dirty="0" err="1" smtClean="0">
                <a:solidFill>
                  <a:schemeClr val="tx1"/>
                </a:solidFill>
              </a:rPr>
              <a:t>Ej</a:t>
            </a:r>
            <a:r>
              <a:rPr lang="es-CL" sz="1800" dirty="0" smtClean="0">
                <a:solidFill>
                  <a:schemeClr val="tx1"/>
                </a:solidFill>
              </a:rPr>
              <a:t>: </a:t>
            </a:r>
            <a:r>
              <a:rPr lang="es-CL" sz="1800" dirty="0" err="1" smtClean="0">
                <a:solidFill>
                  <a:schemeClr val="tx1"/>
                </a:solidFill>
              </a:rPr>
              <a:t>Electromovilidad</a:t>
            </a:r>
            <a:r>
              <a:rPr lang="es-CL" sz="1800" dirty="0" smtClean="0">
                <a:solidFill>
                  <a:schemeClr val="tx1"/>
                </a:solidFill>
              </a:rPr>
              <a:t> versus Euro VI, Energía fotovoltaica versus Energías de bombeo)?</a:t>
            </a:r>
            <a:endParaRPr lang="es-CL" sz="1800" dirty="0">
              <a:solidFill>
                <a:schemeClr val="tx1"/>
              </a:solidFill>
            </a:endParaRP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- Adopción tecnológica es compleja y requiere tiempo y recursos. Hay un costo alto en retrasar esos procesos, ya que tecnologías altas en emisiones siguen siendo las únicas </a:t>
            </a:r>
            <a:r>
              <a:rPr lang="es-CL" sz="1800" dirty="0" smtClean="0">
                <a:solidFill>
                  <a:schemeClr val="tx1"/>
                </a:solidFill>
              </a:rPr>
              <a:t>opciones disponibles </a:t>
            </a:r>
            <a:r>
              <a:rPr lang="es-CL" sz="1800" dirty="0" smtClean="0">
                <a:solidFill>
                  <a:schemeClr val="tx1"/>
                </a:solidFill>
              </a:rPr>
              <a:t>en procesos de licitaciones con contratos </a:t>
            </a:r>
            <a:r>
              <a:rPr lang="es-CL" sz="1800" dirty="0" smtClean="0">
                <a:solidFill>
                  <a:schemeClr val="tx1"/>
                </a:solidFill>
              </a:rPr>
              <a:t>de muy </a:t>
            </a:r>
            <a:r>
              <a:rPr lang="es-CL" sz="1800" dirty="0" smtClean="0">
                <a:solidFill>
                  <a:schemeClr val="tx1"/>
                </a:solidFill>
              </a:rPr>
              <a:t>largo plazo.</a:t>
            </a:r>
            <a:endParaRPr lang="es-CL" sz="1800" dirty="0">
              <a:solidFill>
                <a:schemeClr val="tx1"/>
              </a:solidFill>
            </a:endParaRP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- ¿Dentro de un conjunto de proyectos del país, es el Secretario que prioriza apoyar uno versus otro?</a:t>
            </a: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endParaRPr lang="es-CL" sz="1800" dirty="0"/>
          </a:p>
        </p:txBody>
      </p:sp>
    </p:spTree>
    <p:extLst>
      <p:ext uri="{BB962C8B-B14F-4D97-AF65-F5344CB8AC3E}">
        <p14:creationId xmlns:p14="http://schemas.microsoft.com/office/powerpoint/2010/main" val="115007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Conceptos: proyectos públicos versus privados</a:t>
            </a:r>
            <a:endParaRPr lang="es-CL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15516" y="1720645"/>
            <a:ext cx="8712968" cy="5112568"/>
          </a:xfrm>
        </p:spPr>
        <p:txBody>
          <a:bodyPr/>
          <a:lstStyle/>
          <a:p>
            <a:pPr algn="just"/>
            <a:r>
              <a:rPr lang="es-CL" sz="1800" b="1" u="sng" dirty="0" smtClean="0">
                <a:solidFill>
                  <a:schemeClr val="tx1"/>
                </a:solidFill>
              </a:rPr>
              <a:t>PROYECTOS PÚBLICOS VERSUS PRIVADOS</a:t>
            </a: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¿los proyectos privados complementan a los públicos o los sustituyen en un contexto de “cuotas regionales” y “cuotas por país” explicitas e implícitas?</a:t>
            </a: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r>
              <a:rPr lang="es-CL" sz="1800" dirty="0" err="1" smtClean="0">
                <a:solidFill>
                  <a:schemeClr val="tx1"/>
                </a:solidFill>
              </a:rPr>
              <a:t>Proyect</a:t>
            </a:r>
            <a:r>
              <a:rPr lang="es-CL" sz="1800" dirty="0" smtClean="0">
                <a:solidFill>
                  <a:schemeClr val="tx1"/>
                </a:solidFill>
              </a:rPr>
              <a:t> Preparation Facility – Pitch </a:t>
            </a:r>
            <a:r>
              <a:rPr lang="es-CL" sz="1800" dirty="0" err="1" smtClean="0">
                <a:solidFill>
                  <a:schemeClr val="tx1"/>
                </a:solidFill>
              </a:rPr>
              <a:t>for</a:t>
            </a:r>
            <a:r>
              <a:rPr lang="es-CL" sz="1800" dirty="0" smtClean="0">
                <a:solidFill>
                  <a:schemeClr val="tx1"/>
                </a:solidFill>
              </a:rPr>
              <a:t> </a:t>
            </a:r>
            <a:r>
              <a:rPr lang="es-CL" sz="1800" dirty="0" err="1" smtClean="0">
                <a:solidFill>
                  <a:schemeClr val="tx1"/>
                </a:solidFill>
              </a:rPr>
              <a:t>the</a:t>
            </a:r>
            <a:r>
              <a:rPr lang="es-CL" sz="1800" dirty="0" smtClean="0">
                <a:solidFill>
                  <a:schemeClr val="tx1"/>
                </a:solidFill>
              </a:rPr>
              <a:t> </a:t>
            </a:r>
            <a:r>
              <a:rPr lang="es-CL" sz="1800" dirty="0" err="1" smtClean="0">
                <a:solidFill>
                  <a:schemeClr val="tx1"/>
                </a:solidFill>
              </a:rPr>
              <a:t>planet</a:t>
            </a:r>
            <a:r>
              <a:rPr lang="es-CL" sz="1800" dirty="0" smtClean="0">
                <a:solidFill>
                  <a:schemeClr val="tx1"/>
                </a:solidFill>
              </a:rPr>
              <a:t> selecciona proyectos privados</a:t>
            </a: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¿Tendrán prioridad por sobre otros proyectos nacionales?</a:t>
            </a: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r>
              <a:rPr lang="es-CL" sz="1800" dirty="0" smtClean="0">
                <a:solidFill>
                  <a:schemeClr val="tx1"/>
                </a:solidFill>
              </a:rPr>
              <a:t>En términos de costos políticos, es muy difícil negar una carta de no objeción a proyectos que ya fueron preseleccionados por el FVC.</a:t>
            </a: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marL="457200" indent="-457200" algn="just">
              <a:buAutoNum type="arabicPeriod"/>
            </a:pPr>
            <a:endParaRPr lang="es-CL" sz="1800" dirty="0" smtClean="0">
              <a:solidFill>
                <a:schemeClr val="tx1"/>
              </a:solidFill>
            </a:endParaRPr>
          </a:p>
          <a:p>
            <a:pPr algn="just"/>
            <a:endParaRPr lang="es-CL" sz="1800" dirty="0">
              <a:solidFill>
                <a:schemeClr val="tx1"/>
              </a:solidFill>
            </a:endParaRPr>
          </a:p>
          <a:p>
            <a:endParaRPr lang="es-CL" sz="1800" dirty="0"/>
          </a:p>
        </p:txBody>
      </p:sp>
    </p:spTree>
    <p:extLst>
      <p:ext uri="{BB962C8B-B14F-4D97-AF65-F5344CB8AC3E}">
        <p14:creationId xmlns:p14="http://schemas.microsoft.com/office/powerpoint/2010/main" val="259948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spcFirstLastPara="0" vert="horz" wrap="square" lIns="256306" tIns="159151" rIns="256306" bIns="159151" numCol="1" spcCol="1270" anchor="ctr" anchorCtr="0">
        <a:noAutofit/>
      </a:bodyPr>
      <a:lstStyle>
        <a:defPPr algn="ctr" defTabSz="2266950">
          <a:lnSpc>
            <a:spcPct val="90000"/>
          </a:lnSpc>
          <a:spcBef>
            <a:spcPct val="0"/>
          </a:spcBef>
          <a:spcAft>
            <a:spcPct val="35000"/>
          </a:spcAft>
          <a:defRPr sz="5100" kern="1200" dirty="0"/>
        </a:defPPr>
      </a:lstStyle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hemeClr val="accent1">
            <a:hueOff val="0"/>
            <a:satOff val="0"/>
            <a:lumOff val="0"/>
            <a:alphaOff val="0"/>
          </a:schemeClr>
        </a:fillRef>
        <a:effectRef idx="0">
          <a:schemeClr val="accent1">
            <a:hueOff val="0"/>
            <a:satOff val="0"/>
            <a:lumOff val="0"/>
            <a:alphaOff val="0"/>
          </a:schemeClr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38875</TotalTime>
  <Words>1335</Words>
  <Application>Microsoft Office PowerPoint</Application>
  <PresentationFormat>Presentación en pantalla (4:3)</PresentationFormat>
  <Paragraphs>154</Paragraphs>
  <Slides>10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Montserrat-Regular</vt:lpstr>
      <vt:lpstr>Raleway SemiBold</vt:lpstr>
      <vt:lpstr>Tema de Office</vt:lpstr>
      <vt:lpstr>Presentación de PowerPoint</vt:lpstr>
      <vt:lpstr>Agenda</vt:lpstr>
      <vt:lpstr>Contexto Nacional</vt:lpstr>
      <vt:lpstr>Primeros Avances del país</vt:lpstr>
      <vt:lpstr>Primeros Avances del País</vt:lpstr>
      <vt:lpstr>Lecciones Aprendidas: Fortalezas y Debilidades</vt:lpstr>
      <vt:lpstr>Lecciones Aprendidas: Amenazas y Oportunidades</vt:lpstr>
      <vt:lpstr>Conceptos de Concesionalidad y Country Ownership </vt:lpstr>
      <vt:lpstr>Conceptos: proyectos públicos versus privados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Rodrigo Orellana</dc:creator>
  <cp:lastModifiedBy>Marcela Palominos</cp:lastModifiedBy>
  <cp:revision>815</cp:revision>
  <cp:lastPrinted>2017-05-08T01:45:05Z</cp:lastPrinted>
  <dcterms:created xsi:type="dcterms:W3CDTF">2015-03-02T22:06:26Z</dcterms:created>
  <dcterms:modified xsi:type="dcterms:W3CDTF">2018-03-06T00:50:18Z</dcterms:modified>
</cp:coreProperties>
</file>