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drawings/drawing3.xml" ContentType="application/vnd.openxmlformats-officedocument.drawingml.chartshapes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4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4" r:id="rId21"/>
    <p:sldId id="276" r:id="rId22"/>
    <p:sldId id="277" r:id="rId23"/>
    <p:sldId id="278" r:id="rId24"/>
    <p:sldId id="280" r:id="rId25"/>
    <p:sldId id="279" r:id="rId26"/>
    <p:sldId id="281" r:id="rId27"/>
    <p:sldId id="282" r:id="rId28"/>
    <p:sldId id="283" r:id="rId29"/>
    <p:sldId id="284" r:id="rId30"/>
    <p:sldId id="285" r:id="rId31"/>
    <p:sldId id="286" r:id="rId3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ción" id="{17C0CEC3-7F19-4D95-A6CD-5A268B7FDD39}">
          <p14:sldIdLst>
            <p14:sldId id="256"/>
            <p14:sldId id="257"/>
            <p14:sldId id="258"/>
          </p14:sldIdLst>
        </p14:section>
        <p14:section name="Contexto internacional" id="{599B72B0-382B-45C2-AA42-936174EEB04B}">
          <p14:sldIdLst>
            <p14:sldId id="259"/>
            <p14:sldId id="260"/>
            <p14:sldId id="261"/>
            <p14:sldId id="262"/>
            <p14:sldId id="263"/>
            <p14:sldId id="264"/>
            <p14:sldId id="265"/>
          </p14:sldIdLst>
        </p14:section>
        <p14:section name="Contexto nacional" id="{AF190B97-8CD4-443A-A875-81E168C8AB79}">
          <p14:sldIdLst>
            <p14:sldId id="267"/>
            <p14:sldId id="266"/>
            <p14:sldId id="268"/>
            <p14:sldId id="269"/>
            <p14:sldId id="270"/>
          </p14:sldIdLst>
        </p14:section>
        <p14:section name="Flujos de financiamiento climático en Colombia" id="{250E4900-6C26-45F3-8D17-9A9D90A3D0DE}">
          <p14:sldIdLst>
            <p14:sldId id="271"/>
            <p14:sldId id="272"/>
            <p14:sldId id="273"/>
            <p14:sldId id="275"/>
            <p14:sldId id="274"/>
            <p14:sldId id="276"/>
            <p14:sldId id="277"/>
            <p14:sldId id="278"/>
          </p14:sldIdLst>
        </p14:section>
        <p14:section name="Recomendaciones de la experiencia de Colombia para cerrar la brecha" id="{C1A48321-4939-491C-8001-252C3663C8BF}">
          <p14:sldIdLst>
            <p14:sldId id="280"/>
            <p14:sldId id="279"/>
            <p14:sldId id="281"/>
            <p14:sldId id="282"/>
            <p14:sldId id="283"/>
            <p14:sldId id="284"/>
            <p14:sldId id="285"/>
            <p14:sldId id="28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091F"/>
    <a:srgbClr val="FFB300"/>
    <a:srgbClr val="5F0512"/>
    <a:srgbClr val="1F4B71"/>
    <a:srgbClr val="0C3076"/>
    <a:srgbClr val="FBCD0A"/>
    <a:srgbClr val="86081A"/>
    <a:srgbClr val="B81C2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9" autoAdjust="0"/>
    <p:restoredTop sz="98694" autoAdjust="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85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dromero\AppData\Local\Microsoft\Windows\INetCache\Content.Outlook\3POE39W8\Datos%20GHG%2028FEB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uan%20Felipe\Dropbox\ONU%20Ambiente\Eventos\Evento%20finanzas%20del%20clima\Presentacion%20Director\Insumos\gr&#225;ficas%20soporte%20diapositivas.xlsx" TargetMode="Externa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Libro1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Libro1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leriveros\Documents\SDAS\CICC\Linea%20base%20y%20escenario%20NDC%2020por%20ciento.xlsx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gutierrez\Dropbox\DNP%20-%202018\ENFC\Green%20Climate%20Fund\Di&#225;logo%20estructurado\Gr&#225;ficas%20y%20Datos%20-%20Presentaci&#243;n.xlsx" TargetMode="Externa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s-CO"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ES" sz="1800"/>
              <a:t>Evolución de Emisiones de CO2eq en el mundo y América Latina (1990-2014)</a:t>
            </a:r>
            <a:endParaRPr lang="en-US" sz="180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s-CO"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>
        <c:manualLayout>
          <c:layoutTarget val="inner"/>
          <c:xMode val="edge"/>
          <c:yMode val="edge"/>
          <c:x val="0.12928059412490434"/>
          <c:y val="0.14009594441011539"/>
          <c:w val="0.82776761333594084"/>
          <c:h val="0.62080588276325621"/>
        </c:manualLayout>
      </c:layout>
      <c:lineChart>
        <c:grouping val="standard"/>
        <c:varyColors val="0"/>
        <c:ser>
          <c:idx val="0"/>
          <c:order val="0"/>
          <c:tx>
            <c:strRef>
              <c:f>Excluding!$B$12</c:f>
              <c:strCache>
                <c:ptCount val="1"/>
                <c:pt idx="0">
                  <c:v>Mundo sin América Latina</c:v>
                </c:pt>
              </c:strCache>
            </c:strRef>
          </c:tx>
          <c:spPr>
            <a:ln w="508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24"/>
              <c:tx>
                <c:rich>
                  <a:bodyPr/>
                  <a:lstStyle/>
                  <a:p>
                    <a:r>
                      <a:rPr lang="en-US" dirty="0"/>
                      <a:t>1,5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729-4256-8918-D1FEFB8C0A1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s-CO"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Excluding!$C$9:$AA$9</c:f>
              <c:strCache>
                <c:ptCount val="25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</c:strCache>
            </c:strRef>
          </c:cat>
          <c:val>
            <c:numRef>
              <c:f>Excluding!$C$12:$AA$12</c:f>
              <c:numCache>
                <c:formatCode>#,##0.0000000</c:formatCode>
                <c:ptCount val="25"/>
                <c:pt idx="0" formatCode="#,##0.0">
                  <c:v>1</c:v>
                </c:pt>
                <c:pt idx="1">
                  <c:v>1.0052070051014874</c:v>
                </c:pt>
                <c:pt idx="2">
                  <c:v>1.0009809846375246</c:v>
                </c:pt>
                <c:pt idx="3">
                  <c:v>1.0039459123257135</c:v>
                </c:pt>
                <c:pt idx="4">
                  <c:v>1.0076509282515378</c:v>
                </c:pt>
                <c:pt idx="5">
                  <c:v>1.0308290026020552</c:v>
                </c:pt>
                <c:pt idx="6">
                  <c:v>1.0483513168587799</c:v>
                </c:pt>
                <c:pt idx="7">
                  <c:v>1.0566463556101742</c:v>
                </c:pt>
                <c:pt idx="8">
                  <c:v>1.0623973378724665</c:v>
                </c:pt>
                <c:pt idx="9">
                  <c:v>1.0721348991151598</c:v>
                </c:pt>
                <c:pt idx="10">
                  <c:v>1.098919374712918</c:v>
                </c:pt>
                <c:pt idx="11">
                  <c:v>1.1151479019901842</c:v>
                </c:pt>
                <c:pt idx="12">
                  <c:v>1.134330213685635</c:v>
                </c:pt>
                <c:pt idx="13">
                  <c:v>1.1770846202638072</c:v>
                </c:pt>
                <c:pt idx="14">
                  <c:v>1.2262700581909034</c:v>
                </c:pt>
                <c:pt idx="15">
                  <c:v>1.2661331974250671</c:v>
                </c:pt>
                <c:pt idx="16">
                  <c:v>1.3045343326957883</c:v>
                </c:pt>
                <c:pt idx="17">
                  <c:v>1.3502741863686487</c:v>
                </c:pt>
                <c:pt idx="18">
                  <c:v>1.3586756718573789</c:v>
                </c:pt>
                <c:pt idx="19">
                  <c:v>1.3513783115500613</c:v>
                </c:pt>
                <c:pt idx="20">
                  <c:v>1.4160000618555504</c:v>
                </c:pt>
                <c:pt idx="21">
                  <c:v>1.4599958126866064</c:v>
                </c:pt>
                <c:pt idx="22">
                  <c:v>1.4739339295722604</c:v>
                </c:pt>
                <c:pt idx="23">
                  <c:v>1.4988919695202572</c:v>
                </c:pt>
                <c:pt idx="24">
                  <c:v>1.5141544641721143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729-4256-8918-D1FEFB8C0A19}"/>
            </c:ext>
          </c:extLst>
        </c:ser>
        <c:ser>
          <c:idx val="1"/>
          <c:order val="1"/>
          <c:tx>
            <c:strRef>
              <c:f>Excluding!$B$11</c:f>
              <c:strCache>
                <c:ptCount val="1"/>
                <c:pt idx="0">
                  <c:v>América Latina</c:v>
                </c:pt>
              </c:strCache>
            </c:strRef>
          </c:tx>
          <c:spPr>
            <a:ln w="50800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dLbls>
            <c:dLbl>
              <c:idx val="24"/>
              <c:tx>
                <c:rich>
                  <a:bodyPr/>
                  <a:lstStyle/>
                  <a:p>
                    <a:r>
                      <a:rPr lang="en-US" dirty="0"/>
                      <a:t>1,7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729-4256-8918-D1FEFB8C0A1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s-CO"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Excluding!$C$9:$AA$9</c:f>
              <c:strCache>
                <c:ptCount val="25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</c:strCache>
            </c:strRef>
          </c:cat>
          <c:val>
            <c:numRef>
              <c:f>Excluding!$C$11:$AA$11</c:f>
              <c:numCache>
                <c:formatCode>#,##0.0000000</c:formatCode>
                <c:ptCount val="25"/>
                <c:pt idx="0" formatCode="#,##0.0">
                  <c:v>1</c:v>
                </c:pt>
                <c:pt idx="1">
                  <c:v>1.0208138083632678</c:v>
                </c:pt>
                <c:pt idx="2">
                  <c:v>1.0414102210437686</c:v>
                </c:pt>
                <c:pt idx="3">
                  <c:v>1.0628834194316856</c:v>
                </c:pt>
                <c:pt idx="4">
                  <c:v>1.1038911549626103</c:v>
                </c:pt>
                <c:pt idx="5">
                  <c:v>1.1249253939911741</c:v>
                </c:pt>
                <c:pt idx="6">
                  <c:v>1.1654644783220274</c:v>
                </c:pt>
                <c:pt idx="7">
                  <c:v>1.2140679991772247</c:v>
                </c:pt>
                <c:pt idx="8">
                  <c:v>1.2469667172759074</c:v>
                </c:pt>
                <c:pt idx="9">
                  <c:v>1.2446701654161989</c:v>
                </c:pt>
                <c:pt idx="10">
                  <c:v>1.2782079685318783</c:v>
                </c:pt>
                <c:pt idx="11">
                  <c:v>1.2964102467278009</c:v>
                </c:pt>
                <c:pt idx="12">
                  <c:v>1.3151897224375095</c:v>
                </c:pt>
                <c:pt idx="13">
                  <c:v>1.3500124997370464</c:v>
                </c:pt>
                <c:pt idx="14">
                  <c:v>1.400424379474549</c:v>
                </c:pt>
                <c:pt idx="15">
                  <c:v>1.4461561829403429</c:v>
                </c:pt>
                <c:pt idx="16">
                  <c:v>1.4649429684266757</c:v>
                </c:pt>
                <c:pt idx="17">
                  <c:v>1.5102763356896396</c:v>
                </c:pt>
                <c:pt idx="18">
                  <c:v>1.5544573390635397</c:v>
                </c:pt>
                <c:pt idx="19">
                  <c:v>1.5398010481652342</c:v>
                </c:pt>
                <c:pt idx="20">
                  <c:v>1.6003831182220862</c:v>
                </c:pt>
                <c:pt idx="21">
                  <c:v>1.6281229824523469</c:v>
                </c:pt>
                <c:pt idx="22">
                  <c:v>1.6709156884002279</c:v>
                </c:pt>
                <c:pt idx="23">
                  <c:v>1.6864152710037974</c:v>
                </c:pt>
                <c:pt idx="24">
                  <c:v>1.7135835767141285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729-4256-8918-D1FEFB8C0A19}"/>
            </c:ext>
          </c:extLst>
        </c:ser>
        <c:ser>
          <c:idx val="3"/>
          <c:order val="2"/>
          <c:tx>
            <c:strRef>
              <c:f>Excluding!$B$14</c:f>
              <c:strCache>
                <c:ptCount val="1"/>
                <c:pt idx="0">
                  <c:v>Países emergentes sin América Latina</c:v>
                </c:pt>
              </c:strCache>
            </c:strRef>
          </c:tx>
          <c:spPr>
            <a:ln w="50800" cap="rnd">
              <a:solidFill>
                <a:srgbClr val="FFB300"/>
              </a:solidFill>
              <a:round/>
            </a:ln>
            <a:effectLst/>
          </c:spPr>
          <c:marker>
            <c:symbol val="none"/>
          </c:marker>
          <c:dLbls>
            <c:dLbl>
              <c:idx val="24"/>
              <c:tx>
                <c:rich>
                  <a:bodyPr/>
                  <a:lstStyle/>
                  <a:p>
                    <a:r>
                      <a:rPr lang="en-US" dirty="0"/>
                      <a:t>2,1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729-4256-8918-D1FEFB8C0A1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s-CO"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Excluding!$C$9:$AA$9</c:f>
              <c:strCache>
                <c:ptCount val="25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</c:strCache>
            </c:strRef>
          </c:cat>
          <c:val>
            <c:numRef>
              <c:f>Excluding!$C$14:$AA$14</c:f>
              <c:numCache>
                <c:formatCode>#,##0.0000000</c:formatCode>
                <c:ptCount val="25"/>
                <c:pt idx="0" formatCode="#,##0.0">
                  <c:v>1</c:v>
                </c:pt>
                <c:pt idx="1">
                  <c:v>1.0190790976661916</c:v>
                </c:pt>
                <c:pt idx="2">
                  <c:v>1.0186113392435545</c:v>
                </c:pt>
                <c:pt idx="3">
                  <c:v>1.0306230299490176</c:v>
                </c:pt>
                <c:pt idx="4">
                  <c:v>1.0313348706169356</c:v>
                </c:pt>
                <c:pt idx="5">
                  <c:v>1.0815384346275239</c:v>
                </c:pt>
                <c:pt idx="6">
                  <c:v>1.0985459912789606</c:v>
                </c:pt>
                <c:pt idx="7">
                  <c:v>1.1047220671749562</c:v>
                </c:pt>
                <c:pt idx="8">
                  <c:v>1.1074151418102611</c:v>
                </c:pt>
                <c:pt idx="9">
                  <c:v>1.1183500083840958</c:v>
                </c:pt>
                <c:pt idx="10">
                  <c:v>1.1549567131058223</c:v>
                </c:pt>
                <c:pt idx="11">
                  <c:v>1.1933214674982382</c:v>
                </c:pt>
                <c:pt idx="12">
                  <c:v>1.2343766977583475</c:v>
                </c:pt>
                <c:pt idx="13">
                  <c:v>1.3232117176344595</c:v>
                </c:pt>
                <c:pt idx="14">
                  <c:v>1.4269069404581611</c:v>
                </c:pt>
                <c:pt idx="15">
                  <c:v>1.517507478231763</c:v>
                </c:pt>
                <c:pt idx="16">
                  <c:v>1.6090816851529322</c:v>
                </c:pt>
                <c:pt idx="17">
                  <c:v>1.7010560200038396</c:v>
                </c:pt>
                <c:pt idx="18">
                  <c:v>1.7424663877301485</c:v>
                </c:pt>
                <c:pt idx="19">
                  <c:v>1.8012506618572266</c:v>
                </c:pt>
                <c:pt idx="20">
                  <c:v>1.9140128699811008</c:v>
                </c:pt>
                <c:pt idx="21">
                  <c:v>2.0281026880850641</c:v>
                </c:pt>
                <c:pt idx="22">
                  <c:v>2.0710367329573662</c:v>
                </c:pt>
                <c:pt idx="23">
                  <c:v>2.1262365329443713</c:v>
                </c:pt>
                <c:pt idx="24">
                  <c:v>2.1644148338351545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5729-4256-8918-D1FEFB8C0A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46750792"/>
        <c:axId val="346752432"/>
      </c:lineChart>
      <c:catAx>
        <c:axId val="346750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CO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346752432"/>
        <c:crosses val="autoZero"/>
        <c:auto val="1"/>
        <c:lblAlgn val="ctr"/>
        <c:lblOffset val="100"/>
        <c:tickLblSkip val="4"/>
        <c:tickMarkSkip val="5"/>
        <c:noMultiLvlLbl val="0"/>
      </c:catAx>
      <c:valAx>
        <c:axId val="346752432"/>
        <c:scaling>
          <c:orientation val="minMax"/>
          <c:max val="2.2000000000000002"/>
          <c:min val="0.9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s-CO"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Índice de Emisiones de CO2eq</a:t>
                </a:r>
              </a:p>
              <a:p>
                <a:pPr>
                  <a:defRPr/>
                </a:pPr>
                <a:r>
                  <a:rPr lang="es-CO"/>
                  <a:t>Sin deforestación </a:t>
                </a:r>
              </a:p>
            </c:rich>
          </c:tx>
          <c:layout>
            <c:manualLayout>
              <c:xMode val="edge"/>
              <c:yMode val="edge"/>
              <c:x val="1.2264932192791213E-3"/>
              <c:y val="7.4359998826760032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es-CO" sz="18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CO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34675079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90011611625033494"/>
          <c:w val="1"/>
          <c:h val="8.11021850115635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s-CO"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es-CO" sz="1800">
          <a:solidFill>
            <a:schemeClr val="tx1"/>
          </a:solidFill>
        </a:defRPr>
      </a:pPr>
      <a:endParaRPr lang="es-C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s-CO"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ES" sz="1800" dirty="0"/>
              <a:t>Porcentaje de población en riesgo de inundación por aumento del nivel del mar (2015)</a:t>
            </a:r>
            <a:endParaRPr lang="en-US" sz="18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s-CO"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>
        <c:manualLayout>
          <c:layoutTarget val="inner"/>
          <c:xMode val="edge"/>
          <c:yMode val="edge"/>
          <c:x val="0.20100791318338324"/>
          <c:y val="0.20910400737540924"/>
          <c:w val="0.78041959733991961"/>
          <c:h val="0.75343436263876828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rgbClr val="A4091F"/>
            </a:solidFill>
            <a:ln>
              <a:noFill/>
            </a:ln>
            <a:effectLst/>
          </c:spPr>
          <c:invertIfNegative val="0"/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93AF-4E71-BABC-D82FA6E9A50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s-CO"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Hoja1!$B$3:$B$11</c:f>
              <c:strCache>
                <c:ptCount val="9"/>
                <c:pt idx="0">
                  <c:v>Chile</c:v>
                </c:pt>
                <c:pt idx="1">
                  <c:v>Perú</c:v>
                </c:pt>
                <c:pt idx="2">
                  <c:v>Colombia</c:v>
                </c:pt>
                <c:pt idx="3">
                  <c:v>Venezuela</c:v>
                </c:pt>
                <c:pt idx="4">
                  <c:v>Brasil </c:v>
                </c:pt>
                <c:pt idx="5">
                  <c:v>Argentina</c:v>
                </c:pt>
                <c:pt idx="6">
                  <c:v>Uruguay</c:v>
                </c:pt>
                <c:pt idx="7">
                  <c:v>Mundo</c:v>
                </c:pt>
                <c:pt idx="8">
                  <c:v>Ecuador </c:v>
                </c:pt>
              </c:strCache>
            </c:strRef>
          </c:cat>
          <c:val>
            <c:numRef>
              <c:f>Hoja1!$C$3:$C$11</c:f>
              <c:numCache>
                <c:formatCode>General</c:formatCode>
                <c:ptCount val="9"/>
                <c:pt idx="0">
                  <c:v>0.4</c:v>
                </c:pt>
                <c:pt idx="1">
                  <c:v>0.9</c:v>
                </c:pt>
                <c:pt idx="2">
                  <c:v>1.2</c:v>
                </c:pt>
                <c:pt idx="3">
                  <c:v>2.5</c:v>
                </c:pt>
                <c:pt idx="4">
                  <c:v>2.6</c:v>
                </c:pt>
                <c:pt idx="5">
                  <c:v>3</c:v>
                </c:pt>
                <c:pt idx="6">
                  <c:v>4.0999999999999996</c:v>
                </c:pt>
                <c:pt idx="7">
                  <c:v>5</c:v>
                </c:pt>
                <c:pt idx="8">
                  <c:v>5.2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3AF-4E71-BABC-D82FA6E9A5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2"/>
        <c:axId val="358619728"/>
        <c:axId val="359979080"/>
      </c:barChart>
      <c:catAx>
        <c:axId val="358619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CO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359979080"/>
        <c:crosses val="autoZero"/>
        <c:auto val="1"/>
        <c:lblAlgn val="ctr"/>
        <c:lblOffset val="100"/>
        <c:noMultiLvlLbl val="0"/>
      </c:catAx>
      <c:valAx>
        <c:axId val="359979080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58619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es-CO" sz="1800">
          <a:solidFill>
            <a:schemeClr val="tx1"/>
          </a:solidFill>
        </a:defRPr>
      </a:pPr>
      <a:endParaRPr lang="es-CO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CO" sz="1800" b="1" dirty="0"/>
              <a:t>Brecha anual global de financiamiento climático </a:t>
            </a:r>
          </a:p>
          <a:p>
            <a:pPr>
              <a:defRPr sz="1800"/>
            </a:pPr>
            <a:r>
              <a:rPr lang="es-CO" sz="1800" b="1" dirty="0"/>
              <a:t>(USD miles de millones)</a:t>
            </a:r>
            <a:endParaRPr lang="en-US" sz="1800" b="1" dirty="0"/>
          </a:p>
        </c:rich>
      </c:tx>
      <c:layout>
        <c:manualLayout>
          <c:xMode val="edge"/>
          <c:yMode val="edge"/>
          <c:x val="0.23122622714162339"/>
          <c:y val="9.1053089926039082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>
        <c:manualLayout>
          <c:layoutTarget val="inner"/>
          <c:xMode val="edge"/>
          <c:yMode val="edge"/>
          <c:x val="0.11906613806034017"/>
          <c:y val="0.34393237503740109"/>
          <c:w val="0.86230190711016919"/>
          <c:h val="0.4024881153014120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Hoja1!$A$9</c:f>
              <c:strCache>
                <c:ptCount val="1"/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3FAF-4BC1-978C-157FCD7DA53F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3FAF-4BC1-978C-157FCD7DA53F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3FAF-4BC1-978C-157FCD7DA53F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3FAF-4BC1-978C-157FCD7DA53F}"/>
              </c:ext>
            </c:extLst>
          </c:dPt>
          <c:dLbls>
            <c:dLbl>
              <c:idx val="0"/>
              <c:layout>
                <c:manualLayout>
                  <c:x val="1.582004563606364E-3"/>
                  <c:y val="8.3947059633596578E-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FAF-4BC1-978C-157FCD7DA53F}"/>
                </c:ext>
              </c:extLst>
            </c:dLbl>
            <c:dLbl>
              <c:idx val="1"/>
              <c:layout>
                <c:manualLayout>
                  <c:x val="-5.6930315426248664E-17"/>
                  <c:y val="-0.2431830869721908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600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600" dirty="0"/>
                      <a:t>Al </a:t>
                    </a:r>
                    <a:r>
                      <a:rPr lang="en-US" sz="1600" dirty="0" err="1"/>
                      <a:t>menos</a:t>
                    </a:r>
                    <a:r>
                      <a:rPr lang="en-US" sz="1600" dirty="0"/>
                      <a:t> </a:t>
                    </a:r>
                    <a:fld id="{D14468A3-E594-4E72-BFB6-7F9D78D9BC5D}" type="VALUE">
                      <a:rPr lang="en-US" sz="1600" smtClean="0"/>
                      <a:pPr>
                        <a:defRPr sz="1600"/>
                      </a:pPr>
                      <a:t>[VALOR]</a:t>
                    </a:fld>
                    <a:endParaRPr lang="en-US" sz="160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760400396308037"/>
                      <c:h val="8.91091555037281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FAF-4BC1-978C-157FCD7DA53F}"/>
                </c:ext>
              </c:extLst>
            </c:dLbl>
            <c:dLbl>
              <c:idx val="2"/>
              <c:layout>
                <c:manualLayout>
                  <c:x val="0"/>
                  <c:y val="-3.631987226081671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FAF-4BC1-978C-157FCD7DA53F}"/>
                </c:ext>
              </c:extLst>
            </c:dLbl>
            <c:dLbl>
              <c:idx val="3"/>
              <c:layout>
                <c:manualLayout>
                  <c:x val="-2.9879591603199024E-3"/>
                  <c:y val="-0.10792682868540369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600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600" dirty="0"/>
                      <a:t>Al</a:t>
                    </a:r>
                    <a:r>
                      <a:rPr lang="en-US" sz="1600" baseline="0" dirty="0"/>
                      <a:t> </a:t>
                    </a:r>
                    <a:r>
                      <a:rPr lang="en-US" sz="1600" baseline="0" dirty="0" err="1"/>
                      <a:t>menos</a:t>
                    </a:r>
                    <a:r>
                      <a:rPr lang="en-US" sz="1600" baseline="0" dirty="0"/>
                      <a:t> 300</a:t>
                    </a:r>
                    <a:endParaRPr lang="en-US" sz="160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FAF-4BC1-978C-157FCD7DA53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Hoja1!$B$8:$E$8</c:f>
              <c:strCache>
                <c:ptCount val="4"/>
                <c:pt idx="0">
                  <c:v>Inversión en mitigación  </c:v>
                </c:pt>
                <c:pt idx="1">
                  <c:v>Necesidades estimadas en mitigación</c:v>
                </c:pt>
                <c:pt idx="2">
                  <c:v>Inversión en adaptación</c:v>
                </c:pt>
                <c:pt idx="3">
                  <c:v>Necesidades estimadas en adaptación</c:v>
                </c:pt>
              </c:strCache>
            </c:strRef>
          </c:cat>
          <c:val>
            <c:numRef>
              <c:f>Hoja1!$B$9:$E$9</c:f>
              <c:numCache>
                <c:formatCode>General</c:formatCode>
                <c:ptCount val="4"/>
                <c:pt idx="0">
                  <c:v>382</c:v>
                </c:pt>
                <c:pt idx="1">
                  <c:v>900</c:v>
                </c:pt>
                <c:pt idx="2">
                  <c:v>22</c:v>
                </c:pt>
                <c:pt idx="3">
                  <c:v>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FAF-4BC1-978C-157FCD7DA53F}"/>
            </c:ext>
          </c:extLst>
        </c:ser>
        <c:ser>
          <c:idx val="1"/>
          <c:order val="1"/>
          <c:tx>
            <c:strRef>
              <c:f>Hoja1!$A$10</c:f>
              <c:strCache>
                <c:ptCount val="1"/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Hoja1!$B$8:$E$8</c:f>
              <c:strCache>
                <c:ptCount val="4"/>
                <c:pt idx="0">
                  <c:v>Inversión en mitigación  </c:v>
                </c:pt>
                <c:pt idx="1">
                  <c:v>Necesidades estimadas en mitigación</c:v>
                </c:pt>
                <c:pt idx="2">
                  <c:v>Inversión en adaptación</c:v>
                </c:pt>
                <c:pt idx="3">
                  <c:v>Necesidades estimadas en adaptación</c:v>
                </c:pt>
              </c:strCache>
            </c:strRef>
          </c:cat>
          <c:val>
            <c:numRef>
              <c:f>Hoja1!$B$10:$E$10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9-3FAF-4BC1-978C-157FCD7DA53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843426992"/>
        <c:axId val="1970211888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Hoja1!$A$11</c15:sqref>
                        </c15:formulaRef>
                      </c:ext>
                    </c:extLst>
                    <c:strCache>
                      <c:ptCount val="1"/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800" b="0" i="0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s-CO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Hoja1!$B$8:$E$8</c15:sqref>
                        </c15:formulaRef>
                      </c:ext>
                    </c:extLst>
                    <c:strCache>
                      <c:ptCount val="4"/>
                      <c:pt idx="0">
                        <c:v>Inversión en mitigación  </c:v>
                      </c:pt>
                      <c:pt idx="1">
                        <c:v>Necesidades estimadas en mitigación</c:v>
                      </c:pt>
                      <c:pt idx="2">
                        <c:v>Inversión en adaptación</c:v>
                      </c:pt>
                      <c:pt idx="3">
                        <c:v>Necesidades estimadas en adaptación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Hoja1!$B$11:$E$11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A-3FAF-4BC1-978C-157FCD7DA53F}"/>
                  </c:ext>
                </c:extLst>
              </c15:ser>
            </c15:filteredBarSeries>
          </c:ext>
        </c:extLst>
      </c:barChart>
      <c:catAx>
        <c:axId val="1843426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970211888"/>
        <c:crosses val="autoZero"/>
        <c:auto val="1"/>
        <c:lblAlgn val="ctr"/>
        <c:lblOffset val="100"/>
        <c:noMultiLvlLbl val="0"/>
      </c:catAx>
      <c:valAx>
        <c:axId val="1970211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Miles de millones  USD</a:t>
                </a:r>
              </a:p>
            </c:rich>
          </c:tx>
          <c:layout>
            <c:manualLayout>
              <c:xMode val="edge"/>
              <c:yMode val="edge"/>
              <c:x val="4.657988707372635E-4"/>
              <c:y val="0.1540421284606756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843426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</a:defRPr>
      </a:pPr>
      <a:endParaRPr lang="es-CO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 b="0"/>
            </a:pPr>
            <a:r>
              <a:rPr lang="es-ES" sz="1800" b="1" dirty="0"/>
              <a:t>Emisiones proyectadas escenario tendencial: 2030</a:t>
            </a:r>
          </a:p>
          <a:p>
            <a:pPr>
              <a:defRPr sz="1800" b="0"/>
            </a:pPr>
            <a:r>
              <a:rPr lang="es-ES" sz="1800" b="0" dirty="0"/>
              <a:t>Emisiones totales 335  </a:t>
            </a:r>
            <a:r>
              <a:rPr lang="es-ES" sz="1800" b="0" dirty="0" err="1"/>
              <a:t>Mton</a:t>
            </a:r>
            <a:r>
              <a:rPr lang="es-ES" sz="1800" b="0" dirty="0"/>
              <a:t> CO2eq</a:t>
            </a:r>
          </a:p>
        </c:rich>
      </c:tx>
      <c:layout>
        <c:manualLayout>
          <c:xMode val="edge"/>
          <c:yMode val="edge"/>
          <c:x val="0.20541618390279059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5815392873626"/>
          <c:y val="0.25073251065012692"/>
          <c:w val="0.81190576146948701"/>
          <c:h val="0.26783448745781718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9AF6-4CF0-8410-AED319DAC52D}"/>
              </c:ext>
            </c:extLst>
          </c:dPt>
          <c:dPt>
            <c:idx val="1"/>
            <c:invertIfNegative val="0"/>
            <c:bubble3D val="0"/>
            <c:spPr>
              <a:solidFill>
                <a:srgbClr val="FFB300"/>
              </a:solidFill>
            </c:spPr>
            <c:extLst>
              <c:ext xmlns:c16="http://schemas.microsoft.com/office/drawing/2014/chart" uri="{C3380CC4-5D6E-409C-BE32-E72D297353CC}">
                <c16:uniqueId val="{00000003-9AF6-4CF0-8410-AED319DAC52D}"/>
              </c:ext>
            </c:extLst>
          </c:dPt>
          <c:dPt>
            <c:idx val="2"/>
            <c:invertIfNegative val="0"/>
            <c:bubble3D val="0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5-9AF6-4CF0-8410-AED319DAC52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7-9AF6-4CF0-8410-AED319DAC52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9-9AF6-4CF0-8410-AED319DAC52D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B-9AF6-4CF0-8410-AED319DAC52D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95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AF6-4CF0-8410-AED319DAC52D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76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AF6-4CF0-8410-AED319DAC52D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50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AF6-4CF0-8410-AED319DAC52D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49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AF6-4CF0-8410-AED319DAC52D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42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AF6-4CF0-8410-AED319DAC52D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23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AF6-4CF0-8410-AED319DAC52D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Hoja1!$A$11:$A$16</c:f>
              <c:strCache>
                <c:ptCount val="6"/>
                <c:pt idx="0">
                  <c:v>Cambio en el uso del suelo</c:v>
                </c:pt>
                <c:pt idx="1">
                  <c:v>Energía (sin transporte)</c:v>
                </c:pt>
                <c:pt idx="2">
                  <c:v>Agropecuario</c:v>
                </c:pt>
                <c:pt idx="3">
                  <c:v>Transporte</c:v>
                </c:pt>
                <c:pt idx="4">
                  <c:v>Industria</c:v>
                </c:pt>
                <c:pt idx="5">
                  <c:v>Residuos</c:v>
                </c:pt>
              </c:strCache>
            </c:strRef>
          </c:cat>
          <c:val>
            <c:numRef>
              <c:f>Hoja1!$B$11:$B$16</c:f>
              <c:numCache>
                <c:formatCode>General</c:formatCode>
                <c:ptCount val="6"/>
                <c:pt idx="0">
                  <c:v>94.35</c:v>
                </c:pt>
                <c:pt idx="1">
                  <c:v>75.260000000000005</c:v>
                </c:pt>
                <c:pt idx="2">
                  <c:v>49.77</c:v>
                </c:pt>
                <c:pt idx="3">
                  <c:v>48.62</c:v>
                </c:pt>
                <c:pt idx="4">
                  <c:v>41.34</c:v>
                </c:pt>
                <c:pt idx="5">
                  <c:v>23.39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9AF6-4CF0-8410-AED319DAC5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"/>
        <c:overlap val="-27"/>
        <c:axId val="-21643968"/>
        <c:axId val="-21640160"/>
      </c:barChart>
      <c:catAx>
        <c:axId val="-21643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es-CO"/>
          </a:p>
        </c:txPr>
        <c:crossAx val="-21640160"/>
        <c:crosses val="autoZero"/>
        <c:auto val="1"/>
        <c:lblAlgn val="ctr"/>
        <c:lblOffset val="100"/>
        <c:noMultiLvlLbl val="0"/>
      </c:catAx>
      <c:valAx>
        <c:axId val="-21640160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 b="0"/>
                </a:pPr>
                <a:r>
                  <a:rPr lang="es-CO" b="0"/>
                  <a:t>Emisiones Mton CO2eq</a:t>
                </a:r>
              </a:p>
            </c:rich>
          </c:tx>
          <c:layout>
            <c:manualLayout>
              <c:xMode val="edge"/>
              <c:yMode val="edge"/>
              <c:x val="1.459425196154911E-3"/>
              <c:y val="0.14757170555060795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 sz="1400"/>
            </a:pPr>
            <a:endParaRPr lang="es-CO"/>
          </a:p>
        </c:txPr>
        <c:crossAx val="-21643968"/>
        <c:crosses val="autoZero"/>
        <c:crossBetween val="between"/>
        <c:majorUnit val="20"/>
      </c:valAx>
    </c:plotArea>
    <c:plotVisOnly val="1"/>
    <c:dispBlanksAs val="gap"/>
    <c:showDLblsOverMax val="0"/>
  </c:chart>
  <c:txPr>
    <a:bodyPr/>
    <a:lstStyle/>
    <a:p>
      <a:pPr>
        <a:defRPr lang="es-CO" sz="1800">
          <a:solidFill>
            <a:schemeClr val="tx1"/>
          </a:solidFill>
        </a:defRPr>
      </a:pPr>
      <a:endParaRPr lang="es-CO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 b="0"/>
            </a:pPr>
            <a:r>
              <a:rPr lang="es-ES" sz="1800" b="1" dirty="0"/>
              <a:t>Emisiones año base: 2010</a:t>
            </a:r>
          </a:p>
          <a:p>
            <a:pPr>
              <a:defRPr sz="1800" b="0"/>
            </a:pPr>
            <a:r>
              <a:rPr lang="es-ES" sz="1800" b="0" dirty="0"/>
              <a:t>Emisiones totales 223,9 </a:t>
            </a:r>
            <a:r>
              <a:rPr lang="es-ES" sz="1800" b="0" dirty="0" err="1"/>
              <a:t>Mton</a:t>
            </a:r>
            <a:r>
              <a:rPr lang="es-ES" sz="1800" b="0" dirty="0"/>
              <a:t> CO2eq</a:t>
            </a:r>
          </a:p>
        </c:rich>
      </c:tx>
      <c:layout>
        <c:manualLayout>
          <c:xMode val="edge"/>
          <c:yMode val="edge"/>
          <c:x val="0.19073813382472499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6840065431241177"/>
          <c:y val="0.189407567386498"/>
          <c:w val="0.81761391086113788"/>
          <c:h val="0.32558459118066801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F542-49E4-9C03-B20205EDDBFB}"/>
              </c:ext>
            </c:extLst>
          </c:dPt>
          <c:dPt>
            <c:idx val="1"/>
            <c:invertIfNegative val="0"/>
            <c:bubble3D val="0"/>
            <c:spPr>
              <a:solidFill>
                <a:srgbClr val="FFB300"/>
              </a:solidFill>
            </c:spPr>
            <c:extLst>
              <c:ext xmlns:c16="http://schemas.microsoft.com/office/drawing/2014/chart" uri="{C3380CC4-5D6E-409C-BE32-E72D297353CC}">
                <c16:uniqueId val="{00000003-F542-49E4-9C03-B20205EDDBFB}"/>
              </c:ext>
            </c:extLst>
          </c:dPt>
          <c:dPt>
            <c:idx val="2"/>
            <c:invertIfNegative val="0"/>
            <c:bubble3D val="0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5-F542-49E4-9C03-B20205EDDBFB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7-F542-49E4-9C03-B20205EDDBFB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9-F542-49E4-9C03-B20205EDDBFB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B-F542-49E4-9C03-B20205EDDBFB}"/>
              </c:ext>
            </c:extLst>
          </c:dPt>
          <c:dLbls>
            <c:numFmt formatCode="#,##0.0" sourceLinked="0"/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Hoja1!$A$3:$A$8</c:f>
              <c:strCache>
                <c:ptCount val="6"/>
                <c:pt idx="0">
                  <c:v>Cambio en el uso del suelo</c:v>
                </c:pt>
                <c:pt idx="1">
                  <c:v>Agropecuario</c:v>
                </c:pt>
                <c:pt idx="2">
                  <c:v>Energía (sin transporte)</c:v>
                </c:pt>
                <c:pt idx="3">
                  <c:v>Transporte</c:v>
                </c:pt>
                <c:pt idx="4">
                  <c:v>Industria</c:v>
                </c:pt>
                <c:pt idx="5">
                  <c:v>Residuos</c:v>
                </c:pt>
              </c:strCache>
            </c:strRef>
          </c:cat>
          <c:val>
            <c:numRef>
              <c:f>Hoja1!$B$3:$B$8</c:f>
              <c:numCache>
                <c:formatCode>General</c:formatCode>
                <c:ptCount val="6"/>
                <c:pt idx="0">
                  <c:v>87.66</c:v>
                </c:pt>
                <c:pt idx="1">
                  <c:v>42.68</c:v>
                </c:pt>
                <c:pt idx="2">
                  <c:v>37.619999999999997</c:v>
                </c:pt>
                <c:pt idx="3">
                  <c:v>22.66</c:v>
                </c:pt>
                <c:pt idx="4">
                  <c:v>19.61</c:v>
                </c:pt>
                <c:pt idx="5">
                  <c:v>13.73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F542-49E4-9C03-B20205EDDBF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33"/>
        <c:overlap val="-27"/>
        <c:axId val="-21634176"/>
        <c:axId val="-21638528"/>
      </c:barChart>
      <c:catAx>
        <c:axId val="-21634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es-CO"/>
          </a:p>
        </c:txPr>
        <c:crossAx val="-21638528"/>
        <c:crosses val="autoZero"/>
        <c:auto val="1"/>
        <c:lblAlgn val="ctr"/>
        <c:lblOffset val="100"/>
        <c:noMultiLvlLbl val="0"/>
      </c:catAx>
      <c:valAx>
        <c:axId val="-21638528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 b="0"/>
                </a:pPr>
                <a:r>
                  <a:rPr lang="es-CO" b="0"/>
                  <a:t>Emisiones Mton CO2eq</a:t>
                </a:r>
              </a:p>
            </c:rich>
          </c:tx>
          <c:layout>
            <c:manualLayout>
              <c:xMode val="edge"/>
              <c:yMode val="edge"/>
              <c:x val="1.8108161050629061E-2"/>
              <c:y val="0.15176951454702273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 sz="1400"/>
            </a:pPr>
            <a:endParaRPr lang="es-CO"/>
          </a:p>
        </c:txPr>
        <c:crossAx val="-21634176"/>
        <c:crosses val="autoZero"/>
        <c:crossBetween val="between"/>
        <c:majorUnit val="20"/>
      </c:valAx>
    </c:plotArea>
    <c:plotVisOnly val="1"/>
    <c:dispBlanksAs val="gap"/>
    <c:showDLblsOverMax val="0"/>
  </c:chart>
  <c:txPr>
    <a:bodyPr/>
    <a:lstStyle/>
    <a:p>
      <a:pPr>
        <a:defRPr lang="es-CO" sz="1800">
          <a:solidFill>
            <a:schemeClr val="tx1"/>
          </a:solidFill>
        </a:defRPr>
      </a:pPr>
      <a:endParaRPr lang="es-CO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391260465253401"/>
          <c:y val="3.27910121643036E-2"/>
          <c:w val="0.76270837758969601"/>
          <c:h val="0.77138623788760496"/>
        </c:manualLayout>
      </c:layout>
      <c:lineChart>
        <c:grouping val="standard"/>
        <c:varyColors val="0"/>
        <c:ser>
          <c:idx val="0"/>
          <c:order val="0"/>
          <c:tx>
            <c:strRef>
              <c:f>Hoja1!$B$4</c:f>
              <c:strCache>
                <c:ptCount val="1"/>
                <c:pt idx="0">
                  <c:v>Escenario Línea base</c:v>
                </c:pt>
              </c:strCache>
            </c:strRef>
          </c:tx>
          <c:spPr>
            <a:ln w="57150" cap="flat" cmpd="sng" algn="ctr">
              <a:solidFill>
                <a:srgbClr val="0070C0"/>
              </a:solidFill>
              <a:miter lim="800000"/>
            </a:ln>
            <a:effectLst/>
          </c:spPr>
          <c:marker>
            <c:symbol val="none"/>
          </c:marker>
          <c:cat>
            <c:numRef>
              <c:f>Hoja1!$C$3:$W$3</c:f>
              <c:numCache>
                <c:formatCode>General</c:formatCode>
                <c:ptCount val="2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  <c:pt idx="14">
                  <c:v>2024</c:v>
                </c:pt>
                <c:pt idx="15">
                  <c:v>2025</c:v>
                </c:pt>
                <c:pt idx="16">
                  <c:v>2026</c:v>
                </c:pt>
                <c:pt idx="17">
                  <c:v>2027</c:v>
                </c:pt>
                <c:pt idx="18">
                  <c:v>2028</c:v>
                </c:pt>
                <c:pt idx="19">
                  <c:v>2029</c:v>
                </c:pt>
                <c:pt idx="20">
                  <c:v>2030</c:v>
                </c:pt>
              </c:numCache>
            </c:numRef>
          </c:cat>
          <c:val>
            <c:numRef>
              <c:f>Hoja1!$C$4:$W$4</c:f>
              <c:numCache>
                <c:formatCode>_(* #,##0_);_(* \(#,##0\);_(* "-"??_);_(@_)</c:formatCode>
                <c:ptCount val="21"/>
                <c:pt idx="0">
                  <c:v>223.96562492404399</c:v>
                </c:pt>
                <c:pt idx="1">
                  <c:v>224.24195222289791</c:v>
                </c:pt>
                <c:pt idx="2">
                  <c:v>223.77493327266839</c:v>
                </c:pt>
                <c:pt idx="3">
                  <c:v>236.0670871295074</c:v>
                </c:pt>
                <c:pt idx="4">
                  <c:v>242.11223238499241</c:v>
                </c:pt>
                <c:pt idx="5">
                  <c:v>255.70934559837451</c:v>
                </c:pt>
                <c:pt idx="6">
                  <c:v>263.48143238981982</c:v>
                </c:pt>
                <c:pt idx="7">
                  <c:v>269.09707438824859</c:v>
                </c:pt>
                <c:pt idx="8">
                  <c:v>273.29415070065892</c:v>
                </c:pt>
                <c:pt idx="9">
                  <c:v>270.6899143853675</c:v>
                </c:pt>
                <c:pt idx="10">
                  <c:v>276.45664289338862</c:v>
                </c:pt>
                <c:pt idx="11">
                  <c:v>281.73947556412952</c:v>
                </c:pt>
                <c:pt idx="12">
                  <c:v>286.47395917672071</c:v>
                </c:pt>
                <c:pt idx="13">
                  <c:v>293.76001565285162</c:v>
                </c:pt>
                <c:pt idx="14">
                  <c:v>301.67094251413602</c:v>
                </c:pt>
                <c:pt idx="15">
                  <c:v>309.33353665288257</c:v>
                </c:pt>
                <c:pt idx="16">
                  <c:v>313.82476553378081</c:v>
                </c:pt>
                <c:pt idx="17">
                  <c:v>319.27317933326032</c:v>
                </c:pt>
                <c:pt idx="18">
                  <c:v>324.57894977186118</c:v>
                </c:pt>
                <c:pt idx="19">
                  <c:v>327.97978243432561</c:v>
                </c:pt>
                <c:pt idx="20">
                  <c:v>332.73497157506358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B34-4073-A5F9-E0074096C251}"/>
            </c:ext>
          </c:extLst>
        </c:ser>
        <c:ser>
          <c:idx val="1"/>
          <c:order val="1"/>
          <c:tx>
            <c:strRef>
              <c:f>Hoja1!$B$5</c:f>
              <c:strCache>
                <c:ptCount val="1"/>
                <c:pt idx="0">
                  <c:v>Escenario NDC</c:v>
                </c:pt>
              </c:strCache>
            </c:strRef>
          </c:tx>
          <c:spPr>
            <a:ln w="57150" cap="flat" cmpd="sng" algn="ctr">
              <a:solidFill>
                <a:srgbClr val="A4091F"/>
              </a:solidFill>
              <a:miter lim="800000"/>
            </a:ln>
            <a:effectLst/>
          </c:spPr>
          <c:marker>
            <c:symbol val="none"/>
          </c:marker>
          <c:cat>
            <c:numRef>
              <c:f>Hoja1!$C$3:$W$3</c:f>
              <c:numCache>
                <c:formatCode>General</c:formatCode>
                <c:ptCount val="2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  <c:pt idx="14">
                  <c:v>2024</c:v>
                </c:pt>
                <c:pt idx="15">
                  <c:v>2025</c:v>
                </c:pt>
                <c:pt idx="16">
                  <c:v>2026</c:v>
                </c:pt>
                <c:pt idx="17">
                  <c:v>2027</c:v>
                </c:pt>
                <c:pt idx="18">
                  <c:v>2028</c:v>
                </c:pt>
                <c:pt idx="19">
                  <c:v>2029</c:v>
                </c:pt>
                <c:pt idx="20">
                  <c:v>2030</c:v>
                </c:pt>
              </c:numCache>
            </c:numRef>
          </c:cat>
          <c:val>
            <c:numRef>
              <c:f>Hoja1!$C$5:$W$5</c:f>
              <c:numCache>
                <c:formatCode>_(* #,##0_);_(* \(#,##0\);_(* "-"??_);_(@_)</c:formatCode>
                <c:ptCount val="21"/>
                <c:pt idx="0">
                  <c:v>223.96562492404399</c:v>
                </c:pt>
                <c:pt idx="1">
                  <c:v>224.24195222289791</c:v>
                </c:pt>
                <c:pt idx="2">
                  <c:v>223.77493327266839</c:v>
                </c:pt>
                <c:pt idx="3">
                  <c:v>236.0670871295074</c:v>
                </c:pt>
                <c:pt idx="4">
                  <c:v>242.11223238499241</c:v>
                </c:pt>
                <c:pt idx="5">
                  <c:v>248.77498312946611</c:v>
                </c:pt>
                <c:pt idx="6">
                  <c:v>247.4070902427606</c:v>
                </c:pt>
                <c:pt idx="7">
                  <c:v>242.855991421618</c:v>
                </c:pt>
                <c:pt idx="8">
                  <c:v>247.55836118884241</c:v>
                </c:pt>
                <c:pt idx="9">
                  <c:v>243.6430170172311</c:v>
                </c:pt>
                <c:pt idx="10">
                  <c:v>243.39567162774691</c:v>
                </c:pt>
                <c:pt idx="11">
                  <c:v>246.27441202737401</c:v>
                </c:pt>
                <c:pt idx="12">
                  <c:v>246.55001544184231</c:v>
                </c:pt>
                <c:pt idx="13">
                  <c:v>249.80159421140439</c:v>
                </c:pt>
                <c:pt idx="14">
                  <c:v>251.83653768653281</c:v>
                </c:pt>
                <c:pt idx="15">
                  <c:v>253.32892780285451</c:v>
                </c:pt>
                <c:pt idx="16">
                  <c:v>255.9536504664903</c:v>
                </c:pt>
                <c:pt idx="17">
                  <c:v>258.58285307517559</c:v>
                </c:pt>
                <c:pt idx="18">
                  <c:v>259.17410113649942</c:v>
                </c:pt>
                <c:pt idx="19">
                  <c:v>266.31484164382772</c:v>
                </c:pt>
                <c:pt idx="20">
                  <c:v>266.61268587393232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B34-4073-A5F9-E0074096C2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23319648"/>
        <c:axId val="223321280"/>
      </c:lineChart>
      <c:catAx>
        <c:axId val="223319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3175" cap="flat" cmpd="sng" algn="ctr">
            <a:solidFill>
              <a:schemeClr val="tx1">
                <a:lumMod val="15000"/>
                <a:lumOff val="85000"/>
              </a:schemeClr>
            </a:solidFill>
            <a:round/>
            <a:tailEnd type="none" w="med" len="lg"/>
          </a:ln>
          <a:effectLst/>
        </c:spPr>
        <c:txPr>
          <a:bodyPr rot="-60000000" vert="horz"/>
          <a:lstStyle/>
          <a:p>
            <a:pPr>
              <a:defRPr sz="1800">
                <a:latin typeface="+mn-lt"/>
              </a:defRPr>
            </a:pPr>
            <a:endParaRPr lang="es-CO"/>
          </a:p>
        </c:txPr>
        <c:crossAx val="223321280"/>
        <c:crosses val="autoZero"/>
        <c:auto val="1"/>
        <c:lblAlgn val="ctr"/>
        <c:lblOffset val="100"/>
        <c:tickLblSkip val="5"/>
        <c:tickMarkSkip val="5"/>
        <c:noMultiLvlLbl val="0"/>
      </c:catAx>
      <c:valAx>
        <c:axId val="223321280"/>
        <c:scaling>
          <c:orientation val="minMax"/>
          <c:max val="350"/>
          <c:min val="20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800">
                    <a:latin typeface="+mn-lt"/>
                  </a:defRPr>
                </a:pPr>
                <a:r>
                  <a:rPr lang="es-CO" sz="1800">
                    <a:latin typeface="+mn-lt"/>
                  </a:rPr>
                  <a:t>Emisiones (Mton CO2eq)</a:t>
                </a:r>
              </a:p>
            </c:rich>
          </c:tx>
          <c:layout>
            <c:manualLayout>
              <c:xMode val="edge"/>
              <c:yMode val="edge"/>
              <c:x val="1.1317490269198401E-3"/>
              <c:y val="0.1606988207930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_(* #,##0_);_(* \(#,##0\);_(* &quot;-&quot;??_);_(@_)" sourceLinked="1"/>
        <c:majorTickMark val="none"/>
        <c:minorTickMark val="none"/>
        <c:tickLblPos val="nextTo"/>
        <c:spPr>
          <a:noFill/>
          <a:ln w="3175" cap="flat" cmpd="sng" algn="ctr">
            <a:solidFill>
              <a:schemeClr val="tx1">
                <a:lumMod val="15000"/>
                <a:lumOff val="85000"/>
              </a:schemeClr>
            </a:solidFill>
            <a:round/>
            <a:tailEnd type="none" w="med" len="lg"/>
          </a:ln>
          <a:effectLst/>
        </c:spPr>
        <c:txPr>
          <a:bodyPr rot="-60000000" vert="horz"/>
          <a:lstStyle/>
          <a:p>
            <a:pPr>
              <a:defRPr lang="es-CO" sz="1400">
                <a:latin typeface="+mn-lt"/>
              </a:defRPr>
            </a:pPr>
            <a:endParaRPr lang="es-CO"/>
          </a:p>
        </c:txPr>
        <c:crossAx val="223319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"/>
          <c:y val="0.91627560587527102"/>
          <c:w val="1"/>
          <c:h val="8.3724394124728485E-2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 sz="1800">
              <a:latin typeface="+mn-lt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es-ES_tradnl" sz="1600" b="0" i="0">
          <a:solidFill>
            <a:schemeClr val="tx1"/>
          </a:solidFill>
          <a:latin typeface="Futura Std Book" charset="0"/>
          <a:ea typeface="Futura Std Book" charset="0"/>
          <a:cs typeface="Futura Std Book" charset="0"/>
        </a:defRPr>
      </a:pPr>
      <a:endParaRPr lang="es-CO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CO" sz="1800" b="1" dirty="0"/>
              <a:t>Brecha anual de financiamiento climático en Colombia</a:t>
            </a:r>
            <a:endParaRPr lang="en-US" sz="18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>
        <c:manualLayout>
          <c:layoutTarget val="inner"/>
          <c:xMode val="edge"/>
          <c:yMode val="edge"/>
          <c:x val="0.13676752853226457"/>
          <c:y val="0.12472073732506025"/>
          <c:w val="0.84428127696594224"/>
          <c:h val="0.5817151514941548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Brecha!$C$40</c:f>
              <c:strCache>
                <c:ptCount val="1"/>
                <c:pt idx="0">
                  <c:v>Público</c:v>
                </c:pt>
              </c:strCache>
            </c:strRef>
          </c:tx>
          <c:spPr>
            <a:solidFill>
              <a:srgbClr val="A4091F"/>
            </a:solidFill>
            <a:ln>
              <a:noFill/>
            </a:ln>
            <a:effectLst/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412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D4F-474F-90D3-878A0470D1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Brecha!$B$41:$B$44</c:f>
              <c:strCache>
                <c:ptCount val="4"/>
                <c:pt idx="0">
                  <c:v>Inversiones mitigación</c:v>
                </c:pt>
                <c:pt idx="1">
                  <c:v>Necesidades mitigación</c:v>
                </c:pt>
                <c:pt idx="2">
                  <c:v>Inversiones adaptación</c:v>
                </c:pt>
                <c:pt idx="3">
                  <c:v>Necesidades adaptación</c:v>
                </c:pt>
              </c:strCache>
            </c:strRef>
          </c:cat>
          <c:val>
            <c:numRef>
              <c:f>Brecha!$C$41:$C$44</c:f>
              <c:numCache>
                <c:formatCode>0</c:formatCode>
                <c:ptCount val="4"/>
                <c:pt idx="0">
                  <c:v>188.633108603766</c:v>
                </c:pt>
                <c:pt idx="1">
                  <c:v>419.18468578614602</c:v>
                </c:pt>
                <c:pt idx="2">
                  <c:v>384.25262863730001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D4F-474F-90D3-878A0470D138}"/>
            </c:ext>
          </c:extLst>
        </c:ser>
        <c:ser>
          <c:idx val="1"/>
          <c:order val="1"/>
          <c:tx>
            <c:strRef>
              <c:f>Brecha!$D$40</c:f>
              <c:strCache>
                <c:ptCount val="1"/>
                <c:pt idx="0">
                  <c:v>Privado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671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D4F-474F-90D3-878A0470D1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Brecha!$B$41:$B$44</c:f>
              <c:strCache>
                <c:ptCount val="4"/>
                <c:pt idx="0">
                  <c:v>Inversiones mitigación</c:v>
                </c:pt>
                <c:pt idx="1">
                  <c:v>Necesidades mitigación</c:v>
                </c:pt>
                <c:pt idx="2">
                  <c:v>Inversiones adaptación</c:v>
                </c:pt>
                <c:pt idx="3">
                  <c:v>Necesidades adaptación</c:v>
                </c:pt>
              </c:strCache>
            </c:strRef>
          </c:cat>
          <c:val>
            <c:numRef>
              <c:f>Brecha!$D$41:$D$44</c:f>
              <c:numCache>
                <c:formatCode>0</c:formatCode>
                <c:ptCount val="4"/>
                <c:pt idx="0">
                  <c:v>83.836937157229201</c:v>
                </c:pt>
                <c:pt idx="1">
                  <c:v>663.70908582806396</c:v>
                </c:pt>
                <c:pt idx="2">
                  <c:v>87.330142872113697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D4F-474F-90D3-878A0470D138}"/>
            </c:ext>
          </c:extLst>
        </c:ser>
        <c:ser>
          <c:idx val="2"/>
          <c:order val="2"/>
          <c:tx>
            <c:strRef>
              <c:f>Brecha!$E$40</c:f>
              <c:strCache>
                <c:ptCount val="1"/>
              </c:strCache>
            </c:strRef>
          </c:tx>
          <c:spPr>
            <a:solidFill>
              <a:srgbClr val="FFB300"/>
            </a:solidFill>
            <a:ln>
              <a:noFill/>
            </a:ln>
            <a:effectLst/>
          </c:spPr>
          <c:invertIfNegative val="0"/>
          <c:cat>
            <c:strRef>
              <c:f>Brecha!$B$41:$B$44</c:f>
              <c:strCache>
                <c:ptCount val="4"/>
                <c:pt idx="0">
                  <c:v>Inversiones mitigación</c:v>
                </c:pt>
                <c:pt idx="1">
                  <c:v>Necesidades mitigación</c:v>
                </c:pt>
                <c:pt idx="2">
                  <c:v>Inversiones adaptación</c:v>
                </c:pt>
                <c:pt idx="3">
                  <c:v>Necesidades adaptación</c:v>
                </c:pt>
              </c:strCache>
            </c:strRef>
          </c:cat>
          <c:val>
            <c:numRef>
              <c:f>Brecha!$E$41:$E$44</c:f>
              <c:numCache>
                <c:formatCode>General</c:formatCode>
                <c:ptCount val="4"/>
                <c:pt idx="3">
                  <c:v>800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D4F-474F-90D3-878A0470D1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-21631456"/>
        <c:axId val="-21637440"/>
      </c:barChart>
      <c:catAx>
        <c:axId val="-21631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21637440"/>
        <c:crosses val="autoZero"/>
        <c:auto val="1"/>
        <c:lblAlgn val="ctr"/>
        <c:lblOffset val="100"/>
        <c:noMultiLvlLbl val="0"/>
      </c:catAx>
      <c:valAx>
        <c:axId val="-2163744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Millones de USD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-216314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ayout>
        <c:manualLayout>
          <c:xMode val="edge"/>
          <c:yMode val="edge"/>
          <c:x val="0.29195393598131847"/>
          <c:y val="0.90640401597799392"/>
          <c:w val="0.41609212803736301"/>
          <c:h val="7.599663256503619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</a:defRPr>
      </a:pPr>
      <a:endParaRPr lang="es-CO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0.61465</cdr:x>
      <cdr:y>0.63061</cdr:y>
    </cdr:from>
    <cdr:to>
      <cdr:x>0.70101</cdr:x>
      <cdr:y>0.73864</cdr:y>
    </cdr:to>
    <cdr:grpSp>
      <cdr:nvGrpSpPr>
        <cdr:cNvPr id="2" name="Grupo 1">
          <a:extLst xmlns:a="http://schemas.openxmlformats.org/drawingml/2006/main">
            <a:ext uri="{FF2B5EF4-FFF2-40B4-BE49-F238E27FC236}">
              <a16:creationId xmlns:a16="http://schemas.microsoft.com/office/drawing/2014/main" id="{7067E8F5-28F6-4202-9889-13A497E4FD4D}"/>
            </a:ext>
          </a:extLst>
        </cdr:cNvPr>
        <cdr:cNvGrpSpPr/>
      </cdr:nvGrpSpPr>
      <cdr:grpSpPr>
        <a:xfrm xmlns:a="http://schemas.openxmlformats.org/drawingml/2006/main">
          <a:off x="5027527" y="2770424"/>
          <a:ext cx="706381" cy="474602"/>
          <a:chOff x="1810426" y="2708846"/>
          <a:chExt cx="720000" cy="1771594"/>
        </a:xfrm>
      </cdr:grpSpPr>
      <cdr:cxnSp macro="">
        <cdr:nvCxnSpPr>
          <cdr:cNvPr id="3" name="Conector recto 2">
            <a:extLst xmlns:a="http://schemas.openxmlformats.org/drawingml/2006/main">
              <a:ext uri="{FF2B5EF4-FFF2-40B4-BE49-F238E27FC236}">
                <a16:creationId xmlns:a16="http://schemas.microsoft.com/office/drawing/2014/main" id="{502E9738-9932-45C7-A83C-5B370B399ADF}"/>
              </a:ext>
            </a:extLst>
          </cdr:cNvPr>
          <cdr:cNvCxnSpPr>
            <a:cxnSpLocks xmlns:a="http://schemas.openxmlformats.org/drawingml/2006/main"/>
          </cdr:cNvCxnSpPr>
        </cdr:nvCxnSpPr>
        <cdr:spPr>
          <a:xfrm xmlns:a="http://schemas.openxmlformats.org/drawingml/2006/main" flipH="1" flipV="1">
            <a:off x="1810426" y="2708846"/>
            <a:ext cx="720000" cy="1"/>
          </a:xfrm>
          <a:prstGeom xmlns:a="http://schemas.openxmlformats.org/drawingml/2006/main" prst="line">
            <a:avLst/>
          </a:prstGeom>
          <a:ln xmlns:a="http://schemas.openxmlformats.org/drawingml/2006/main" w="38100">
            <a:solidFill>
              <a:schemeClr val="tx1"/>
            </a:solidFill>
            <a:prstDash val="dash"/>
          </a:ln>
        </cdr:spPr>
        <cdr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cdr:style>
      </cdr:cxnSp>
      <cdr:cxnSp macro="">
        <cdr:nvCxnSpPr>
          <cdr:cNvPr id="4" name="Conector recto 3">
            <a:extLst xmlns:a="http://schemas.openxmlformats.org/drawingml/2006/main">
              <a:ext uri="{FF2B5EF4-FFF2-40B4-BE49-F238E27FC236}">
                <a16:creationId xmlns:a16="http://schemas.microsoft.com/office/drawing/2014/main" id="{90258482-232A-4C8D-9505-257E77832D2D}"/>
              </a:ext>
            </a:extLst>
          </cdr:cNvPr>
          <cdr:cNvCxnSpPr>
            <a:cxnSpLocks xmlns:a="http://schemas.openxmlformats.org/drawingml/2006/main"/>
          </cdr:cNvCxnSpPr>
        </cdr:nvCxnSpPr>
        <cdr:spPr>
          <a:xfrm xmlns:a="http://schemas.openxmlformats.org/drawingml/2006/main">
            <a:off x="1818193" y="2716440"/>
            <a:ext cx="0" cy="1764000"/>
          </a:xfrm>
          <a:prstGeom xmlns:a="http://schemas.openxmlformats.org/drawingml/2006/main" prst="line">
            <a:avLst/>
          </a:prstGeom>
          <a:ln xmlns:a="http://schemas.openxmlformats.org/drawingml/2006/main" w="38100">
            <a:solidFill>
              <a:schemeClr val="tx1"/>
            </a:solidFill>
            <a:prstDash val="dash"/>
          </a:ln>
        </cdr:spPr>
        <cdr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cdr:style>
      </cdr:cxnSp>
      <cdr:cxnSp macro="">
        <cdr:nvCxnSpPr>
          <cdr:cNvPr id="5" name="Conector recto 4">
            <a:extLst xmlns:a="http://schemas.openxmlformats.org/drawingml/2006/main">
              <a:ext uri="{FF2B5EF4-FFF2-40B4-BE49-F238E27FC236}">
                <a16:creationId xmlns:a16="http://schemas.microsoft.com/office/drawing/2014/main" id="{7D68511C-C9C8-44E5-AABC-A0E0B9DDD69A}"/>
              </a:ext>
            </a:extLst>
          </cdr:cNvPr>
          <cdr:cNvCxnSpPr>
            <a:cxnSpLocks xmlns:a="http://schemas.openxmlformats.org/drawingml/2006/main"/>
          </cdr:cNvCxnSpPr>
        </cdr:nvCxnSpPr>
        <cdr:spPr>
          <a:xfrm xmlns:a="http://schemas.openxmlformats.org/drawingml/2006/main">
            <a:off x="2527805" y="2716440"/>
            <a:ext cx="0" cy="1764000"/>
          </a:xfrm>
          <a:prstGeom xmlns:a="http://schemas.openxmlformats.org/drawingml/2006/main" prst="line">
            <a:avLst/>
          </a:prstGeom>
          <a:ln xmlns:a="http://schemas.openxmlformats.org/drawingml/2006/main" w="38100">
            <a:solidFill>
              <a:schemeClr val="tx1"/>
            </a:solidFill>
            <a:prstDash val="dash"/>
          </a:ln>
        </cdr:spPr>
        <cdr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cdr:style>
      </cdr:cxnSp>
    </cdr:grpSp>
  </cdr:relSizeAnchor>
  <cdr:relSizeAnchor xmlns:cdr="http://schemas.openxmlformats.org/drawingml/2006/chartDrawing">
    <cdr:from>
      <cdr:x>0.52683</cdr:x>
      <cdr:y>0.47277</cdr:y>
    </cdr:from>
    <cdr:to>
      <cdr:x>0.79873</cdr:x>
      <cdr:y>0.60588</cdr:y>
    </cdr:to>
    <cdr:sp macro="" textlink="">
      <cdr:nvSpPr>
        <cdr:cNvPr id="6" name="CuadroTexto 18">
          <a:extLst xmlns:a="http://schemas.openxmlformats.org/drawingml/2006/main">
            <a:ext uri="{FF2B5EF4-FFF2-40B4-BE49-F238E27FC236}">
              <a16:creationId xmlns:a16="http://schemas.microsoft.com/office/drawing/2014/main" id="{4BBFC4DD-7B4D-4E05-9249-7AD684102EA2}"/>
            </a:ext>
          </a:extLst>
        </cdr:cNvPr>
        <cdr:cNvSpPr txBox="1"/>
      </cdr:nvSpPr>
      <cdr:spPr>
        <a:xfrm xmlns:a="http://schemas.openxmlformats.org/drawingml/2006/main">
          <a:off x="4309235" y="2077009"/>
          <a:ext cx="2224005" cy="58477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s-CO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ES" sz="1600" dirty="0"/>
            <a:t>Brecha adaptación</a:t>
          </a:r>
          <a:br>
            <a:rPr lang="es-ES" sz="1600" dirty="0"/>
          </a:br>
          <a:r>
            <a:rPr lang="es-ES" sz="1600" dirty="0"/>
            <a:t>USD </a:t>
          </a:r>
          <a:r>
            <a:rPr lang="es-ES" sz="1600" dirty="0">
              <a:solidFill>
                <a:srgbClr val="000000"/>
              </a:solidFill>
            </a:rPr>
            <a:t>278</a:t>
          </a:r>
          <a:endParaRPr lang="es-CO" sz="1600" dirty="0"/>
        </a:p>
      </cdr:txBody>
    </cdr:sp>
  </cdr:relSizeAnchor>
  <cdr:relSizeAnchor xmlns:cdr="http://schemas.openxmlformats.org/drawingml/2006/chartDrawing">
    <cdr:from>
      <cdr:x>0.18368</cdr:x>
      <cdr:y>0.38963</cdr:y>
    </cdr:from>
    <cdr:to>
      <cdr:x>0.2717</cdr:x>
      <cdr:y>0.59732</cdr:y>
    </cdr:to>
    <cdr:grpSp>
      <cdr:nvGrpSpPr>
        <cdr:cNvPr id="7" name="Grupo 1">
          <a:extLst xmlns:a="http://schemas.openxmlformats.org/drawingml/2006/main">
            <a:ext uri="{FF2B5EF4-FFF2-40B4-BE49-F238E27FC236}">
              <a16:creationId xmlns:a16="http://schemas.microsoft.com/office/drawing/2014/main" id="{7067E8F5-28F6-4202-9889-13A497E4FD4D}"/>
            </a:ext>
          </a:extLst>
        </cdr:cNvPr>
        <cdr:cNvGrpSpPr/>
      </cdr:nvGrpSpPr>
      <cdr:grpSpPr>
        <a:xfrm xmlns:a="http://schemas.openxmlformats.org/drawingml/2006/main">
          <a:off x="1502410" y="1711740"/>
          <a:ext cx="719959" cy="912433"/>
          <a:chOff x="1765799" y="2478467"/>
          <a:chExt cx="715718" cy="1771594"/>
        </a:xfrm>
      </cdr:grpSpPr>
      <cdr:cxnSp macro="">
        <cdr:nvCxnSpPr>
          <cdr:cNvPr id="8" name="Conector recto 17">
            <a:extLst xmlns:a="http://schemas.openxmlformats.org/drawingml/2006/main">
              <a:ext uri="{FF2B5EF4-FFF2-40B4-BE49-F238E27FC236}">
                <a16:creationId xmlns:a16="http://schemas.microsoft.com/office/drawing/2014/main" id="{502E9738-9932-45C7-A83C-5B370B399ADF}"/>
              </a:ext>
            </a:extLst>
          </cdr:cNvPr>
          <cdr:cNvCxnSpPr>
            <a:cxnSpLocks xmlns:a="http://schemas.openxmlformats.org/drawingml/2006/main"/>
          </cdr:cNvCxnSpPr>
        </cdr:nvCxnSpPr>
        <cdr:spPr>
          <a:xfrm xmlns:a="http://schemas.openxmlformats.org/drawingml/2006/main" flipH="1" flipV="1">
            <a:off x="1765799" y="2478467"/>
            <a:ext cx="715718" cy="1"/>
          </a:xfrm>
          <a:prstGeom xmlns:a="http://schemas.openxmlformats.org/drawingml/2006/main" prst="line">
            <a:avLst/>
          </a:prstGeom>
          <a:ln xmlns:a="http://schemas.openxmlformats.org/drawingml/2006/main" w="38100">
            <a:solidFill>
              <a:schemeClr val="tx1"/>
            </a:solidFill>
            <a:prstDash val="dash"/>
          </a:ln>
        </cdr:spPr>
        <cdr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cdr:style>
      </cdr:cxnSp>
      <cdr:cxnSp macro="">
        <cdr:nvCxnSpPr>
          <cdr:cNvPr id="9" name="Conector recto 20">
            <a:extLst xmlns:a="http://schemas.openxmlformats.org/drawingml/2006/main">
              <a:ext uri="{FF2B5EF4-FFF2-40B4-BE49-F238E27FC236}">
                <a16:creationId xmlns:a16="http://schemas.microsoft.com/office/drawing/2014/main" id="{90258482-232A-4C8D-9505-257E77832D2D}"/>
              </a:ext>
            </a:extLst>
          </cdr:cNvPr>
          <cdr:cNvCxnSpPr>
            <a:cxnSpLocks xmlns:a="http://schemas.openxmlformats.org/drawingml/2006/main"/>
          </cdr:cNvCxnSpPr>
        </cdr:nvCxnSpPr>
        <cdr:spPr>
          <a:xfrm xmlns:a="http://schemas.openxmlformats.org/drawingml/2006/main">
            <a:off x="1773521" y="2486061"/>
            <a:ext cx="0" cy="1764000"/>
          </a:xfrm>
          <a:prstGeom xmlns:a="http://schemas.openxmlformats.org/drawingml/2006/main" prst="line">
            <a:avLst/>
          </a:prstGeom>
          <a:ln xmlns:a="http://schemas.openxmlformats.org/drawingml/2006/main" w="38100">
            <a:solidFill>
              <a:schemeClr val="tx1"/>
            </a:solidFill>
            <a:prstDash val="dash"/>
          </a:ln>
        </cdr:spPr>
        <cdr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cdr:style>
      </cdr:cxnSp>
      <cdr:cxnSp macro="">
        <cdr:nvCxnSpPr>
          <cdr:cNvPr id="10" name="Conector recto 21">
            <a:extLst xmlns:a="http://schemas.openxmlformats.org/drawingml/2006/main">
              <a:ext uri="{FF2B5EF4-FFF2-40B4-BE49-F238E27FC236}">
                <a16:creationId xmlns:a16="http://schemas.microsoft.com/office/drawing/2014/main" id="{7D68511C-C9C8-44E5-AABC-A0E0B9DDD69A}"/>
              </a:ext>
            </a:extLst>
          </cdr:cNvPr>
          <cdr:cNvCxnSpPr>
            <a:cxnSpLocks xmlns:a="http://schemas.openxmlformats.org/drawingml/2006/main"/>
          </cdr:cNvCxnSpPr>
        </cdr:nvCxnSpPr>
        <cdr:spPr>
          <a:xfrm xmlns:a="http://schemas.openxmlformats.org/drawingml/2006/main">
            <a:off x="2478913" y="2486061"/>
            <a:ext cx="0" cy="1764000"/>
          </a:xfrm>
          <a:prstGeom xmlns:a="http://schemas.openxmlformats.org/drawingml/2006/main" prst="line">
            <a:avLst/>
          </a:prstGeom>
          <a:ln xmlns:a="http://schemas.openxmlformats.org/drawingml/2006/main" w="38100">
            <a:solidFill>
              <a:schemeClr val="tx1"/>
            </a:solidFill>
            <a:prstDash val="dash"/>
          </a:ln>
        </cdr:spPr>
        <cdr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cdr:style>
      </cdr:cxnSp>
    </cdr:grpSp>
  </cdr:relSizeAnchor>
  <cdr:relSizeAnchor xmlns:cdr="http://schemas.openxmlformats.org/drawingml/2006/chartDrawing">
    <cdr:from>
      <cdr:x>0.09316</cdr:x>
      <cdr:y>0.19991</cdr:y>
    </cdr:from>
    <cdr:to>
      <cdr:x>0.36506</cdr:x>
      <cdr:y>0.33302</cdr:y>
    </cdr:to>
    <cdr:sp macro="" textlink="">
      <cdr:nvSpPr>
        <cdr:cNvPr id="12" name="CuadroTexto 18">
          <a:extLst xmlns:a="http://schemas.openxmlformats.org/drawingml/2006/main">
            <a:ext uri="{FF2B5EF4-FFF2-40B4-BE49-F238E27FC236}">
              <a16:creationId xmlns:a16="http://schemas.microsoft.com/office/drawing/2014/main" id="{9880A9E3-7C69-4379-AC3C-D6CA1A464D05}"/>
            </a:ext>
          </a:extLst>
        </cdr:cNvPr>
        <cdr:cNvSpPr txBox="1"/>
      </cdr:nvSpPr>
      <cdr:spPr>
        <a:xfrm xmlns:a="http://schemas.openxmlformats.org/drawingml/2006/main">
          <a:off x="762028" y="878252"/>
          <a:ext cx="2224005" cy="58477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s-CO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indent="0" algn="ctr" defTabSz="914400" rtl="0" eaLnBrk="1" latinLnBrk="0" hangingPunct="1"/>
          <a:r>
            <a:rPr lang="es-ES" sz="16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Brecha mitigación</a:t>
          </a:r>
          <a:br>
            <a:rPr lang="es-ES" sz="1600" kern="1200" dirty="0">
              <a:solidFill>
                <a:schemeClr val="tx1"/>
              </a:solidFill>
              <a:latin typeface="+mn-lt"/>
              <a:ea typeface="+mn-ea"/>
              <a:cs typeface="+mn-cs"/>
            </a:rPr>
          </a:br>
          <a:r>
            <a:rPr lang="es-ES" sz="1600" kern="1200" dirty="0">
              <a:solidFill>
                <a:schemeClr val="tx1"/>
              </a:solidFill>
              <a:latin typeface="+mn-lt"/>
              <a:ea typeface="+mn-ea"/>
              <a:cs typeface="+mn-cs"/>
            </a:rPr>
            <a:t>USD 518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0.16734</cdr:x>
      <cdr:y>0.34913</cdr:y>
    </cdr:from>
    <cdr:to>
      <cdr:x>0.28491</cdr:x>
      <cdr:y>0.43555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19931" y="1492061"/>
          <a:ext cx="646331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 anchor="ctr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ES_tradnl" sz="1800" dirty="0">
              <a:solidFill>
                <a:schemeClr val="bg1"/>
              </a:solidFill>
            </a:rPr>
            <a:t>28%</a:t>
          </a:r>
        </a:p>
      </cdr:txBody>
    </cdr:sp>
  </cdr:relSizeAnchor>
  <cdr:relSizeAnchor xmlns:cdr="http://schemas.openxmlformats.org/drawingml/2006/chartDrawing">
    <cdr:from>
      <cdr:x>0.30499</cdr:x>
      <cdr:y>0.3818</cdr:y>
    </cdr:from>
    <cdr:to>
      <cdr:x>0.42256</cdr:x>
      <cdr:y>0.46823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676647" y="1631703"/>
          <a:ext cx="646331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 anchor="ctr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ES_tradnl" sz="1800" dirty="0">
              <a:solidFill>
                <a:schemeClr val="tx1"/>
              </a:solidFill>
            </a:rPr>
            <a:t>23%</a:t>
          </a:r>
        </a:p>
      </cdr:txBody>
    </cdr:sp>
  </cdr:relSizeAnchor>
  <cdr:relSizeAnchor xmlns:cdr="http://schemas.openxmlformats.org/drawingml/2006/chartDrawing">
    <cdr:from>
      <cdr:x>0.44121</cdr:x>
      <cdr:y>0.41276</cdr:y>
    </cdr:from>
    <cdr:to>
      <cdr:x>0.55879</cdr:x>
      <cdr:y>0.49918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425529" y="1763994"/>
          <a:ext cx="646331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 anchor="ctr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ES_tradnl" sz="1800" dirty="0">
              <a:solidFill>
                <a:schemeClr val="bg1"/>
              </a:solidFill>
            </a:rPr>
            <a:t>15%</a:t>
          </a:r>
        </a:p>
      </cdr:txBody>
    </cdr:sp>
  </cdr:relSizeAnchor>
  <cdr:relSizeAnchor xmlns:cdr="http://schemas.openxmlformats.org/drawingml/2006/chartDrawing">
    <cdr:from>
      <cdr:x>0.57364</cdr:x>
      <cdr:y>0.41718</cdr:y>
    </cdr:from>
    <cdr:to>
      <cdr:x>0.69121</cdr:x>
      <cdr:y>0.5036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153520" y="1782884"/>
          <a:ext cx="646331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 anchor="ctr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ES_tradnl" sz="1800" dirty="0">
              <a:solidFill>
                <a:schemeClr val="bg1"/>
              </a:solidFill>
            </a:rPr>
            <a:t>14%</a:t>
          </a:r>
        </a:p>
      </cdr:txBody>
    </cdr:sp>
  </cdr:relSizeAnchor>
  <cdr:relSizeAnchor xmlns:cdr="http://schemas.openxmlformats.org/drawingml/2006/chartDrawing">
    <cdr:from>
      <cdr:x>0.70752</cdr:x>
      <cdr:y>0.41718</cdr:y>
    </cdr:from>
    <cdr:to>
      <cdr:x>0.82509</cdr:x>
      <cdr:y>0.5036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889511" y="1782884"/>
          <a:ext cx="646331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 anchor="ctr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ES_tradnl" sz="1800" dirty="0">
              <a:solidFill>
                <a:schemeClr val="bg1"/>
              </a:solidFill>
            </a:rPr>
            <a:t>13%</a:t>
          </a:r>
        </a:p>
      </cdr:txBody>
    </cdr:sp>
  </cdr:relSizeAnchor>
  <cdr:relSizeAnchor xmlns:cdr="http://schemas.openxmlformats.org/drawingml/2006/chartDrawing">
    <cdr:from>
      <cdr:x>0.85652</cdr:x>
      <cdr:y>0.44042</cdr:y>
    </cdr:from>
    <cdr:to>
      <cdr:x>0.95077</cdr:x>
      <cdr:y>0.52684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708642" y="1882203"/>
          <a:ext cx="518092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 anchor="ctr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ES_tradnl" sz="1800" dirty="0">
              <a:solidFill>
                <a:schemeClr val="bg1"/>
              </a:solidFill>
            </a:rPr>
            <a:t>7%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0.17969</cdr:x>
      <cdr:y>0.3238</cdr:y>
    </cdr:from>
    <cdr:to>
      <cdr:x>0.29555</cdr:x>
      <cdr:y>0.41022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02355" y="1383810"/>
          <a:ext cx="646331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 anchor="ctr">
          <a:spAutoFit/>
        </a:bodyPr>
        <a:lstStyle xmlns:a="http://schemas.openxmlformats.org/drawingml/2006/main">
          <a:defPPr>
            <a:defRPr lang="es-CO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ES_tradnl" sz="1800" dirty="0">
              <a:solidFill>
                <a:schemeClr val="bg1"/>
              </a:solidFill>
            </a:rPr>
            <a:t>39%</a:t>
          </a:r>
        </a:p>
      </cdr:txBody>
    </cdr:sp>
  </cdr:relSizeAnchor>
  <cdr:relSizeAnchor xmlns:cdr="http://schemas.openxmlformats.org/drawingml/2006/chartDrawing">
    <cdr:from>
      <cdr:x>0.3173</cdr:x>
      <cdr:y>0.39828</cdr:y>
    </cdr:from>
    <cdr:to>
      <cdr:x>0.43316</cdr:x>
      <cdr:y>0.4847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770008" y="1702112"/>
          <a:ext cx="646331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 anchor="ctr">
          <a:spAutoFit/>
        </a:bodyPr>
        <a:lstStyle xmlns:a="http://schemas.openxmlformats.org/drawingml/2006/main">
          <a:defPPr>
            <a:defRPr lang="es-CO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ES_tradnl" dirty="0"/>
            <a:t>1</a:t>
          </a:r>
          <a:r>
            <a:rPr lang="es-ES_tradnl" sz="1800" dirty="0">
              <a:solidFill>
                <a:schemeClr val="tx1"/>
              </a:solidFill>
            </a:rPr>
            <a:t>9%</a:t>
          </a:r>
        </a:p>
      </cdr:txBody>
    </cdr:sp>
  </cdr:relSizeAnchor>
  <cdr:relSizeAnchor xmlns:cdr="http://schemas.openxmlformats.org/drawingml/2006/chartDrawing">
    <cdr:from>
      <cdr:x>0.45296</cdr:x>
      <cdr:y>0.41248</cdr:y>
    </cdr:from>
    <cdr:to>
      <cdr:x>0.56883</cdr:x>
      <cdr:y>0.4989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526797" y="1762778"/>
          <a:ext cx="646331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 anchor="ctr">
          <a:spAutoFit/>
        </a:bodyPr>
        <a:lstStyle xmlns:a="http://schemas.openxmlformats.org/drawingml/2006/main">
          <a:defPPr>
            <a:defRPr lang="es-CO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ES_tradnl" sz="1800" dirty="0">
              <a:solidFill>
                <a:schemeClr val="bg1"/>
              </a:solidFill>
            </a:rPr>
            <a:t>17%</a:t>
          </a:r>
        </a:p>
      </cdr:txBody>
    </cdr:sp>
  </cdr:relSizeAnchor>
  <cdr:relSizeAnchor xmlns:cdr="http://schemas.openxmlformats.org/drawingml/2006/chartDrawing">
    <cdr:from>
      <cdr:x>0.58914</cdr:x>
      <cdr:y>0.43563</cdr:y>
    </cdr:from>
    <cdr:to>
      <cdr:x>0.70501</cdr:x>
      <cdr:y>0.52205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286469" y="1861735"/>
          <a:ext cx="646331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 anchor="ctr">
          <a:spAutoFit/>
        </a:bodyPr>
        <a:lstStyle xmlns:a="http://schemas.openxmlformats.org/drawingml/2006/main">
          <a:defPPr>
            <a:defRPr lang="es-CO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ES_tradnl" sz="1800" dirty="0">
              <a:solidFill>
                <a:schemeClr val="bg1"/>
              </a:solidFill>
            </a:rPr>
            <a:t>10%</a:t>
          </a:r>
        </a:p>
      </cdr:txBody>
    </cdr:sp>
  </cdr:relSizeAnchor>
  <cdr:relSizeAnchor xmlns:cdr="http://schemas.openxmlformats.org/drawingml/2006/chartDrawing">
    <cdr:from>
      <cdr:x>0.73772</cdr:x>
      <cdr:y>0.44082</cdr:y>
    </cdr:from>
    <cdr:to>
      <cdr:x>0.8306</cdr:x>
      <cdr:y>0.52724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115301" y="1883913"/>
          <a:ext cx="518091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 anchor="ctr">
          <a:spAutoFit/>
        </a:bodyPr>
        <a:lstStyle xmlns:a="http://schemas.openxmlformats.org/drawingml/2006/main">
          <a:defPPr>
            <a:defRPr lang="es-CO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ES_tradnl" sz="1800" dirty="0">
              <a:solidFill>
                <a:schemeClr val="bg1"/>
              </a:solidFill>
            </a:rPr>
            <a:t>9%</a:t>
          </a:r>
        </a:p>
      </cdr:txBody>
    </cdr:sp>
  </cdr:relSizeAnchor>
  <cdr:relSizeAnchor xmlns:cdr="http://schemas.openxmlformats.org/drawingml/2006/chartDrawing">
    <cdr:from>
      <cdr:x>0.87703</cdr:x>
      <cdr:y>0.45029</cdr:y>
    </cdr:from>
    <cdr:to>
      <cdr:x>0.96329</cdr:x>
      <cdr:y>0.52951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892387" y="1924389"/>
          <a:ext cx="481222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 anchor="ctr">
          <a:spAutoFit/>
        </a:bodyPr>
        <a:lstStyle xmlns:a="http://schemas.openxmlformats.org/drawingml/2006/main">
          <a:defPPr>
            <a:defRPr lang="es-CO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s-ES_tradnl" sz="1600" dirty="0">
              <a:solidFill>
                <a:schemeClr val="bg1"/>
              </a:solidFill>
            </a:rPr>
            <a:t>6%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0.19796</cdr:x>
      <cdr:y>0.47781</cdr:y>
    </cdr:from>
    <cdr:to>
      <cdr:x>0.28802</cdr:x>
      <cdr:y>0.55667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E2B6D5D9-A87A-4A62-A8BD-7208F28E5B33}"/>
            </a:ext>
          </a:extLst>
        </cdr:cNvPr>
        <cdr:cNvSpPr txBox="1"/>
      </cdr:nvSpPr>
      <cdr:spPr>
        <a:xfrm xmlns:a="http://schemas.openxmlformats.org/drawingml/2006/main">
          <a:off x="1459282" y="2068758"/>
          <a:ext cx="663880" cy="34147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 anchor="ctr"/>
        <a:lstStyle xmlns:a="http://schemas.openxmlformats.org/drawingml/2006/main"/>
        <a:p xmlns:a="http://schemas.openxmlformats.org/drawingml/2006/main">
          <a:pPr algn="ctr"/>
          <a:r>
            <a:rPr lang="es-CO" sz="1800" b="1" dirty="0"/>
            <a:t>273</a:t>
          </a:r>
        </a:p>
      </cdr:txBody>
    </cdr:sp>
  </cdr:relSizeAnchor>
  <cdr:relSizeAnchor xmlns:cdr="http://schemas.openxmlformats.org/drawingml/2006/chartDrawing">
    <cdr:from>
      <cdr:x>0.38912</cdr:x>
      <cdr:y>0.09737</cdr:y>
    </cdr:from>
    <cdr:to>
      <cdr:x>0.52082</cdr:x>
      <cdr:y>0.17624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3C04EAE3-9C38-481F-991B-3925FBFF681B}"/>
            </a:ext>
          </a:extLst>
        </cdr:cNvPr>
        <cdr:cNvSpPr txBox="1"/>
      </cdr:nvSpPr>
      <cdr:spPr>
        <a:xfrm xmlns:a="http://schemas.openxmlformats.org/drawingml/2006/main">
          <a:off x="2868459" y="421585"/>
          <a:ext cx="970768" cy="34147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 anchor="ctr"/>
        <a:lstStyle xmlns:a="http://schemas.openxmlformats.org/drawingml/2006/main"/>
        <a:p xmlns:a="http://schemas.openxmlformats.org/drawingml/2006/main">
          <a:pPr algn="ctr"/>
          <a:r>
            <a:rPr lang="es-CO" sz="1800" b="1" dirty="0"/>
            <a:t>1.083</a:t>
          </a:r>
        </a:p>
      </cdr:txBody>
    </cdr:sp>
  </cdr:relSizeAnchor>
  <cdr:relSizeAnchor xmlns:cdr="http://schemas.openxmlformats.org/drawingml/2006/chartDrawing">
    <cdr:from>
      <cdr:x>0.59898</cdr:x>
      <cdr:y>0.38595</cdr:y>
    </cdr:from>
    <cdr:to>
      <cdr:x>0.73067</cdr:x>
      <cdr:y>0.46482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FFBAE2B5-7647-4B38-A419-5F90442AF71D}"/>
            </a:ext>
          </a:extLst>
        </cdr:cNvPr>
        <cdr:cNvSpPr txBox="1"/>
      </cdr:nvSpPr>
      <cdr:spPr>
        <a:xfrm xmlns:a="http://schemas.openxmlformats.org/drawingml/2006/main">
          <a:off x="4415423" y="1671057"/>
          <a:ext cx="970768" cy="34147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 anchor="ctr"/>
        <a:lstStyle xmlns:a="http://schemas.openxmlformats.org/drawingml/2006/main"/>
        <a:p xmlns:a="http://schemas.openxmlformats.org/drawingml/2006/main">
          <a:pPr algn="ctr"/>
          <a:r>
            <a:rPr lang="es-CO" sz="1800" b="1" dirty="0"/>
            <a:t>471</a:t>
          </a:r>
        </a:p>
      </cdr:txBody>
    </cdr:sp>
  </cdr:relSizeAnchor>
  <cdr:relSizeAnchor xmlns:cdr="http://schemas.openxmlformats.org/drawingml/2006/chartDrawing">
    <cdr:from>
      <cdr:x>0.74257</cdr:x>
      <cdr:y>0.09763</cdr:y>
    </cdr:from>
    <cdr:to>
      <cdr:x>1</cdr:x>
      <cdr:y>0.30921</cdr:y>
    </cdr:to>
    <cdr:sp macro="" textlink="">
      <cdr:nvSpPr>
        <cdr:cNvPr id="5" name="TextBox 4">
          <a:extLst xmlns:a="http://schemas.openxmlformats.org/drawingml/2006/main">
            <a:ext uri="{FF2B5EF4-FFF2-40B4-BE49-F238E27FC236}">
              <a16:creationId xmlns:a16="http://schemas.microsoft.com/office/drawing/2014/main" id="{C2EF8381-0AED-443E-A8A9-C44911D2F07E}"/>
            </a:ext>
          </a:extLst>
        </cdr:cNvPr>
        <cdr:cNvSpPr txBox="1"/>
      </cdr:nvSpPr>
      <cdr:spPr>
        <a:xfrm xmlns:a="http://schemas.openxmlformats.org/drawingml/2006/main">
          <a:off x="5585522" y="440242"/>
          <a:ext cx="1936357" cy="9541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es-ES" sz="1400" dirty="0"/>
            <a:t>Se deben definir metas y costear las necesidades de adaptación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C44C8-8A7A-402E-BE9F-F9B9498000FC}" type="datetimeFigureOut">
              <a:rPr lang="es-CO" smtClean="0">
                <a:latin typeface="Arial" panose="020B0604020202020204" pitchFamily="34" charset="0"/>
              </a:rPr>
              <a:t>4/03/2018</a:t>
            </a:fld>
            <a:endParaRPr lang="es-CO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5F5EF-AE72-4A14-9CDB-C4CA7F29A3CC}" type="slidenum">
              <a:rPr lang="es-CO" smtClean="0">
                <a:latin typeface="Arial" panose="020B0604020202020204" pitchFamily="34" charset="0"/>
              </a:rPr>
              <a:t>‹Nº›</a:t>
            </a:fld>
            <a:endParaRPr lang="es-CO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2075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98BAFF05-F43C-4CB6-AE67-6997AB6FE7FB}" type="datetimeFigureOut">
              <a:rPr lang="es-CO" smtClean="0"/>
              <a:pPr/>
              <a:t>4/03/2018</a:t>
            </a:fld>
            <a:endParaRPr lang="es-CO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s-C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A81E9337-9457-4885-8E9F-046775B6A990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94558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ortada">
    <p:bg>
      <p:bgPr>
        <a:solidFill>
          <a:srgbClr val="1F4B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4"/>
          <p:cNvSpPr/>
          <p:nvPr userDrawn="1"/>
        </p:nvSpPr>
        <p:spPr>
          <a:xfrm>
            <a:off x="0" y="2732969"/>
            <a:ext cx="12192000" cy="13919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2400" dirty="0">
              <a:latin typeface="Arial" panose="020B0604020202020204" pitchFamily="34" charset="0"/>
            </a:endParaRPr>
          </a:p>
        </p:txBody>
      </p:sp>
      <p:sp>
        <p:nvSpPr>
          <p:cNvPr id="7" name="Shape 55"/>
          <p:cNvSpPr txBox="1"/>
          <p:nvPr userDrawn="1"/>
        </p:nvSpPr>
        <p:spPr>
          <a:xfrm>
            <a:off x="2959735" y="4585393"/>
            <a:ext cx="6272399" cy="777199"/>
          </a:xfrm>
          <a:prstGeom prst="rect">
            <a:avLst/>
          </a:prstGeom>
          <a:noFill/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pPr algn="ctr"/>
            <a:r>
              <a:rPr lang="x-none" sz="2400" b="0" dirty="0">
                <a:solidFill>
                  <a:srgbClr val="F3F3F3"/>
                </a:solidFill>
                <a:latin typeface="Arial" panose="020B0604020202020204" pitchFamily="34" charset="0"/>
              </a:rPr>
              <a:t>Departamento Nacional </a:t>
            </a:r>
            <a:r>
              <a:rPr lang="es-CO" sz="2400" b="0" dirty="0">
                <a:solidFill>
                  <a:srgbClr val="F3F3F3"/>
                </a:solidFill>
                <a:latin typeface="Arial" panose="020B0604020202020204" pitchFamily="34" charset="0"/>
              </a:rPr>
              <a:t>d</a:t>
            </a:r>
            <a:r>
              <a:rPr lang="x-none" sz="2400" b="0" dirty="0">
                <a:solidFill>
                  <a:srgbClr val="F3F3F3"/>
                </a:solidFill>
                <a:latin typeface="Arial" panose="020B0604020202020204" pitchFamily="34" charset="0"/>
              </a:rPr>
              <a:t>e Planeación</a:t>
            </a:r>
          </a:p>
          <a:p>
            <a:pPr algn="ctr"/>
            <a:r>
              <a:rPr lang="x-none" sz="1600" b="0" dirty="0">
                <a:solidFill>
                  <a:srgbClr val="F3F3F3"/>
                </a:solidFill>
                <a:latin typeface="Arial" panose="020B0604020202020204" pitchFamily="34" charset="0"/>
              </a:rPr>
              <a:t>www.dnp.gov.co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989" y="3193457"/>
            <a:ext cx="6870023" cy="47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67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3"/>
          <p:cNvSpPr/>
          <p:nvPr userDrawn="1"/>
        </p:nvSpPr>
        <p:spPr>
          <a:xfrm>
            <a:off x="4894382" y="0"/>
            <a:ext cx="7297618" cy="1441938"/>
          </a:xfrm>
          <a:prstGeom prst="rect">
            <a:avLst/>
          </a:prstGeom>
          <a:solidFill>
            <a:srgbClr val="1F4B7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Arial" panose="020B0604020202020204" pitchFamily="34" charset="0"/>
            </a:endParaRPr>
          </a:p>
        </p:txBody>
      </p:sp>
      <p:grpSp>
        <p:nvGrpSpPr>
          <p:cNvPr id="2" name="Agrupar 1"/>
          <p:cNvGrpSpPr/>
          <p:nvPr userDrawn="1"/>
        </p:nvGrpSpPr>
        <p:grpSpPr>
          <a:xfrm>
            <a:off x="5117124" y="174769"/>
            <a:ext cx="6713058" cy="1094790"/>
            <a:chOff x="8444728" y="3672717"/>
            <a:chExt cx="6713058" cy="1094790"/>
          </a:xfrm>
        </p:grpSpPr>
        <p:sp>
          <p:nvSpPr>
            <p:cNvPr id="7" name="TextBox 1"/>
            <p:cNvSpPr txBox="1"/>
            <p:nvPr userDrawn="1"/>
          </p:nvSpPr>
          <p:spPr>
            <a:xfrm>
              <a:off x="13831782" y="3926529"/>
              <a:ext cx="132600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CO" sz="1600" dirty="0">
                  <a:solidFill>
                    <a:schemeClr val="bg1"/>
                  </a:solidFill>
                  <a:latin typeface="Arial" panose="020B0604020202020204" pitchFamily="34" charset="0"/>
                </a:rPr>
                <a:t>Marzo, 2018</a:t>
              </a:r>
            </a:p>
            <a:p>
              <a:pPr algn="r"/>
              <a:r>
                <a:rPr lang="es-CO" sz="1600" dirty="0">
                  <a:solidFill>
                    <a:schemeClr val="bg1"/>
                  </a:solidFill>
                  <a:latin typeface="Arial" panose="020B0604020202020204" pitchFamily="34" charset="0"/>
                </a:rPr>
                <a:t>dnp.gov.co</a:t>
              </a:r>
            </a:p>
          </p:txBody>
        </p:sp>
        <p:sp>
          <p:nvSpPr>
            <p:cNvPr id="8" name="TextBox 1"/>
            <p:cNvSpPr txBox="1"/>
            <p:nvPr userDrawn="1"/>
          </p:nvSpPr>
          <p:spPr>
            <a:xfrm>
              <a:off x="8444728" y="3672717"/>
              <a:ext cx="2662908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s-CO" sz="20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Luis Fernando Mejía</a:t>
              </a:r>
            </a:p>
            <a:p>
              <a:pPr algn="l"/>
              <a:r>
                <a:rPr lang="es-CO" sz="1800" dirty="0">
                  <a:solidFill>
                    <a:schemeClr val="bg1"/>
                  </a:solidFill>
                  <a:latin typeface="Arial" panose="020B0604020202020204" pitchFamily="34" charset="0"/>
                </a:rPr>
                <a:t>Director General DNP</a:t>
              </a:r>
            </a:p>
          </p:txBody>
        </p:sp>
        <p:grpSp>
          <p:nvGrpSpPr>
            <p:cNvPr id="9" name="Agrupar 10"/>
            <p:cNvGrpSpPr/>
            <p:nvPr userDrawn="1"/>
          </p:nvGrpSpPr>
          <p:grpSpPr>
            <a:xfrm>
              <a:off x="8553124" y="4395962"/>
              <a:ext cx="2009940" cy="371545"/>
              <a:chOff x="4909785" y="4361954"/>
              <a:chExt cx="2009940" cy="371545"/>
            </a:xfrm>
          </p:grpSpPr>
          <p:sp>
            <p:nvSpPr>
              <p:cNvPr id="10" name="TextBox 1"/>
              <p:cNvSpPr txBox="1"/>
              <p:nvPr/>
            </p:nvSpPr>
            <p:spPr>
              <a:xfrm>
                <a:off x="5232870" y="4394945"/>
                <a:ext cx="168685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600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@LuisFerMejia</a:t>
                </a:r>
              </a:p>
            </p:txBody>
          </p:sp>
          <p:pic>
            <p:nvPicPr>
              <p:cNvPr id="11" name="Imagen 7" descr="1456273671_43-twitter.png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9785" y="4361954"/>
                <a:ext cx="363455" cy="363455"/>
              </a:xfrm>
              <a:prstGeom prst="rect">
                <a:avLst/>
              </a:prstGeom>
            </p:spPr>
          </p:pic>
        </p:grpSp>
      </p:grpSp>
      <p:sp>
        <p:nvSpPr>
          <p:cNvPr id="6" name="Rectángulo 3"/>
          <p:cNvSpPr/>
          <p:nvPr userDrawn="1"/>
        </p:nvSpPr>
        <p:spPr>
          <a:xfrm>
            <a:off x="-1" y="0"/>
            <a:ext cx="4894385" cy="3763108"/>
          </a:xfrm>
          <a:prstGeom prst="rect">
            <a:avLst/>
          </a:prstGeom>
          <a:solidFill>
            <a:srgbClr val="1F4B71"/>
          </a:solidFill>
          <a:ln>
            <a:noFill/>
          </a:ln>
          <a:effectLst>
            <a:outerShdw blurRad="50800" dist="381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7BE71ED-4BAB-4EC3-904C-8B46B6709E0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76" y="559526"/>
            <a:ext cx="4087429" cy="264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76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 userDrawn="1"/>
        </p:nvSpPr>
        <p:spPr>
          <a:xfrm>
            <a:off x="0" y="2695013"/>
            <a:ext cx="9636370" cy="4162987"/>
          </a:xfrm>
          <a:prstGeom prst="rect">
            <a:avLst/>
          </a:prstGeom>
          <a:gradFill flip="none" rotWithShape="1">
            <a:gsLst>
              <a:gs pos="48000">
                <a:srgbClr val="1F4B71"/>
              </a:gs>
              <a:gs pos="100000">
                <a:srgbClr val="1F4B71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Arial" panose="020B0604020202020204" pitchFamily="34" charset="0"/>
            </a:endParaRPr>
          </a:p>
        </p:txBody>
      </p:sp>
      <p:sp>
        <p:nvSpPr>
          <p:cNvPr id="22" name="Shape 71"/>
          <p:cNvSpPr/>
          <p:nvPr userDrawn="1"/>
        </p:nvSpPr>
        <p:spPr>
          <a:xfrm>
            <a:off x="0" y="1"/>
            <a:ext cx="12192231" cy="259069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5400000" rotWithShape="0">
              <a:prstClr val="black">
                <a:alpha val="40000"/>
              </a:prstClr>
            </a:outerShdw>
          </a:effectLst>
        </p:spPr>
        <p:txBody>
          <a:bodyPr lIns="121900" tIns="121900" rIns="121900" bIns="121900" anchor="ctr" anchorCtr="0">
            <a:noAutofit/>
          </a:bodyPr>
          <a:lstStyle/>
          <a:p>
            <a:endParaRPr sz="2400" dirty="0">
              <a:latin typeface="Arial" panose="020B0604020202020204" pitchFamily="34" charset="0"/>
            </a:endParaRPr>
          </a:p>
        </p:txBody>
      </p:sp>
      <p:pic>
        <p:nvPicPr>
          <p:cNvPr id="19" name="Imagen 18" descr="Franja-Gobierno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35399"/>
            <a:ext cx="12192000" cy="1474876"/>
          </a:xfrm>
          <a:prstGeom prst="rect">
            <a:avLst/>
          </a:prstGeom>
        </p:spPr>
      </p:pic>
      <p:grpSp>
        <p:nvGrpSpPr>
          <p:cNvPr id="20" name="Agrupar 14"/>
          <p:cNvGrpSpPr/>
          <p:nvPr userDrawn="1"/>
        </p:nvGrpSpPr>
        <p:grpSpPr>
          <a:xfrm>
            <a:off x="10327793" y="6260789"/>
            <a:ext cx="1732324" cy="363455"/>
            <a:chOff x="5298785" y="6148930"/>
            <a:chExt cx="1732324" cy="363455"/>
          </a:xfrm>
        </p:grpSpPr>
        <p:sp>
          <p:nvSpPr>
            <p:cNvPr id="21" name="TextBox 1"/>
            <p:cNvSpPr txBox="1"/>
            <p:nvPr/>
          </p:nvSpPr>
          <p:spPr>
            <a:xfrm>
              <a:off x="5621871" y="6181921"/>
              <a:ext cx="14092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s-CO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@LuisFerMejia</a:t>
              </a:r>
            </a:p>
          </p:txBody>
        </p:sp>
        <p:pic>
          <p:nvPicPr>
            <p:cNvPr id="25" name="Imagen 16" descr="1456273671_43-twitter.png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8785" y="6148930"/>
              <a:ext cx="363455" cy="363455"/>
            </a:xfrm>
            <a:prstGeom prst="rect">
              <a:avLst/>
            </a:prstGeom>
          </p:spPr>
        </p:pic>
      </p:grpSp>
      <p:sp>
        <p:nvSpPr>
          <p:cNvPr id="27" name="Text Placeholder 24"/>
          <p:cNvSpPr>
            <a:spLocks noGrp="1"/>
          </p:cNvSpPr>
          <p:nvPr userDrawn="1">
            <p:ph type="body" sz="quarter" idx="11"/>
          </p:nvPr>
        </p:nvSpPr>
        <p:spPr>
          <a:xfrm>
            <a:off x="498231" y="668215"/>
            <a:ext cx="11125444" cy="1473150"/>
          </a:xfrm>
        </p:spPr>
        <p:txBody>
          <a:bodyPr anchor="ctr">
            <a:normAutofit/>
          </a:bodyPr>
          <a:lstStyle>
            <a:lvl1pPr marL="216000" indent="-21600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 sz="2800" b="0">
                <a:solidFill>
                  <a:srgbClr val="1F4B71"/>
                </a:solidFill>
                <a:effectLst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3" name="Agrupar 2"/>
          <p:cNvGrpSpPr/>
          <p:nvPr userDrawn="1"/>
        </p:nvGrpSpPr>
        <p:grpSpPr>
          <a:xfrm>
            <a:off x="502056" y="2245681"/>
            <a:ext cx="885174" cy="863888"/>
            <a:chOff x="8438799" y="662686"/>
            <a:chExt cx="1169999" cy="1141864"/>
          </a:xfrm>
        </p:grpSpPr>
        <p:sp>
          <p:nvSpPr>
            <p:cNvPr id="24" name="Shape 74"/>
            <p:cNvSpPr/>
            <p:nvPr userDrawn="1"/>
          </p:nvSpPr>
          <p:spPr>
            <a:xfrm>
              <a:off x="8438799" y="662686"/>
              <a:ext cx="1169999" cy="1141864"/>
            </a:xfrm>
            <a:prstGeom prst="ellipse">
              <a:avLst/>
            </a:prstGeom>
            <a:solidFill>
              <a:srgbClr val="1F4B7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121900" tIns="121900" rIns="121900" bIns="121900" anchor="ctr" anchorCtr="0">
              <a:noAutofit/>
            </a:bodyPr>
            <a:lstStyle/>
            <a:p>
              <a:endParaRPr sz="2400" dirty="0">
                <a:latin typeface="Arial" panose="020B0604020202020204" pitchFamily="34" charset="0"/>
              </a:endParaRPr>
            </a:p>
          </p:txBody>
        </p:sp>
        <p:pic>
          <p:nvPicPr>
            <p:cNvPr id="2" name="Imagen 1" descr="list-interface-symbol.png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06847" y="920771"/>
              <a:ext cx="622650" cy="622650"/>
            </a:xfrm>
            <a:prstGeom prst="rect">
              <a:avLst/>
            </a:prstGeom>
          </p:spPr>
        </p:pic>
      </p:grpSp>
      <p:sp>
        <p:nvSpPr>
          <p:cNvPr id="30" name="Shape 72"/>
          <p:cNvSpPr txBox="1"/>
          <p:nvPr userDrawn="1"/>
        </p:nvSpPr>
        <p:spPr>
          <a:xfrm>
            <a:off x="498231" y="267660"/>
            <a:ext cx="4449954" cy="371053"/>
          </a:xfrm>
          <a:prstGeom prst="rect">
            <a:avLst/>
          </a:prstGeom>
          <a:noFill/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pPr algn="l"/>
            <a:r>
              <a:rPr lang="x-none" sz="140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AGENDA - </a:t>
            </a:r>
            <a:r>
              <a:rPr lang="en-US" sz="1400" noProof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Marzo</a:t>
            </a:r>
            <a:r>
              <a:rPr lang="es-ES_tradnl" sz="140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, 2018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06" y="6244339"/>
            <a:ext cx="3742334" cy="25572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4EE7091-F939-4E98-A99B-20721ECAD6F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650" y="3481322"/>
            <a:ext cx="3715845" cy="240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62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ángulo 4"/>
          <p:cNvSpPr/>
          <p:nvPr userDrawn="1"/>
        </p:nvSpPr>
        <p:spPr>
          <a:xfrm>
            <a:off x="-1" y="2695013"/>
            <a:ext cx="9636370" cy="4162987"/>
          </a:xfrm>
          <a:prstGeom prst="rect">
            <a:avLst/>
          </a:prstGeom>
          <a:gradFill flip="none" rotWithShape="1">
            <a:gsLst>
              <a:gs pos="48000">
                <a:srgbClr val="1F4B71"/>
              </a:gs>
              <a:gs pos="100000">
                <a:srgbClr val="1F4B71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Arial" panose="020B0604020202020204" pitchFamily="34" charset="0"/>
            </a:endParaRPr>
          </a:p>
        </p:txBody>
      </p:sp>
      <p:sp>
        <p:nvSpPr>
          <p:cNvPr id="15" name="Shape 71"/>
          <p:cNvSpPr/>
          <p:nvPr userDrawn="1"/>
        </p:nvSpPr>
        <p:spPr>
          <a:xfrm>
            <a:off x="0" y="1"/>
            <a:ext cx="12192231" cy="259069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5400000" rotWithShape="0">
              <a:prstClr val="black">
                <a:alpha val="40000"/>
              </a:prstClr>
            </a:outerShdw>
          </a:effectLst>
        </p:spPr>
        <p:txBody>
          <a:bodyPr lIns="121900" tIns="121900" rIns="121900" bIns="121900" anchor="ctr" anchorCtr="0">
            <a:noAutofit/>
          </a:bodyPr>
          <a:lstStyle/>
          <a:p>
            <a:endParaRPr sz="2400" dirty="0">
              <a:latin typeface="Arial" panose="020B0604020202020204" pitchFamily="34" charset="0"/>
            </a:endParaRPr>
          </a:p>
        </p:txBody>
      </p:sp>
      <p:pic>
        <p:nvPicPr>
          <p:cNvPr id="19" name="Imagen 18" descr="Franja-Gobierno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35399"/>
            <a:ext cx="12192000" cy="1474876"/>
          </a:xfrm>
          <a:prstGeom prst="rect">
            <a:avLst/>
          </a:prstGeom>
        </p:spPr>
      </p:pic>
      <p:grpSp>
        <p:nvGrpSpPr>
          <p:cNvPr id="26" name="Agrupar 14"/>
          <p:cNvGrpSpPr/>
          <p:nvPr userDrawn="1"/>
        </p:nvGrpSpPr>
        <p:grpSpPr>
          <a:xfrm>
            <a:off x="10327793" y="6260789"/>
            <a:ext cx="1732324" cy="363455"/>
            <a:chOff x="5298785" y="6148930"/>
            <a:chExt cx="1732324" cy="363455"/>
          </a:xfrm>
        </p:grpSpPr>
        <p:sp>
          <p:nvSpPr>
            <p:cNvPr id="28" name="TextBox 1"/>
            <p:cNvSpPr txBox="1"/>
            <p:nvPr/>
          </p:nvSpPr>
          <p:spPr>
            <a:xfrm>
              <a:off x="5621871" y="6181921"/>
              <a:ext cx="14092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s-CO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@LuisFerMejia</a:t>
              </a:r>
            </a:p>
          </p:txBody>
        </p:sp>
        <p:pic>
          <p:nvPicPr>
            <p:cNvPr id="29" name="Imagen 16" descr="1456273671_43-twitter.png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8785" y="6148930"/>
              <a:ext cx="363455" cy="363455"/>
            </a:xfrm>
            <a:prstGeom prst="rect">
              <a:avLst/>
            </a:prstGeom>
          </p:spPr>
        </p:pic>
      </p:grpSp>
      <p:sp>
        <p:nvSpPr>
          <p:cNvPr id="33" name="Shape 72"/>
          <p:cNvSpPr txBox="1"/>
          <p:nvPr userDrawn="1"/>
        </p:nvSpPr>
        <p:spPr>
          <a:xfrm>
            <a:off x="498231" y="267660"/>
            <a:ext cx="4449954" cy="371053"/>
          </a:xfrm>
          <a:prstGeom prst="rect">
            <a:avLst/>
          </a:prstGeom>
          <a:noFill/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pPr algn="l"/>
            <a:r>
              <a:rPr lang="x-none" sz="140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AGENDA - </a:t>
            </a:r>
            <a:r>
              <a:rPr lang="en-US" sz="1400" noProof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Marzo</a:t>
            </a:r>
            <a:r>
              <a:rPr lang="es-ES_tradnl" sz="140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, 2018</a:t>
            </a:r>
          </a:p>
        </p:txBody>
      </p:sp>
      <p:pic>
        <p:nvPicPr>
          <p:cNvPr id="35" name="Picture 3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06" y="6244339"/>
            <a:ext cx="3742334" cy="255726"/>
          </a:xfrm>
          <a:prstGeom prst="rect">
            <a:avLst/>
          </a:prstGeom>
        </p:spPr>
      </p:pic>
      <p:sp>
        <p:nvSpPr>
          <p:cNvPr id="27" name="Text Placeholder 24"/>
          <p:cNvSpPr>
            <a:spLocks noGrp="1"/>
          </p:cNvSpPr>
          <p:nvPr userDrawn="1">
            <p:ph type="body" sz="quarter" idx="11"/>
          </p:nvPr>
        </p:nvSpPr>
        <p:spPr>
          <a:xfrm>
            <a:off x="498231" y="636012"/>
            <a:ext cx="11125444" cy="1493642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4400" b="1">
                <a:solidFill>
                  <a:srgbClr val="1F4B7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Shape 74"/>
          <p:cNvSpPr/>
          <p:nvPr userDrawn="1"/>
        </p:nvSpPr>
        <p:spPr>
          <a:xfrm>
            <a:off x="502056" y="2242348"/>
            <a:ext cx="885174" cy="863888"/>
          </a:xfrm>
          <a:prstGeom prst="ellipse">
            <a:avLst/>
          </a:prstGeom>
          <a:solidFill>
            <a:srgbClr val="1F4B7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21900" tIns="121900" rIns="121900" bIns="121900" anchor="ctr" anchorCtr="0">
            <a:noAutofit/>
          </a:bodyPr>
          <a:lstStyle/>
          <a:p>
            <a:endParaRPr sz="2400" dirty="0">
              <a:latin typeface="Arial" panose="020B0604020202020204" pitchFamily="34" charset="0"/>
            </a:endParaRPr>
          </a:p>
        </p:txBody>
      </p:sp>
      <p:sp>
        <p:nvSpPr>
          <p:cNvPr id="18" name="Marcador de texto 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477725" y="2231073"/>
            <a:ext cx="931234" cy="881415"/>
          </a:xfrm>
        </p:spPr>
        <p:txBody>
          <a:bodyPr wrap="none" lIns="0" tIns="72000" rIns="0" bIns="0" anchor="ctr">
            <a:noAutofit/>
          </a:bodyPr>
          <a:lstStyle>
            <a:lvl1pPr marL="0" indent="0" algn="ctr">
              <a:buNone/>
              <a:defRPr sz="44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x-none" dirty="0"/>
              <a:t>0</a:t>
            </a:r>
            <a:endParaRPr lang="es-E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5D2CE75-0A8E-4830-8C6A-ACD6252FAD6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650" y="3481322"/>
            <a:ext cx="3715845" cy="240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00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xión / Concepto Importan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488462" y="1392238"/>
            <a:ext cx="11215076" cy="4073525"/>
          </a:xfrm>
        </p:spPr>
        <p:txBody>
          <a:bodyPr anchor="ctr">
            <a:normAutofit/>
          </a:bodyPr>
          <a:lstStyle>
            <a:lvl1pPr marL="0" indent="0" algn="ctr">
              <a:buNone/>
              <a:defRPr sz="66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x-none" dirty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689946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4"/>
          <p:cNvSpPr>
            <a:spLocks noGrp="1"/>
          </p:cNvSpPr>
          <p:nvPr userDrawn="1">
            <p:ph type="title" hasCustomPrompt="1"/>
          </p:nvPr>
        </p:nvSpPr>
        <p:spPr>
          <a:xfrm>
            <a:off x="291865" y="188758"/>
            <a:ext cx="11613596" cy="559387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3600" b="1" spc="-150">
                <a:solidFill>
                  <a:srgbClr val="1F4B7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s-CO" dirty="0"/>
          </a:p>
        </p:txBody>
      </p:sp>
      <p:sp>
        <p:nvSpPr>
          <p:cNvPr id="18" name="Text Placeholder 17"/>
          <p:cNvSpPr>
            <a:spLocks noGrp="1"/>
          </p:cNvSpPr>
          <p:nvPr userDrawn="1">
            <p:ph type="body" sz="quarter" idx="10"/>
          </p:nvPr>
        </p:nvSpPr>
        <p:spPr>
          <a:xfrm>
            <a:off x="291866" y="689542"/>
            <a:ext cx="11614384" cy="360939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19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9134764" y="5735637"/>
            <a:ext cx="2854036" cy="254527"/>
          </a:xfrm>
        </p:spPr>
        <p:txBody>
          <a:bodyPr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Fuente</a:t>
            </a:r>
            <a:endParaRPr lang="es-CO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0" y="6084796"/>
            <a:ext cx="12191998" cy="777965"/>
            <a:chOff x="0" y="6084796"/>
            <a:chExt cx="12191998" cy="777965"/>
          </a:xfrm>
        </p:grpSpPr>
        <p:sp>
          <p:nvSpPr>
            <p:cNvPr id="14" name="Shape 93"/>
            <p:cNvSpPr/>
            <p:nvPr/>
          </p:nvSpPr>
          <p:spPr>
            <a:xfrm>
              <a:off x="0" y="6084796"/>
              <a:ext cx="12191998" cy="777965"/>
            </a:xfrm>
            <a:prstGeom prst="rect">
              <a:avLst/>
            </a:prstGeom>
            <a:solidFill>
              <a:srgbClr val="1F4B7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 sz="1351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" name="Shape 97"/>
            <p:cNvSpPr txBox="1"/>
            <p:nvPr/>
          </p:nvSpPr>
          <p:spPr>
            <a:xfrm>
              <a:off x="117235" y="6220810"/>
              <a:ext cx="7461734" cy="50583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t" anchorCtr="0">
              <a:noAutofit/>
            </a:bodyPr>
            <a:lstStyle/>
            <a:p>
              <a:r>
                <a:rPr lang="es-ES" sz="12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Financiamiento Climático en Colombia</a:t>
              </a:r>
            </a:p>
            <a:p>
              <a:r>
                <a:rPr lang="es-CO" sz="1050" dirty="0">
                  <a:solidFill>
                    <a:schemeClr val="bg1"/>
                  </a:solidFill>
                  <a:latin typeface="Arial" panose="020B0604020202020204" pitchFamily="34" charset="0"/>
                </a:rPr>
                <a:t>Marzo 2018</a:t>
              </a:r>
              <a:endParaRPr lang="x-none" sz="105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72233" y="6339253"/>
              <a:ext cx="4116567" cy="2812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0569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2"/>
          <p:cNvSpPr/>
          <p:nvPr userDrawn="1"/>
        </p:nvSpPr>
        <p:spPr>
          <a:xfrm>
            <a:off x="-1" y="685174"/>
            <a:ext cx="3982065" cy="1991032"/>
          </a:xfrm>
          <a:prstGeom prst="rect">
            <a:avLst/>
          </a:prstGeom>
          <a:solidFill>
            <a:srgbClr val="1F4B7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endParaRPr lang="es-ES" sz="3200" b="1" dirty="0">
              <a:latin typeface="Arial" panose="020B0604020202020204" pitchFamily="34" charset="0"/>
            </a:endParaRPr>
          </a:p>
        </p:txBody>
      </p:sp>
      <p:pic>
        <p:nvPicPr>
          <p:cNvPr id="13" name="Imagen 29" descr="light-bulb.png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11" y="3031502"/>
            <a:ext cx="2616548" cy="2616548"/>
          </a:xfrm>
          <a:prstGeom prst="rect">
            <a:avLst/>
          </a:prstGeom>
        </p:spPr>
      </p:pic>
      <p:sp>
        <p:nvSpPr>
          <p:cNvPr id="4" name="Marcador de texto 3"/>
          <p:cNvSpPr>
            <a:spLocks noGrp="1"/>
          </p:cNvSpPr>
          <p:nvPr>
            <p:ph type="body" sz="quarter" idx="10" hasCustomPrompt="1"/>
          </p:nvPr>
        </p:nvSpPr>
        <p:spPr>
          <a:xfrm>
            <a:off x="82550" y="771525"/>
            <a:ext cx="3819525" cy="1835150"/>
          </a:xfrm>
        </p:spPr>
        <p:txBody>
          <a:bodyPr>
            <a:noAutofit/>
          </a:bodyPr>
          <a:lstStyle>
            <a:lvl1pPr marL="0" indent="0">
              <a:buNone/>
              <a:defRPr sz="3200" b="1" spc="-150">
                <a:solidFill>
                  <a:schemeClr val="bg1"/>
                </a:solidFill>
              </a:defRPr>
            </a:lvl1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FCD7EA1-EBD2-4100-B1EE-08CA2D46C1B4}"/>
              </a:ext>
            </a:extLst>
          </p:cNvPr>
          <p:cNvGrpSpPr/>
          <p:nvPr userDrawn="1"/>
        </p:nvGrpSpPr>
        <p:grpSpPr>
          <a:xfrm>
            <a:off x="0" y="6084796"/>
            <a:ext cx="12191998" cy="777965"/>
            <a:chOff x="0" y="6084796"/>
            <a:chExt cx="12191998" cy="777965"/>
          </a:xfrm>
        </p:grpSpPr>
        <p:sp>
          <p:nvSpPr>
            <p:cNvPr id="10" name="Shape 93">
              <a:extLst>
                <a:ext uri="{FF2B5EF4-FFF2-40B4-BE49-F238E27FC236}">
                  <a16:creationId xmlns:a16="http://schemas.microsoft.com/office/drawing/2014/main" id="{6F33497B-C58E-4881-B526-E7A35BF060F6}"/>
                </a:ext>
              </a:extLst>
            </p:cNvPr>
            <p:cNvSpPr/>
            <p:nvPr/>
          </p:nvSpPr>
          <p:spPr>
            <a:xfrm>
              <a:off x="0" y="6084796"/>
              <a:ext cx="12191998" cy="777965"/>
            </a:xfrm>
            <a:prstGeom prst="rect">
              <a:avLst/>
            </a:prstGeom>
            <a:solidFill>
              <a:srgbClr val="1F4B7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endParaRPr sz="1351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" name="Shape 97">
              <a:extLst>
                <a:ext uri="{FF2B5EF4-FFF2-40B4-BE49-F238E27FC236}">
                  <a16:creationId xmlns:a16="http://schemas.microsoft.com/office/drawing/2014/main" id="{53788EE7-7AA9-48DB-B41D-784D0E642EC7}"/>
                </a:ext>
              </a:extLst>
            </p:cNvPr>
            <p:cNvSpPr txBox="1"/>
            <p:nvPr/>
          </p:nvSpPr>
          <p:spPr>
            <a:xfrm>
              <a:off x="117235" y="6220810"/>
              <a:ext cx="7461734" cy="50583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t" anchorCtr="0">
              <a:noAutofit/>
            </a:bodyPr>
            <a:lstStyle/>
            <a:p>
              <a:r>
                <a:rPr lang="es-ES" sz="12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Financiamiento Climático en Colombia</a:t>
              </a:r>
            </a:p>
            <a:p>
              <a:r>
                <a:rPr lang="es-CO" sz="1050" dirty="0">
                  <a:solidFill>
                    <a:schemeClr val="bg1"/>
                  </a:solidFill>
                  <a:latin typeface="Arial" panose="020B0604020202020204" pitchFamily="34" charset="0"/>
                </a:rPr>
                <a:t>Marzo 2018</a:t>
              </a:r>
              <a:endParaRPr lang="x-none" sz="105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2FE4624-B6CD-43CC-A5AA-DE9D104CAB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72233" y="6339253"/>
              <a:ext cx="4116567" cy="2812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958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5D8750DD-595B-4DFD-AB21-7F0255080329}" type="datetimeFigureOut">
              <a:rPr lang="es-CO" smtClean="0"/>
              <a:pPr/>
              <a:t>4/03/2018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CD9F902C-3D49-407B-9B94-258E7A4FF846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71249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4" r:id="rId2"/>
    <p:sldLayoutId id="2147483664" r:id="rId3"/>
    <p:sldLayoutId id="2147483665" r:id="rId4"/>
    <p:sldLayoutId id="2147483662" r:id="rId5"/>
    <p:sldLayoutId id="2147483663" r:id="rId6"/>
    <p:sldLayoutId id="2147483661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B81C28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18.tif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75514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3343F-7618-46DE-B2EF-66251FBA0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3500" dirty="0"/>
              <a:t>Brecha global de inversiones en financiamiento climático</a:t>
            </a:r>
            <a:endParaRPr lang="es-CO" sz="35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D78C26-096B-48E3-85B9-76009AA592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ES" dirty="0"/>
              <a:t>A pesar del progreso en inversión en cambio climático, se requieren mayores esfuerzos globales para la movilización de recursos en mitigación y adaptación.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CFE35B-8330-4509-9A36-F130CBD183D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70110" y="5810216"/>
            <a:ext cx="5318690" cy="254527"/>
          </a:xfrm>
        </p:spPr>
        <p:txBody>
          <a:bodyPr/>
          <a:lstStyle/>
          <a:p>
            <a:r>
              <a:rPr lang="es-CO" dirty="0"/>
              <a:t>Fuente: </a:t>
            </a:r>
            <a:r>
              <a:rPr lang="es-CO" dirty="0" err="1"/>
              <a:t>Climate</a:t>
            </a:r>
            <a:r>
              <a:rPr lang="es-CO" dirty="0"/>
              <a:t> </a:t>
            </a:r>
            <a:r>
              <a:rPr lang="es-CO" dirty="0" err="1"/>
              <a:t>Policy</a:t>
            </a:r>
            <a:r>
              <a:rPr lang="es-CO" dirty="0"/>
              <a:t> </a:t>
            </a:r>
            <a:r>
              <a:rPr lang="es-CO" dirty="0" err="1"/>
              <a:t>Initiative</a:t>
            </a:r>
            <a:r>
              <a:rPr lang="es-CO" dirty="0"/>
              <a:t>, 2017. UNEP, </a:t>
            </a:r>
            <a:r>
              <a:rPr lang="es-CO" dirty="0" err="1"/>
              <a:t>Adaptation</a:t>
            </a:r>
            <a:r>
              <a:rPr lang="es-CO" dirty="0"/>
              <a:t> </a:t>
            </a:r>
            <a:r>
              <a:rPr lang="es-CO" dirty="0" err="1"/>
              <a:t>Finance</a:t>
            </a:r>
            <a:r>
              <a:rPr lang="es-CO" dirty="0"/>
              <a:t> Gap </a:t>
            </a:r>
            <a:r>
              <a:rPr lang="es-CO" dirty="0" err="1"/>
              <a:t>Report</a:t>
            </a:r>
            <a:r>
              <a:rPr lang="es-CO" dirty="0"/>
              <a:t> 2016. IRENA, 2016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FE2517-D147-49DD-B63E-808578D71177}"/>
              </a:ext>
            </a:extLst>
          </p:cNvPr>
          <p:cNvSpPr/>
          <p:nvPr/>
        </p:nvSpPr>
        <p:spPr>
          <a:xfrm>
            <a:off x="8841335" y="2462929"/>
            <a:ext cx="3064126" cy="206210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s-ES" b="1" dirty="0"/>
              <a:t>Brecha anual global de financiamiento a 2030: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dirty="0"/>
              <a:t>Mitigación</a:t>
            </a:r>
            <a:br>
              <a:rPr lang="es-ES" dirty="0"/>
            </a:br>
            <a:r>
              <a:rPr lang="es-ES" dirty="0"/>
              <a:t>USD 518 mil millones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dirty="0"/>
              <a:t>Adaptación</a:t>
            </a:r>
            <a:br>
              <a:rPr lang="es-ES" dirty="0"/>
            </a:br>
            <a:r>
              <a:rPr lang="es-ES" dirty="0"/>
              <a:t>USD 278 mil millones</a:t>
            </a:r>
          </a:p>
        </p:txBody>
      </p:sp>
      <p:graphicFrame>
        <p:nvGraphicFramePr>
          <p:cNvPr id="6" name="Gráfico 26">
            <a:extLst>
              <a:ext uri="{FF2B5EF4-FFF2-40B4-BE49-F238E27FC236}">
                <a16:creationId xmlns:a16="http://schemas.microsoft.com/office/drawing/2014/main" id="{074D80CB-0E25-483B-A574-8089B83527F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497083"/>
              </p:ext>
            </p:extLst>
          </p:nvPr>
        </p:nvGraphicFramePr>
        <p:xfrm>
          <a:off x="545982" y="1416971"/>
          <a:ext cx="8179496" cy="43932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2733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94073AE-50F0-46FC-9529-D3ABDBD14A2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CO" dirty="0"/>
              <a:t>Contexto nacional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191335-F2B2-475E-8038-0F25EA4468D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s-CO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42170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77A883-F53A-4C74-8548-36908E4A7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Emisiones de gases de efecto invernadero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6D4CC7-CE4C-4B0E-9488-72754A06FC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ES" dirty="0"/>
              <a:t>Colombia contribuye con el 0,41% de las emisiones globales de gases de efecto invernadero, sin embargo, se espera un crecimiento en su nivel de emisiones.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6D494D-BB9F-4E18-83BD-D98BEA4A52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CO" dirty="0"/>
              <a:t>Fuente: MADS, 2016</a:t>
            </a:r>
          </a:p>
        </p:txBody>
      </p:sp>
      <p:graphicFrame>
        <p:nvGraphicFramePr>
          <p:cNvPr id="5" name="Gráfico 10">
            <a:extLst>
              <a:ext uri="{FF2B5EF4-FFF2-40B4-BE49-F238E27FC236}">
                <a16:creationId xmlns:a16="http://schemas.microsoft.com/office/drawing/2014/main" id="{4612096C-9DF6-4728-90A1-467B06EAE1F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4536245"/>
              </p:ext>
            </p:extLst>
          </p:nvPr>
        </p:nvGraphicFramePr>
        <p:xfrm>
          <a:off x="6694611" y="1589242"/>
          <a:ext cx="5497389" cy="42736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Gráfico 7">
            <a:extLst>
              <a:ext uri="{FF2B5EF4-FFF2-40B4-BE49-F238E27FC236}">
                <a16:creationId xmlns:a16="http://schemas.microsoft.com/office/drawing/2014/main" id="{1BB8AD2F-EC50-43CC-87CE-0DA5854A01E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0120725"/>
              </p:ext>
            </p:extLst>
          </p:nvPr>
        </p:nvGraphicFramePr>
        <p:xfrm>
          <a:off x="520288" y="1716506"/>
          <a:ext cx="5578375" cy="42736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17931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722B6D-9AB2-4CE6-887C-D0433C63B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Daños generados por la variabilidad climática</a:t>
            </a:r>
            <a:endParaRPr lang="es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1792E8-A105-40CF-8E54-76CA620234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ES" dirty="0"/>
              <a:t>Los más recientes eventos de El Niño y La Niña han confirmado la vulnerabilidad del país al cambio climático.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A19FE0-4821-4216-8EF3-7221045500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48597" y="5735637"/>
            <a:ext cx="3640203" cy="254527"/>
          </a:xfrm>
        </p:spPr>
        <p:txBody>
          <a:bodyPr/>
          <a:lstStyle/>
          <a:p>
            <a:r>
              <a:rPr lang="es-CO" dirty="0"/>
              <a:t>Fuente: UNGRD, 2016. BID, CEPAL, DNP, 2012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F3543B3-BE8F-48BE-B74C-07B639FBFA0B}"/>
              </a:ext>
            </a:extLst>
          </p:cNvPr>
          <p:cNvGrpSpPr/>
          <p:nvPr/>
        </p:nvGrpSpPr>
        <p:grpSpPr>
          <a:xfrm>
            <a:off x="797620" y="1870679"/>
            <a:ext cx="5070224" cy="3171648"/>
            <a:chOff x="834600" y="1870679"/>
            <a:chExt cx="4921110" cy="3171648"/>
          </a:xfrm>
        </p:grpSpPr>
        <p:sp>
          <p:nvSpPr>
            <p:cNvPr id="5" name="Rectangle: Top Corners Rounded 4">
              <a:extLst>
                <a:ext uri="{FF2B5EF4-FFF2-40B4-BE49-F238E27FC236}">
                  <a16:creationId xmlns:a16="http://schemas.microsoft.com/office/drawing/2014/main" id="{77FEE9E5-699B-47C0-87FB-7E6B5B533FE1}"/>
                </a:ext>
              </a:extLst>
            </p:cNvPr>
            <p:cNvSpPr/>
            <p:nvPr/>
          </p:nvSpPr>
          <p:spPr>
            <a:xfrm>
              <a:off x="834600" y="1870679"/>
              <a:ext cx="4921110" cy="594987"/>
            </a:xfrm>
            <a:prstGeom prst="round2SameRect">
              <a:avLst/>
            </a:prstGeom>
            <a:gradFill flip="none" rotWithShape="1">
              <a:gsLst>
                <a:gs pos="0">
                  <a:srgbClr val="A4091F"/>
                </a:gs>
                <a:gs pos="100000">
                  <a:srgbClr val="800000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/>
                <a:t>EFECTOS DE EL NIÑO 2015-2016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B389B4C-3159-4BD5-B4DC-50D4F21A6594}"/>
                </a:ext>
              </a:extLst>
            </p:cNvPr>
            <p:cNvSpPr/>
            <p:nvPr/>
          </p:nvSpPr>
          <p:spPr>
            <a:xfrm>
              <a:off x="834600" y="2626281"/>
              <a:ext cx="4921110" cy="24160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2880" indent="-182880">
                <a:spcAft>
                  <a:spcPts val="600"/>
                </a:spcAft>
                <a:buClr>
                  <a:srgbClr val="A4091F"/>
                </a:buClr>
                <a:buFont typeface="Arial" panose="020B0604020202020204" pitchFamily="34" charset="0"/>
                <a:buChar char="•"/>
              </a:pPr>
              <a:r>
                <a:rPr lang="es-CO" b="1" dirty="0"/>
                <a:t>1.190.000</a:t>
              </a:r>
              <a:r>
                <a:rPr lang="es-CO" dirty="0"/>
                <a:t> hectáreas agrícolas afectadas </a:t>
              </a:r>
            </a:p>
            <a:p>
              <a:pPr marL="182880" indent="-182880">
                <a:spcAft>
                  <a:spcPts val="600"/>
                </a:spcAft>
                <a:buClr>
                  <a:srgbClr val="A4091F"/>
                </a:buClr>
                <a:buFont typeface="Arial" panose="020B0604020202020204" pitchFamily="34" charset="0"/>
                <a:buChar char="•"/>
              </a:pPr>
              <a:r>
                <a:rPr lang="es-CO" b="1" dirty="0"/>
                <a:t>105.100</a:t>
              </a:r>
              <a:r>
                <a:rPr lang="es-CO" dirty="0"/>
                <a:t> casos por zika reportados</a:t>
              </a:r>
            </a:p>
            <a:p>
              <a:pPr marL="182880" indent="-182880">
                <a:spcAft>
                  <a:spcPts val="600"/>
                </a:spcAft>
                <a:buClr>
                  <a:srgbClr val="A4091F"/>
                </a:buClr>
                <a:buFont typeface="Arial" panose="020B0604020202020204" pitchFamily="34" charset="0"/>
                <a:buChar char="•"/>
              </a:pPr>
              <a:r>
                <a:rPr lang="es-CO" b="1" dirty="0"/>
                <a:t>40.100</a:t>
              </a:r>
              <a:r>
                <a:rPr lang="es-CO" dirty="0"/>
                <a:t> cabezas de ganado fallecidas</a:t>
              </a:r>
            </a:p>
            <a:p>
              <a:pPr marL="182880" indent="-182880">
                <a:spcAft>
                  <a:spcPts val="600"/>
                </a:spcAft>
                <a:buClr>
                  <a:srgbClr val="A4091F"/>
                </a:buClr>
                <a:buFont typeface="Arial" panose="020B0604020202020204" pitchFamily="34" charset="0"/>
                <a:buChar char="•"/>
              </a:pPr>
              <a:r>
                <a:rPr lang="es-CO" b="1" dirty="0"/>
                <a:t>19.600</a:t>
              </a:r>
              <a:r>
                <a:rPr lang="es-CO" dirty="0"/>
                <a:t> casos de chikunguña reportados</a:t>
              </a:r>
            </a:p>
            <a:p>
              <a:pPr marL="182880" indent="-182880">
                <a:spcAft>
                  <a:spcPts val="600"/>
                </a:spcAft>
                <a:buClr>
                  <a:srgbClr val="A4091F"/>
                </a:buClr>
                <a:buFont typeface="Arial" panose="020B0604020202020204" pitchFamily="34" charset="0"/>
                <a:buChar char="•"/>
              </a:pPr>
              <a:r>
                <a:rPr lang="es-CO" b="1" dirty="0"/>
                <a:t>6.390</a:t>
              </a:r>
              <a:r>
                <a:rPr lang="es-CO" dirty="0"/>
                <a:t> incendios en la cobertura vegetal</a:t>
              </a:r>
            </a:p>
            <a:p>
              <a:pPr marL="182880" indent="-182880">
                <a:spcAft>
                  <a:spcPts val="600"/>
                </a:spcAft>
                <a:buClr>
                  <a:srgbClr val="A4091F"/>
                </a:buClr>
                <a:buFont typeface="Arial" panose="020B0604020202020204" pitchFamily="34" charset="0"/>
                <a:buChar char="•"/>
              </a:pPr>
              <a:r>
                <a:rPr lang="es-CO" b="1" dirty="0"/>
                <a:t>237</a:t>
              </a:r>
              <a:r>
                <a:rPr lang="es-CO" dirty="0"/>
                <a:t> municipios declarados en desabastecimiento de agua potable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E8EBD4A-E740-4A52-8550-6CD603821021}"/>
              </a:ext>
            </a:extLst>
          </p:cNvPr>
          <p:cNvGrpSpPr/>
          <p:nvPr/>
        </p:nvGrpSpPr>
        <p:grpSpPr>
          <a:xfrm>
            <a:off x="6390493" y="1870679"/>
            <a:ext cx="5070224" cy="2540706"/>
            <a:chOff x="834600" y="1870679"/>
            <a:chExt cx="4921110" cy="2540706"/>
          </a:xfrm>
        </p:grpSpPr>
        <p:sp>
          <p:nvSpPr>
            <p:cNvPr id="10" name="Rectangle: Top Corners Rounded 9">
              <a:extLst>
                <a:ext uri="{FF2B5EF4-FFF2-40B4-BE49-F238E27FC236}">
                  <a16:creationId xmlns:a16="http://schemas.microsoft.com/office/drawing/2014/main" id="{17B4B4F4-CA1E-4C6F-903B-1FDC22E528B4}"/>
                </a:ext>
              </a:extLst>
            </p:cNvPr>
            <p:cNvSpPr/>
            <p:nvPr/>
          </p:nvSpPr>
          <p:spPr>
            <a:xfrm>
              <a:off x="834600" y="1870679"/>
              <a:ext cx="4921110" cy="594987"/>
            </a:xfrm>
            <a:prstGeom prst="round2Same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/>
                <a:t>EFECTOS DE LA NIÑA 2010-2011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E22B944-84BD-419D-8793-3DA659F13AAF}"/>
                </a:ext>
              </a:extLst>
            </p:cNvPr>
            <p:cNvSpPr/>
            <p:nvPr/>
          </p:nvSpPr>
          <p:spPr>
            <a:xfrm>
              <a:off x="834600" y="2626281"/>
              <a:ext cx="4921110" cy="1785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2880" indent="-182880">
                <a:spcAft>
                  <a:spcPts val="600"/>
                </a:spcAft>
                <a:buClr>
                  <a:srgbClr val="0070C0"/>
                </a:buClr>
                <a:buFont typeface="Arial" panose="020B0604020202020204" pitchFamily="34" charset="0"/>
                <a:buChar char="•"/>
              </a:pPr>
              <a:r>
                <a:rPr lang="es-CO" b="1" dirty="0"/>
                <a:t>3,9 millones </a:t>
              </a:r>
              <a:r>
                <a:rPr lang="es-CO" dirty="0"/>
                <a:t>de personas damnificadas</a:t>
              </a:r>
            </a:p>
            <a:p>
              <a:pPr marL="182880" indent="-182880">
                <a:spcAft>
                  <a:spcPts val="600"/>
                </a:spcAft>
                <a:buClr>
                  <a:srgbClr val="0070C0"/>
                </a:buClr>
                <a:buFont typeface="Arial" panose="020B0604020202020204" pitchFamily="34" charset="0"/>
                <a:buChar char="•"/>
              </a:pPr>
              <a:r>
                <a:rPr lang="es-CO" b="1" dirty="0"/>
                <a:t>552.000</a:t>
              </a:r>
              <a:r>
                <a:rPr lang="es-CO" dirty="0"/>
                <a:t> viviendas afectadas</a:t>
              </a:r>
            </a:p>
            <a:p>
              <a:pPr marL="182880" indent="-182880">
                <a:spcAft>
                  <a:spcPts val="600"/>
                </a:spcAft>
                <a:buClr>
                  <a:srgbClr val="0070C0"/>
                </a:buClr>
                <a:buFont typeface="Arial" panose="020B0604020202020204" pitchFamily="34" charset="0"/>
                <a:buChar char="•"/>
              </a:pPr>
              <a:r>
                <a:rPr lang="es-CO" b="1" dirty="0"/>
                <a:t>2.000</a:t>
              </a:r>
              <a:r>
                <a:rPr lang="es-CO" dirty="0"/>
                <a:t> instituciones educativas afectadas</a:t>
              </a:r>
            </a:p>
            <a:p>
              <a:pPr marL="182880" indent="-182880">
                <a:spcAft>
                  <a:spcPts val="600"/>
                </a:spcAft>
                <a:buClr>
                  <a:srgbClr val="0070C0"/>
                </a:buClr>
                <a:buFont typeface="Arial" panose="020B0604020202020204" pitchFamily="34" charset="0"/>
                <a:buChar char="•"/>
              </a:pPr>
              <a:r>
                <a:rPr lang="es-CO" b="1" dirty="0"/>
                <a:t>1.880 km </a:t>
              </a:r>
              <a:r>
                <a:rPr lang="es-CO" dirty="0"/>
                <a:t>de vías afectadas</a:t>
              </a:r>
            </a:p>
            <a:p>
              <a:pPr marL="182880" indent="-182880">
                <a:spcAft>
                  <a:spcPts val="600"/>
                </a:spcAft>
                <a:buClr>
                  <a:srgbClr val="0070C0"/>
                </a:buClr>
                <a:buFont typeface="Arial" panose="020B0604020202020204" pitchFamily="34" charset="0"/>
                <a:buChar char="•"/>
              </a:pPr>
              <a:r>
                <a:rPr lang="es-CO" b="1" dirty="0"/>
                <a:t>111</a:t>
              </a:r>
              <a:r>
                <a:rPr lang="es-CO" dirty="0"/>
                <a:t> centros de salud afectados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592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6826C2-E112-4A1C-9405-FEA16EB83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Compromiso de Colombia en el Acuerdo de París: </a:t>
            </a:r>
            <a:br>
              <a:rPr lang="es-ES" dirty="0"/>
            </a:br>
            <a:r>
              <a:rPr lang="es-ES" dirty="0"/>
              <a:t>Meta de mitigación</a:t>
            </a:r>
            <a:endParaRPr lang="es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5FB737-E887-49EE-950E-96D1399320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1866" y="1240688"/>
            <a:ext cx="11614384" cy="360939"/>
          </a:xfrm>
        </p:spPr>
        <p:txBody>
          <a:bodyPr/>
          <a:lstStyle/>
          <a:p>
            <a:r>
              <a:rPr lang="es-ES" dirty="0"/>
              <a:t>El país se comprometió a reducir de manera incondicional el 20% de sus emisiones de gases de efecto invernadero con respecto al escenario tendencial.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1029BC-384E-41D3-A0F0-F9BBAECD39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CO" dirty="0"/>
              <a:t>Fuente: MADS, DNP, 2014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E3EFEA8-BD1F-4B84-A01B-EF8821191868}"/>
              </a:ext>
            </a:extLst>
          </p:cNvPr>
          <p:cNvSpPr/>
          <p:nvPr/>
        </p:nvSpPr>
        <p:spPr>
          <a:xfrm>
            <a:off x="8235863" y="2993100"/>
            <a:ext cx="35949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b="1" dirty="0"/>
              <a:t>La meta condicionada es reducir las emisiones en un 30% </a:t>
            </a:r>
            <a:r>
              <a:rPr lang="es-ES" dirty="0"/>
              <a:t>con recursos de cooperación internacional.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23E70EE-F4EE-41F5-8930-B3424189512C}"/>
              </a:ext>
            </a:extLst>
          </p:cNvPr>
          <p:cNvGrpSpPr/>
          <p:nvPr/>
        </p:nvGrpSpPr>
        <p:grpSpPr>
          <a:xfrm>
            <a:off x="465977" y="2032000"/>
            <a:ext cx="7769886" cy="3718092"/>
            <a:chOff x="291865" y="2032000"/>
            <a:chExt cx="7287495" cy="3718092"/>
          </a:xfrm>
        </p:grpSpPr>
        <p:graphicFrame>
          <p:nvGraphicFramePr>
            <p:cNvPr id="7" name="Gráfico 18">
              <a:extLst>
                <a:ext uri="{FF2B5EF4-FFF2-40B4-BE49-F238E27FC236}">
                  <a16:creationId xmlns:a16="http://schemas.microsoft.com/office/drawing/2014/main" id="{EC8182F4-EF46-490B-9A06-7BCD26AF175B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027387146"/>
                </p:ext>
              </p:extLst>
            </p:nvPr>
          </p:nvGraphicFramePr>
          <p:xfrm>
            <a:off x="291865" y="2032000"/>
            <a:ext cx="5174215" cy="371809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D0AC702A-82AA-4F0A-BC7A-6A491B986E98}"/>
                </a:ext>
              </a:extLst>
            </p:cNvPr>
            <p:cNvCxnSpPr/>
            <p:nvPr/>
          </p:nvCxnSpPr>
          <p:spPr>
            <a:xfrm>
              <a:off x="5242560" y="2458720"/>
              <a:ext cx="0" cy="1300480"/>
            </a:xfrm>
            <a:prstGeom prst="straightConnector1">
              <a:avLst/>
            </a:prstGeom>
            <a:ln w="41275">
              <a:solidFill>
                <a:schemeClr val="accent3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7451BDA-9E03-4869-A984-C08CD59FFC54}"/>
                </a:ext>
              </a:extLst>
            </p:cNvPr>
            <p:cNvSpPr/>
            <p:nvPr/>
          </p:nvSpPr>
          <p:spPr>
            <a:xfrm>
              <a:off x="5313680" y="2764232"/>
              <a:ext cx="197104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ES_tradnl" b="1" dirty="0">
                  <a:solidFill>
                    <a:schemeClr val="accent3">
                      <a:lumMod val="75000"/>
                    </a:schemeClr>
                  </a:solidFill>
                </a:rPr>
                <a:t>Meta unilateral</a:t>
              </a:r>
            </a:p>
            <a:p>
              <a:r>
                <a:rPr lang="es-ES_tradnl" dirty="0"/>
                <a:t>66,5 </a:t>
              </a:r>
              <a:r>
                <a:rPr lang="es-ES_tradnl" dirty="0" err="1"/>
                <a:t>Mton</a:t>
              </a:r>
              <a:endParaRPr lang="es-ES_tradnl" dirty="0"/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E95731B0-C6CC-4C66-A38C-0D4FB6EC9C78}"/>
                </a:ext>
              </a:extLst>
            </p:cNvPr>
            <p:cNvCxnSpPr/>
            <p:nvPr/>
          </p:nvCxnSpPr>
          <p:spPr>
            <a:xfrm>
              <a:off x="5242560" y="3759200"/>
              <a:ext cx="0" cy="802640"/>
            </a:xfrm>
            <a:prstGeom prst="straightConnector1">
              <a:avLst/>
            </a:prstGeom>
            <a:ln w="41275">
              <a:solidFill>
                <a:schemeClr val="accent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2BAF506-A1A2-443F-8BF5-5FA51F35BE31}"/>
                </a:ext>
              </a:extLst>
            </p:cNvPr>
            <p:cNvSpPr/>
            <p:nvPr/>
          </p:nvSpPr>
          <p:spPr>
            <a:xfrm>
              <a:off x="5313680" y="3851352"/>
              <a:ext cx="22656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ES_tradnl" b="1" dirty="0">
                  <a:solidFill>
                    <a:schemeClr val="accent1">
                      <a:lumMod val="75000"/>
                    </a:schemeClr>
                  </a:solidFill>
                </a:rPr>
                <a:t>Meta condicionada</a:t>
              </a:r>
            </a:p>
            <a:p>
              <a:r>
                <a:rPr lang="es-ES_tradnl" dirty="0"/>
                <a:t>+33,4 </a:t>
              </a:r>
              <a:r>
                <a:rPr lang="es-ES_tradnl" dirty="0" err="1"/>
                <a:t>Mton</a:t>
              </a:r>
              <a:endParaRPr lang="es-ES_tradnl" dirty="0"/>
            </a:p>
          </p:txBody>
        </p:sp>
      </p:grp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92056F8-729B-4BE5-86C8-BB3F431D9C6A}"/>
              </a:ext>
            </a:extLst>
          </p:cNvPr>
          <p:cNvSpPr txBox="1"/>
          <p:nvPr/>
        </p:nvSpPr>
        <p:spPr>
          <a:xfrm>
            <a:off x="4693040" y="2143475"/>
            <a:ext cx="10513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400" kern="0" dirty="0">
                <a:solidFill>
                  <a:prstClr val="black"/>
                </a:solidFill>
                <a:latin typeface="+mj-lt"/>
              </a:rPr>
              <a:t>33</a:t>
            </a:r>
            <a:r>
              <a:rPr kumimoji="0" lang="es-CO" sz="1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5 </a:t>
            </a:r>
            <a:r>
              <a:rPr kumimoji="0" lang="es-CO" sz="140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Mton</a:t>
            </a:r>
            <a:endParaRPr kumimoji="0" lang="es-CO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 Std Book"/>
            </a:endParaRPr>
          </a:p>
        </p:txBody>
      </p:sp>
    </p:spTree>
    <p:extLst>
      <p:ext uri="{BB962C8B-B14F-4D97-AF65-F5344CB8AC3E}">
        <p14:creationId xmlns:p14="http://schemas.microsoft.com/office/powerpoint/2010/main" val="353696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1E061E-57C0-4C7A-AC6A-E275A0C54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Compromiso de Colombia en el Acuerdo de París: </a:t>
            </a:r>
            <a:br>
              <a:rPr lang="es-ES" dirty="0"/>
            </a:br>
            <a:r>
              <a:rPr lang="es-ES" dirty="0"/>
              <a:t>Meta de adaptación</a:t>
            </a:r>
            <a:endParaRPr lang="es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4B9152-8398-442B-996F-325AC1D287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1866" y="1221899"/>
            <a:ext cx="11614384" cy="360939"/>
          </a:xfrm>
        </p:spPr>
        <p:txBody>
          <a:bodyPr/>
          <a:lstStyle/>
          <a:p>
            <a:r>
              <a:rPr lang="es-ES" dirty="0"/>
              <a:t>Compromisos de adaptación de Colombia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3F3DBA-7CE8-487F-B46B-FE5A951E584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CO" dirty="0"/>
              <a:t>Fuente: MADS, 2016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39EF28A-3964-49AA-9D5C-9BECBFBDAFCB}"/>
              </a:ext>
            </a:extLst>
          </p:cNvPr>
          <p:cNvSpPr/>
          <p:nvPr/>
        </p:nvSpPr>
        <p:spPr>
          <a:xfrm>
            <a:off x="1409738" y="2103752"/>
            <a:ext cx="9372524" cy="30162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indent="-285750">
              <a:spcAft>
                <a:spcPts val="1200"/>
              </a:spcAft>
              <a:buClr>
                <a:srgbClr val="A4091F"/>
              </a:buClr>
              <a:buFont typeface="Arial" panose="020B0604020202020204" pitchFamily="34" charset="0"/>
              <a:buChar char="•"/>
            </a:pPr>
            <a:r>
              <a:rPr lang="es-ES" sz="2000" b="1" dirty="0"/>
              <a:t>100% del territorio </a:t>
            </a:r>
            <a:r>
              <a:rPr lang="es-ES" sz="2000" dirty="0"/>
              <a:t>con Planes Integrales de cambio climático</a:t>
            </a:r>
          </a:p>
          <a:p>
            <a:pPr marL="285750" indent="-285750">
              <a:spcAft>
                <a:spcPts val="1200"/>
              </a:spcAft>
              <a:buClr>
                <a:srgbClr val="A4091F"/>
              </a:buClr>
              <a:buFont typeface="Arial" panose="020B0604020202020204" pitchFamily="34" charset="0"/>
              <a:buChar char="•"/>
            </a:pPr>
            <a:r>
              <a:rPr lang="es-ES" sz="2000" b="1" dirty="0"/>
              <a:t>2,5 millones de hectáreas </a:t>
            </a:r>
            <a:r>
              <a:rPr lang="es-ES" sz="2000" dirty="0"/>
              <a:t>más en áreas protegidas</a:t>
            </a:r>
          </a:p>
          <a:p>
            <a:pPr marL="285750" indent="-285750">
              <a:spcAft>
                <a:spcPts val="1200"/>
              </a:spcAft>
              <a:buClr>
                <a:srgbClr val="A4091F"/>
              </a:buClr>
              <a:buFont typeface="Arial" panose="020B0604020202020204" pitchFamily="34" charset="0"/>
              <a:buChar char="•"/>
            </a:pPr>
            <a:r>
              <a:rPr lang="es-ES" sz="2000" b="1" dirty="0"/>
              <a:t>36 páramos </a:t>
            </a:r>
            <a:r>
              <a:rPr lang="es-ES" sz="2000" dirty="0"/>
              <a:t>delimitados y protegidos</a:t>
            </a:r>
          </a:p>
          <a:p>
            <a:pPr marL="285750" indent="-285750">
              <a:spcAft>
                <a:spcPts val="1200"/>
              </a:spcAft>
              <a:buClr>
                <a:srgbClr val="A4091F"/>
              </a:buClr>
              <a:buFont typeface="Arial" panose="020B0604020202020204" pitchFamily="34" charset="0"/>
              <a:buChar char="•"/>
            </a:pPr>
            <a:r>
              <a:rPr lang="es-ES" sz="2000" b="1" dirty="0"/>
              <a:t>15 departamentos </a:t>
            </a:r>
            <a:r>
              <a:rPr lang="es-ES" sz="2000" dirty="0"/>
              <a:t>en mesas técnicas agroclimáticas y </a:t>
            </a:r>
            <a:r>
              <a:rPr lang="es-ES" sz="2000" b="1" dirty="0"/>
              <a:t>1 millón de productores</a:t>
            </a:r>
            <a:r>
              <a:rPr lang="es-ES" sz="2000" dirty="0"/>
              <a:t> informados</a:t>
            </a:r>
          </a:p>
          <a:p>
            <a:pPr marL="285750" indent="-285750">
              <a:spcAft>
                <a:spcPts val="1200"/>
              </a:spcAft>
              <a:buClr>
                <a:srgbClr val="A4091F"/>
              </a:buClr>
              <a:buFont typeface="Arial" panose="020B0604020202020204" pitchFamily="34" charset="0"/>
              <a:buChar char="•"/>
            </a:pPr>
            <a:r>
              <a:rPr lang="es-ES" sz="2000" b="1" dirty="0"/>
              <a:t>6 sec</a:t>
            </a:r>
            <a:r>
              <a:rPr lang="es-ES" sz="2000" dirty="0"/>
              <a:t>tores económicos implementando acciones</a:t>
            </a:r>
          </a:p>
          <a:p>
            <a:pPr marL="285750" indent="-285750">
              <a:spcAft>
                <a:spcPts val="1200"/>
              </a:spcAft>
              <a:buClr>
                <a:srgbClr val="A4091F"/>
              </a:buClr>
              <a:buFont typeface="Arial" panose="020B0604020202020204" pitchFamily="34" charset="0"/>
              <a:buChar char="•"/>
            </a:pPr>
            <a:r>
              <a:rPr lang="es-ES" sz="2000" b="1" dirty="0"/>
              <a:t>10 gremios agrícolas </a:t>
            </a:r>
            <a:r>
              <a:rPr lang="es-ES" sz="2000" dirty="0"/>
              <a:t>con capacidad para adaptarse</a:t>
            </a:r>
          </a:p>
        </p:txBody>
      </p:sp>
    </p:spTree>
    <p:extLst>
      <p:ext uri="{BB962C8B-B14F-4D97-AF65-F5344CB8AC3E}">
        <p14:creationId xmlns:p14="http://schemas.microsoft.com/office/powerpoint/2010/main" val="303035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70496B1-C08D-4FF5-B186-DD764250276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/>
              <a:t>Flujos de financiamiento climático en Colombia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EB8544-9E98-4E35-9655-0460BB6EFA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s-CO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818430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E631AF-E124-486E-906C-72657DAC8C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ES" dirty="0"/>
              <a:t>Necesidades de financiamiento climático en Colombia</a:t>
            </a:r>
          </a:p>
        </p:txBody>
      </p:sp>
    </p:spTree>
    <p:extLst>
      <p:ext uri="{BB962C8B-B14F-4D97-AF65-F5344CB8AC3E}">
        <p14:creationId xmlns:p14="http://schemas.microsoft.com/office/powerpoint/2010/main" val="2482093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52353-229A-4A7D-9693-DAD4C8AC9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Costo de la meta de mitigación</a:t>
            </a:r>
            <a:endParaRPr lang="es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79E541-C47A-4C14-A890-06EE32B948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ES" dirty="0"/>
              <a:t>La inversión total estimada para cumplir la meta unilateral del país en mitigación es USD 20 mil millones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4E20BF-2318-4B9F-AAFB-B92621293E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CO" dirty="0"/>
              <a:t>Fuente: DNP, 2017.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1EA90C1-2EF7-403A-B438-1694941F3C70}"/>
              </a:ext>
            </a:extLst>
          </p:cNvPr>
          <p:cNvGrpSpPr/>
          <p:nvPr/>
        </p:nvGrpSpPr>
        <p:grpSpPr>
          <a:xfrm>
            <a:off x="1145088" y="1658053"/>
            <a:ext cx="9901825" cy="3470011"/>
            <a:chOff x="1145088" y="1551265"/>
            <a:chExt cx="9901825" cy="3470011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C887A298-5DE3-4531-93CB-A4023A2B8E5A}"/>
                </a:ext>
              </a:extLst>
            </p:cNvPr>
            <p:cNvSpPr/>
            <p:nvPr/>
          </p:nvSpPr>
          <p:spPr>
            <a:xfrm>
              <a:off x="1145088" y="2597194"/>
              <a:ext cx="2750377" cy="1762126"/>
            </a:xfrm>
            <a:prstGeom prst="roundRect">
              <a:avLst>
                <a:gd name="adj" fmla="val 6826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dirty="0"/>
                <a:t>COSTO ANUAL</a:t>
              </a:r>
            </a:p>
            <a:p>
              <a:pPr algn="ctr"/>
              <a:r>
                <a:rPr lang="es-CO" b="1" dirty="0"/>
                <a:t>USD 1,08 mil millones</a:t>
              </a:r>
            </a:p>
            <a:p>
              <a:pPr algn="ctr"/>
              <a:endParaRPr lang="es-CO" dirty="0"/>
            </a:p>
            <a:p>
              <a:pPr algn="ctr"/>
              <a:r>
                <a:rPr lang="es-CO" b="1" dirty="0"/>
                <a:t>0,35%</a:t>
              </a:r>
              <a:r>
                <a:rPr lang="es-CO" dirty="0"/>
                <a:t> del PIB 2016</a:t>
              </a:r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B4857FA9-A89E-41FE-8BF5-DA797A5068BA}"/>
                </a:ext>
              </a:extLst>
            </p:cNvPr>
            <p:cNvSpPr/>
            <p:nvPr/>
          </p:nvSpPr>
          <p:spPr>
            <a:xfrm>
              <a:off x="4190739" y="2111592"/>
              <a:ext cx="2114550" cy="1323912"/>
            </a:xfrm>
            <a:prstGeom prst="roundRect">
              <a:avLst>
                <a:gd name="adj" fmla="val 6826"/>
              </a:avLst>
            </a:prstGeom>
            <a:gradFill flip="none" rotWithShape="1">
              <a:gsLst>
                <a:gs pos="0">
                  <a:srgbClr val="A4091F"/>
                </a:gs>
                <a:gs pos="100000">
                  <a:srgbClr val="800000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b="1" dirty="0"/>
                <a:t>38%</a:t>
              </a:r>
            </a:p>
            <a:p>
              <a:pPr algn="ctr"/>
              <a:r>
                <a:rPr lang="es-CO" dirty="0"/>
                <a:t>SECTOR PÚBLICO</a:t>
              </a:r>
            </a:p>
            <a:p>
              <a:pPr algn="ctr"/>
              <a:r>
                <a:rPr lang="es-CO" dirty="0"/>
                <a:t>USD 412 millones</a:t>
              </a:r>
            </a:p>
          </p:txBody>
        </p:sp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2B32B621-C8D5-4FDD-B89D-D90AD3218277}"/>
                </a:ext>
              </a:extLst>
            </p:cNvPr>
            <p:cNvSpPr/>
            <p:nvPr/>
          </p:nvSpPr>
          <p:spPr>
            <a:xfrm>
              <a:off x="4190739" y="3697364"/>
              <a:ext cx="2114550" cy="1323912"/>
            </a:xfrm>
            <a:prstGeom prst="roundRect">
              <a:avLst>
                <a:gd name="adj" fmla="val 6826"/>
              </a:avLst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b="1" dirty="0"/>
                <a:t>62%</a:t>
              </a:r>
            </a:p>
            <a:p>
              <a:pPr algn="ctr"/>
              <a:r>
                <a:rPr lang="es-CO" dirty="0"/>
                <a:t>SECTOR PRIVADO</a:t>
              </a:r>
            </a:p>
            <a:p>
              <a:pPr algn="ctr"/>
              <a:r>
                <a:rPr lang="es-CO" dirty="0"/>
                <a:t>USD 671 millones</a:t>
              </a:r>
            </a:p>
          </p:txBody>
        </p:sp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B844821A-3D10-43B2-A4E9-AA3326E2840B}"/>
                </a:ext>
              </a:extLst>
            </p:cNvPr>
            <p:cNvSpPr/>
            <p:nvPr/>
          </p:nvSpPr>
          <p:spPr>
            <a:xfrm>
              <a:off x="6514841" y="2111592"/>
              <a:ext cx="4532072" cy="1323912"/>
            </a:xfrm>
            <a:prstGeom prst="roundRect">
              <a:avLst>
                <a:gd name="adj" fmla="val 6826"/>
              </a:avLst>
            </a:prstGeom>
            <a:noFill/>
            <a:ln w="19050">
              <a:solidFill>
                <a:srgbClr val="A4091F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O" dirty="0">
                  <a:solidFill>
                    <a:schemeClr val="tx1"/>
                  </a:solidFill>
                </a:rPr>
                <a:t>Ejemplos:</a:t>
              </a:r>
            </a:p>
            <a:p>
              <a:pPr marL="285750" indent="-285750">
                <a:buClr>
                  <a:srgbClr val="A4091F"/>
                </a:buClr>
                <a:buFont typeface="Arial" panose="020B0604020202020204" pitchFamily="34" charset="0"/>
                <a:buChar char="•"/>
              </a:pPr>
              <a:r>
                <a:rPr lang="es-CO" dirty="0">
                  <a:solidFill>
                    <a:schemeClr val="tx1"/>
                  </a:solidFill>
                </a:rPr>
                <a:t>Sistemas de transporte masivo</a:t>
              </a:r>
            </a:p>
            <a:p>
              <a:pPr marL="285750" indent="-285750">
                <a:buClr>
                  <a:srgbClr val="A4091F"/>
                </a:buClr>
                <a:buFont typeface="Arial" panose="020B0604020202020204" pitchFamily="34" charset="0"/>
                <a:buChar char="•"/>
              </a:pPr>
              <a:r>
                <a:rPr lang="es-CO" dirty="0">
                  <a:solidFill>
                    <a:schemeClr val="tx1"/>
                  </a:solidFill>
                </a:rPr>
                <a:t>Restauración de ecosistemas</a:t>
              </a:r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A138A4E5-097C-4116-8542-3929641AE930}"/>
                </a:ext>
              </a:extLst>
            </p:cNvPr>
            <p:cNvSpPr/>
            <p:nvPr/>
          </p:nvSpPr>
          <p:spPr>
            <a:xfrm>
              <a:off x="6514841" y="3697364"/>
              <a:ext cx="4532072" cy="1323912"/>
            </a:xfrm>
            <a:prstGeom prst="roundRect">
              <a:avLst>
                <a:gd name="adj" fmla="val 6826"/>
              </a:avLst>
            </a:prstGeom>
            <a:noFill/>
            <a:ln w="19050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CO" dirty="0">
                  <a:solidFill>
                    <a:schemeClr val="tx1"/>
                  </a:solidFill>
                </a:rPr>
                <a:t>Ejemplos:</a:t>
              </a:r>
            </a:p>
            <a:p>
              <a:pPr marL="285750" indent="-285750">
                <a:buClr>
                  <a:srgbClr val="0070C0"/>
                </a:buClr>
                <a:buFont typeface="Arial" panose="020B0604020202020204" pitchFamily="34" charset="0"/>
                <a:buChar char="•"/>
              </a:pPr>
              <a:r>
                <a:rPr lang="es-CO" dirty="0">
                  <a:solidFill>
                    <a:schemeClr val="tx1"/>
                  </a:solidFill>
                </a:rPr>
                <a:t>Eficiencia energética en edificaciones</a:t>
              </a:r>
            </a:p>
            <a:p>
              <a:pPr marL="285750" indent="-285750">
                <a:buClr>
                  <a:srgbClr val="0070C0"/>
                </a:buClr>
                <a:buFont typeface="Arial" panose="020B0604020202020204" pitchFamily="34" charset="0"/>
                <a:buChar char="•"/>
              </a:pPr>
              <a:r>
                <a:rPr lang="es-CO" dirty="0">
                  <a:solidFill>
                    <a:schemeClr val="tx1"/>
                  </a:solidFill>
                </a:rPr>
                <a:t>Cambio tecnológico en transporte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2091179-F995-4534-B018-2920C8BDD141}"/>
                </a:ext>
              </a:extLst>
            </p:cNvPr>
            <p:cNvSpPr/>
            <p:nvPr/>
          </p:nvSpPr>
          <p:spPr>
            <a:xfrm>
              <a:off x="2407920" y="1551265"/>
              <a:ext cx="7376160" cy="36933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es-ES" dirty="0"/>
                <a:t>Inversiones anuales requeridas para cumplir la meta de mitigación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929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1690D53-B3D2-4DA0-B8BB-21C19D82E6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ES" dirty="0"/>
              <a:t>Rastreo de financiamiento climático en Colombia</a:t>
            </a:r>
          </a:p>
        </p:txBody>
      </p:sp>
    </p:spTree>
    <p:extLst>
      <p:ext uri="{BB962C8B-B14F-4D97-AF65-F5344CB8AC3E}">
        <p14:creationId xmlns:p14="http://schemas.microsoft.com/office/powerpoint/2010/main" val="4254856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7340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0619B-B718-4A8A-9393-CD9BA43A1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Rastreo de inversiones asociadas a cambio climático</a:t>
            </a:r>
            <a:endParaRPr lang="es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038886-ADF7-4C12-A80A-5AF2007C9C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ES" dirty="0"/>
              <a:t>Colombia es pionero en disponer de un sistema para el rastreo de flujos de financiamiento público, privado e internacional en cambio climático.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DD9917-AB6A-4984-BD3D-5DBC3C5BE19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26910" y="5735637"/>
            <a:ext cx="8061890" cy="254527"/>
          </a:xfrm>
        </p:spPr>
        <p:txBody>
          <a:bodyPr/>
          <a:lstStyle/>
          <a:p>
            <a:r>
              <a:rPr lang="es-CO" dirty="0"/>
              <a:t>Fuente: DNP, 2017</a:t>
            </a:r>
          </a:p>
          <a:p>
            <a:r>
              <a:rPr lang="es-CO" dirty="0"/>
              <a:t>* Corresponde a recursos no reembolsables. ** Primer rastreo de flujos privados en Colombia - Período 2011 a 2015</a:t>
            </a:r>
          </a:p>
        </p:txBody>
      </p:sp>
      <p:pic>
        <p:nvPicPr>
          <p:cNvPr id="5" name="Imagen 15">
            <a:extLst>
              <a:ext uri="{FF2B5EF4-FFF2-40B4-BE49-F238E27FC236}">
                <a16:creationId xmlns:a16="http://schemas.microsoft.com/office/drawing/2014/main" id="{2A72954C-F98E-47AC-9098-EEA0D6FA7B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281" y="2673705"/>
            <a:ext cx="3261358" cy="123003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6BA83B8-19D4-446F-87C4-5602DBDE478E}"/>
              </a:ext>
            </a:extLst>
          </p:cNvPr>
          <p:cNvSpPr/>
          <p:nvPr/>
        </p:nvSpPr>
        <p:spPr>
          <a:xfrm>
            <a:off x="1217224" y="3903739"/>
            <a:ext cx="20494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b="1" dirty="0"/>
              <a:t>mrv.dnp.gov.co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A38FDB6-9FC8-4B98-B5E5-53BA194B9197}"/>
              </a:ext>
            </a:extLst>
          </p:cNvPr>
          <p:cNvSpPr/>
          <p:nvPr/>
        </p:nvSpPr>
        <p:spPr>
          <a:xfrm>
            <a:off x="4886324" y="1592089"/>
            <a:ext cx="64674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dirty="0"/>
              <a:t>Promedio de inversión anual para el  período 2011-2016*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0A0E19E-3F0D-455D-A8F3-E4AB479216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966997"/>
              </p:ext>
            </p:extLst>
          </p:nvPr>
        </p:nvGraphicFramePr>
        <p:xfrm>
          <a:off x="4511677" y="2049716"/>
          <a:ext cx="7118349" cy="319369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3727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27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27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solidFill>
                            <a:schemeClr val="bg1"/>
                          </a:solidFill>
                        </a:rPr>
                        <a:t>Público doméstico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A4091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solidFill>
                            <a:schemeClr val="bg1"/>
                          </a:solidFill>
                        </a:rPr>
                        <a:t>Público internacional**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A4091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solidFill>
                            <a:schemeClr val="bg1"/>
                          </a:solidFill>
                        </a:rPr>
                        <a:t>Privado</a:t>
                      </a:r>
                      <a:br>
                        <a:rPr lang="es-CO" dirty="0">
                          <a:solidFill>
                            <a:schemeClr val="bg1"/>
                          </a:solidFill>
                        </a:rPr>
                      </a:br>
                      <a:r>
                        <a:rPr lang="es-CO" dirty="0">
                          <a:solidFill>
                            <a:schemeClr val="bg1"/>
                          </a:solidFill>
                        </a:rPr>
                        <a:t>doméstico*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A4091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3615">
                <a:tc>
                  <a:txBody>
                    <a:bodyPr/>
                    <a:lstStyle/>
                    <a:p>
                      <a:pPr algn="ctr">
                        <a:spcAft>
                          <a:spcPts val="3000"/>
                        </a:spcAft>
                      </a:pPr>
                      <a:r>
                        <a:rPr lang="es-ES" b="1" dirty="0"/>
                        <a:t>USD 440,2 millones</a:t>
                      </a:r>
                    </a:p>
                    <a:p>
                      <a:pPr algn="ctr">
                        <a:spcAft>
                          <a:spcPts val="3000"/>
                        </a:spcAft>
                      </a:pPr>
                      <a:r>
                        <a:rPr lang="es-ES" b="0" dirty="0"/>
                        <a:t>56% Nación</a:t>
                      </a:r>
                      <a:br>
                        <a:rPr lang="es-ES" b="0" dirty="0"/>
                      </a:br>
                      <a:r>
                        <a:rPr lang="es-ES" b="0" dirty="0"/>
                        <a:t>44% Territorios</a:t>
                      </a:r>
                    </a:p>
                    <a:p>
                      <a:pPr algn="ctr">
                        <a:spcAft>
                          <a:spcPts val="3000"/>
                        </a:spcAft>
                      </a:pPr>
                      <a:r>
                        <a:rPr lang="es-ES" b="0" dirty="0"/>
                        <a:t>0,15% del PIB 2016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0"/>
                        </a:spcAft>
                      </a:pPr>
                      <a:r>
                        <a:rPr lang="es-CO" b="1" dirty="0"/>
                        <a:t>USD 45,4 millones</a:t>
                      </a:r>
                    </a:p>
                    <a:p>
                      <a:pPr algn="ctr">
                        <a:spcAft>
                          <a:spcPts val="3000"/>
                        </a:spcAft>
                      </a:pPr>
                      <a:r>
                        <a:rPr lang="es-CO" b="0" dirty="0"/>
                        <a:t>82% Bilateral</a:t>
                      </a:r>
                      <a:br>
                        <a:rPr lang="es-CO" b="0" dirty="0"/>
                      </a:br>
                      <a:r>
                        <a:rPr lang="es-CO" b="0" dirty="0"/>
                        <a:t>18% Multilateral</a:t>
                      </a:r>
                    </a:p>
                    <a:p>
                      <a:pPr algn="ctr">
                        <a:spcAft>
                          <a:spcPts val="3000"/>
                        </a:spcAft>
                      </a:pPr>
                      <a:r>
                        <a:rPr lang="es-CO" b="0" dirty="0"/>
                        <a:t>0,01% del PIB 2016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3000"/>
                        </a:spcAft>
                      </a:pPr>
                      <a:r>
                        <a:rPr lang="es-ES" b="1" dirty="0"/>
                        <a:t>USD 125,8 millones</a:t>
                      </a:r>
                    </a:p>
                    <a:p>
                      <a:pPr algn="ctr">
                        <a:spcAft>
                          <a:spcPts val="3000"/>
                        </a:spcAft>
                      </a:pPr>
                      <a:r>
                        <a:rPr lang="es-ES" b="0" dirty="0"/>
                        <a:t>0,04% del PIB Colombia 2016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132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C2321-2A72-4046-89AD-5031C7888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Rastreo de inversiones asociadas a cambio climático</a:t>
            </a:r>
            <a:endParaRPr lang="es-C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984C8B-2538-42ED-9150-68F96ED31B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CO" dirty="0"/>
              <a:t>Fuente: DNP, 2017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12C3245-DB57-43B3-A47F-D060BB9969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696300"/>
              </p:ext>
            </p:extLst>
          </p:nvPr>
        </p:nvGraphicFramePr>
        <p:xfrm>
          <a:off x="638175" y="1002457"/>
          <a:ext cx="10877551" cy="4478867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192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41834">
                <a:tc rowSpan="2">
                  <a:txBody>
                    <a:bodyPr/>
                    <a:lstStyle/>
                    <a:p>
                      <a:pPr algn="ctr"/>
                      <a:r>
                        <a:rPr lang="es-CO" dirty="0">
                          <a:solidFill>
                            <a:schemeClr val="bg1"/>
                          </a:solidFill>
                        </a:rPr>
                        <a:t>Fuente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A4091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CO" dirty="0">
                          <a:solidFill>
                            <a:schemeClr val="bg1"/>
                          </a:solidFill>
                        </a:rPr>
                        <a:t>Inversiones por objetivo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A4091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A4091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CO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A4091F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algn="ctr"/>
                      <a:r>
                        <a:rPr lang="es-CO" dirty="0">
                          <a:solidFill>
                            <a:schemeClr val="bg1"/>
                          </a:solidFill>
                        </a:rPr>
                        <a:t>Sectores de mayor Inversión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A4091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es-CO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A4091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es-CO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A4091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1834">
                <a:tc vMerge="1">
                  <a:txBody>
                    <a:bodyPr/>
                    <a:lstStyle/>
                    <a:p>
                      <a:pPr algn="ctr"/>
                      <a:endParaRPr lang="es-CO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A4091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solidFill>
                            <a:schemeClr val="bg1"/>
                          </a:solidFill>
                        </a:rPr>
                        <a:t>Mitigación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A4091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solidFill>
                            <a:schemeClr val="bg1"/>
                          </a:solidFill>
                        </a:rPr>
                        <a:t>Adaptación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A4091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solidFill>
                            <a:schemeClr val="bg1"/>
                          </a:solidFill>
                        </a:rPr>
                        <a:t>Integral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A4091F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pPr algn="ctr"/>
                      <a:endParaRPr lang="es-CO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A4091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es-CO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A4091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es-CO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A4091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9454"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Público doméstico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12%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b="1" dirty="0"/>
                        <a:t>57%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31%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Gestión del </a:t>
                      </a:r>
                    </a:p>
                    <a:p>
                      <a:pPr algn="ctr"/>
                      <a:r>
                        <a:rPr lang="es-CO" dirty="0"/>
                        <a:t>riesgo</a:t>
                      </a:r>
                      <a:br>
                        <a:rPr lang="es-CO" dirty="0"/>
                      </a:br>
                      <a:r>
                        <a:rPr lang="es-CO" b="1" dirty="0"/>
                        <a:t>38%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Medio ambiente </a:t>
                      </a:r>
                      <a:br>
                        <a:rPr lang="es-CO" dirty="0"/>
                      </a:br>
                      <a:r>
                        <a:rPr lang="es-CO" dirty="0"/>
                        <a:t>31%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Agropecuario</a:t>
                      </a:r>
                      <a:br>
                        <a:rPr lang="es-CO" dirty="0"/>
                      </a:br>
                      <a:r>
                        <a:rPr lang="es-CO" dirty="0"/>
                        <a:t>17%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16291"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Público internacional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7%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8%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b="1" dirty="0"/>
                        <a:t>85%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Medio ambiente</a:t>
                      </a:r>
                      <a:br>
                        <a:rPr lang="es-CO" dirty="0"/>
                      </a:br>
                      <a:r>
                        <a:rPr lang="es-CO" b="1" dirty="0"/>
                        <a:t>85%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Desarrollo urbano y transversal</a:t>
                      </a:r>
                      <a:br>
                        <a:rPr lang="es-CO" dirty="0"/>
                      </a:br>
                      <a:r>
                        <a:rPr lang="es-CO" dirty="0"/>
                        <a:t>10%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Energía</a:t>
                      </a:r>
                      <a:br>
                        <a:rPr lang="es-CO" dirty="0"/>
                      </a:br>
                      <a:r>
                        <a:rPr lang="es-CO" dirty="0"/>
                        <a:t>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9454"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Privado</a:t>
                      </a:r>
                      <a:br>
                        <a:rPr lang="es-CO" dirty="0"/>
                      </a:br>
                      <a:r>
                        <a:rPr lang="es-CO" dirty="0"/>
                        <a:t>doméstico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b="1" dirty="0"/>
                        <a:t>48%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31%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21%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Industrial</a:t>
                      </a:r>
                      <a:br>
                        <a:rPr lang="es-CO" dirty="0"/>
                      </a:br>
                      <a:r>
                        <a:rPr lang="es-CO" b="1" dirty="0"/>
                        <a:t>55%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Medio ambiente</a:t>
                      </a:r>
                      <a:br>
                        <a:rPr lang="es-CO" dirty="0"/>
                      </a:br>
                      <a:r>
                        <a:rPr lang="es-CO" dirty="0"/>
                        <a:t>34%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Residuos</a:t>
                      </a:r>
                      <a:br>
                        <a:rPr lang="es-CO" dirty="0"/>
                      </a:br>
                      <a:r>
                        <a:rPr lang="es-CO" dirty="0"/>
                        <a:t>6%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771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B7E2D58-012E-455A-8225-10E81DE8800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ES" dirty="0"/>
              <a:t>Brecha de financiamiento climático en Colombia</a:t>
            </a:r>
          </a:p>
        </p:txBody>
      </p:sp>
    </p:spTree>
    <p:extLst>
      <p:ext uri="{BB962C8B-B14F-4D97-AF65-F5344CB8AC3E}">
        <p14:creationId xmlns:p14="http://schemas.microsoft.com/office/powerpoint/2010/main" val="297886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7E1BC-AB56-490C-B7B8-213825D31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Brecha anual de inversiones en financiamiento climático</a:t>
            </a:r>
            <a:endParaRPr lang="es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1AEC4A-069D-4AB2-B76D-EBABBA8F32A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ES" dirty="0"/>
              <a:t>El país debe incrementar sus inversiones en mitigación en USD 810 millones anuales (equivalente al 0,27% del PIB 2016) para cumplir la meta de reducir emisiones en un 20%.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C4057F-25C4-4C80-BCC1-D7913B8BF58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CO" dirty="0"/>
              <a:t>Fuente: DNP, 2017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25E4C4-2591-4497-8D9A-080E20923A29}"/>
              </a:ext>
            </a:extLst>
          </p:cNvPr>
          <p:cNvSpPr/>
          <p:nvPr/>
        </p:nvSpPr>
        <p:spPr>
          <a:xfrm>
            <a:off x="7851899" y="2639006"/>
            <a:ext cx="3953354" cy="150810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s-ES" dirty="0"/>
              <a:t>Brecha anual de financiamiento en mitigación </a:t>
            </a:r>
            <a:r>
              <a:rPr lang="es-ES" b="1" dirty="0"/>
              <a:t>USD 810 millones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dirty="0"/>
              <a:t>Sector </a:t>
            </a:r>
            <a:r>
              <a:rPr lang="es-ES" dirty="0">
                <a:solidFill>
                  <a:srgbClr val="A4091F"/>
                </a:solidFill>
              </a:rPr>
              <a:t>público USD 223 millones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dirty="0"/>
              <a:t>Sector </a:t>
            </a:r>
            <a:r>
              <a:rPr lang="es-ES" dirty="0">
                <a:solidFill>
                  <a:schemeClr val="accent3"/>
                </a:solidFill>
              </a:rPr>
              <a:t>privado USD 587 millones</a:t>
            </a:r>
          </a:p>
        </p:txBody>
      </p:sp>
      <p:graphicFrame>
        <p:nvGraphicFramePr>
          <p:cNvPr id="6" name="Gráfico 14">
            <a:extLst>
              <a:ext uri="{FF2B5EF4-FFF2-40B4-BE49-F238E27FC236}">
                <a16:creationId xmlns:a16="http://schemas.microsoft.com/office/drawing/2014/main" id="{07DAF457-AD12-4AE9-A78A-06AC310049A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5571224"/>
              </p:ext>
            </p:extLst>
          </p:nvPr>
        </p:nvGraphicFramePr>
        <p:xfrm>
          <a:off x="270152" y="1551265"/>
          <a:ext cx="7521879" cy="4509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062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429B1F2-D869-4279-BB66-8038753403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/>
              <a:t>Recomendaciones de la experiencia de Colombia para cerrar la brecha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9DE033-5823-4D34-A903-77A2487F1F1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s-CO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064648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B9A22B-200B-4325-9CB0-93FBF0919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Hacia el cierre de la brecha de financiamiento climático</a:t>
            </a:r>
            <a:endParaRPr lang="es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B203D8-52F6-47BD-B87C-77BD56931E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ES" dirty="0"/>
              <a:t>Enviar las señales adecuadas por parte del sector público contribuyen al cierre de la brecha de financiamiento climático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1BBAF69-E3FE-4040-A58F-E3F6E83005DC}"/>
              </a:ext>
            </a:extLst>
          </p:cNvPr>
          <p:cNvGrpSpPr/>
          <p:nvPr/>
        </p:nvGrpSpPr>
        <p:grpSpPr>
          <a:xfrm>
            <a:off x="1057281" y="1438274"/>
            <a:ext cx="4845556" cy="1990726"/>
            <a:chOff x="857256" y="1676399"/>
            <a:chExt cx="4845556" cy="1990726"/>
          </a:xfrm>
        </p:grpSpPr>
        <p:sp>
          <p:nvSpPr>
            <p:cNvPr id="6" name="Redondear rectángulo de esquina del mismo lado 49">
              <a:extLst>
                <a:ext uri="{FF2B5EF4-FFF2-40B4-BE49-F238E27FC236}">
                  <a16:creationId xmlns:a16="http://schemas.microsoft.com/office/drawing/2014/main" id="{25080A70-FE9A-4DCC-A558-F9F60F6C4781}"/>
                </a:ext>
              </a:extLst>
            </p:cNvPr>
            <p:cNvSpPr/>
            <p:nvPr/>
          </p:nvSpPr>
          <p:spPr>
            <a:xfrm>
              <a:off x="857256" y="1676399"/>
              <a:ext cx="4845555" cy="690563"/>
            </a:xfrm>
            <a:prstGeom prst="round2SameRect">
              <a:avLst/>
            </a:prstGeom>
            <a:gradFill flip="none" rotWithShape="1">
              <a:gsLst>
                <a:gs pos="0">
                  <a:srgbClr val="A4091F"/>
                </a:gs>
                <a:gs pos="100000">
                  <a:srgbClr val="800000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utura Std Book"/>
                  <a:ea typeface="+mn-ea"/>
                  <a:cs typeface="+mn-cs"/>
                </a:rPr>
                <a:t>SEÑAL DE POLÍTICA</a:t>
              </a:r>
            </a:p>
          </p:txBody>
        </p:sp>
        <p:sp>
          <p:nvSpPr>
            <p:cNvPr id="7" name="Redondear rectángulo de esquina del mismo lado 50">
              <a:extLst>
                <a:ext uri="{FF2B5EF4-FFF2-40B4-BE49-F238E27FC236}">
                  <a16:creationId xmlns:a16="http://schemas.microsoft.com/office/drawing/2014/main" id="{EC592E25-338B-4E64-8BBA-7DCBF4901304}"/>
                </a:ext>
              </a:extLst>
            </p:cNvPr>
            <p:cNvSpPr/>
            <p:nvPr/>
          </p:nvSpPr>
          <p:spPr>
            <a:xfrm>
              <a:off x="857256" y="2357438"/>
              <a:ext cx="4845556" cy="1309687"/>
            </a:xfrm>
            <a:prstGeom prst="round2SameRect">
              <a:avLst>
                <a:gd name="adj1" fmla="val 0"/>
                <a:gd name="adj2" fmla="val 720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0000" rIns="144000" anchor="ctr"/>
            <a:lstStyle/>
            <a:p>
              <a:pPr lvl="2">
                <a:spcAft>
                  <a:spcPts val="1200"/>
                </a:spcAft>
                <a:defRPr/>
              </a:pPr>
              <a:r>
                <a:rPr kumimoji="0" lang="es-CO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utura Std Book"/>
                  <a:ea typeface="Calibri" charset="0"/>
                  <a:cs typeface="Futura Std Book"/>
                </a:rPr>
                <a:t>Para generar un entorno habilitante de movilización de recursos </a:t>
              </a:r>
              <a:r>
                <a:rPr lang="es-CO" dirty="0">
                  <a:solidFill>
                    <a:schemeClr val="bg1"/>
                  </a:solidFill>
                  <a:latin typeface="Futura Std Book"/>
                  <a:ea typeface="Calibri" charset="0"/>
                  <a:cs typeface="Futura Std Book"/>
                </a:rPr>
                <a:t>para el cambio climático</a:t>
              </a:r>
              <a:endParaRPr kumimoji="0" lang="es-CO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utura Std Book"/>
                <a:ea typeface="Calibri" charset="0"/>
                <a:cs typeface="Futura Std Book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C7F69D2-0EA6-4DF7-A27F-822DC59E90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4016" y="2608498"/>
              <a:ext cx="807566" cy="807566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5C9450A-CFF0-4A0C-98D1-E81265DC6ADA}"/>
              </a:ext>
            </a:extLst>
          </p:cNvPr>
          <p:cNvGrpSpPr/>
          <p:nvPr/>
        </p:nvGrpSpPr>
        <p:grpSpPr>
          <a:xfrm>
            <a:off x="6257931" y="1438274"/>
            <a:ext cx="4845556" cy="1990726"/>
            <a:chOff x="6257931" y="1438274"/>
            <a:chExt cx="4845556" cy="1990726"/>
          </a:xfrm>
        </p:grpSpPr>
        <p:sp>
          <p:nvSpPr>
            <p:cNvPr id="10" name="Redondear rectángulo de esquina del mismo lado 49">
              <a:extLst>
                <a:ext uri="{FF2B5EF4-FFF2-40B4-BE49-F238E27FC236}">
                  <a16:creationId xmlns:a16="http://schemas.microsoft.com/office/drawing/2014/main" id="{4A1D361C-C61C-48FD-AA2D-A9C7BBA88BD8}"/>
                </a:ext>
              </a:extLst>
            </p:cNvPr>
            <p:cNvSpPr/>
            <p:nvPr/>
          </p:nvSpPr>
          <p:spPr>
            <a:xfrm>
              <a:off x="6257931" y="1438274"/>
              <a:ext cx="4845555" cy="690563"/>
            </a:xfrm>
            <a:prstGeom prst="round2SameRect">
              <a:avLst/>
            </a:prstGeom>
            <a:gradFill flip="none" rotWithShape="1">
              <a:gsLst>
                <a:gs pos="0">
                  <a:srgbClr val="A4091F"/>
                </a:gs>
                <a:gs pos="100000">
                  <a:srgbClr val="800000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r>
                <a:rPr lang="es-ES" b="1" dirty="0">
                  <a:solidFill>
                    <a:prstClr val="white"/>
                  </a:solidFill>
                </a:rPr>
                <a:t>SEÑAL DE PRECIO</a:t>
              </a:r>
            </a:p>
          </p:txBody>
        </p:sp>
        <p:sp>
          <p:nvSpPr>
            <p:cNvPr id="11" name="Redondear rectángulo de esquina del mismo lado 50">
              <a:extLst>
                <a:ext uri="{FF2B5EF4-FFF2-40B4-BE49-F238E27FC236}">
                  <a16:creationId xmlns:a16="http://schemas.microsoft.com/office/drawing/2014/main" id="{84FFDBB9-B9C4-459F-958A-FFF29F47FC1A}"/>
                </a:ext>
              </a:extLst>
            </p:cNvPr>
            <p:cNvSpPr/>
            <p:nvPr/>
          </p:nvSpPr>
          <p:spPr>
            <a:xfrm>
              <a:off x="6257931" y="2119313"/>
              <a:ext cx="4845556" cy="1309687"/>
            </a:xfrm>
            <a:prstGeom prst="round2SameRect">
              <a:avLst>
                <a:gd name="adj1" fmla="val 0"/>
                <a:gd name="adj2" fmla="val 720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0000" rIns="144000" anchor="ctr"/>
            <a:lstStyle/>
            <a:p>
              <a:pPr lvl="2">
                <a:spcAft>
                  <a:spcPts val="1200"/>
                </a:spcAft>
                <a:defRPr/>
              </a:pPr>
              <a:r>
                <a:rPr lang="es-CO" dirty="0">
                  <a:solidFill>
                    <a:schemeClr val="bg1"/>
                  </a:solidFill>
                  <a:ea typeface="Calibri" charset="0"/>
                  <a:cs typeface="Futura Std Book"/>
                </a:rPr>
                <a:t>Para incorporar en la toma de decisiones las externalidades generadas por el cambio climático</a:t>
              </a: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1B0B07C-39AB-4B3B-A439-439411C26E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0006" y="2411843"/>
              <a:ext cx="734151" cy="734151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BFED1DF-83AB-4D3A-9AF0-07AA8EF87D87}"/>
              </a:ext>
            </a:extLst>
          </p:cNvPr>
          <p:cNvGrpSpPr/>
          <p:nvPr/>
        </p:nvGrpSpPr>
        <p:grpSpPr>
          <a:xfrm>
            <a:off x="1057281" y="3733799"/>
            <a:ext cx="4845556" cy="1990726"/>
            <a:chOff x="1057281" y="3733799"/>
            <a:chExt cx="4845556" cy="1990726"/>
          </a:xfrm>
        </p:grpSpPr>
        <p:sp>
          <p:nvSpPr>
            <p:cNvPr id="14" name="Redondear rectángulo de esquina del mismo lado 49">
              <a:extLst>
                <a:ext uri="{FF2B5EF4-FFF2-40B4-BE49-F238E27FC236}">
                  <a16:creationId xmlns:a16="http://schemas.microsoft.com/office/drawing/2014/main" id="{6B22264D-9AB9-467E-BB88-3E90426A407A}"/>
                </a:ext>
              </a:extLst>
            </p:cNvPr>
            <p:cNvSpPr/>
            <p:nvPr/>
          </p:nvSpPr>
          <p:spPr>
            <a:xfrm>
              <a:off x="1057281" y="3733799"/>
              <a:ext cx="4845555" cy="690563"/>
            </a:xfrm>
            <a:prstGeom prst="round2SameRect">
              <a:avLst/>
            </a:prstGeom>
            <a:gradFill flip="none" rotWithShape="1">
              <a:gsLst>
                <a:gs pos="0">
                  <a:srgbClr val="A4091F"/>
                </a:gs>
                <a:gs pos="100000">
                  <a:srgbClr val="800000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r>
                <a:rPr lang="es-ES" b="1" dirty="0">
                  <a:solidFill>
                    <a:prstClr val="white"/>
                  </a:solidFill>
                </a:rPr>
                <a:t>SEÑAL AL MERCADO FINANCIERO</a:t>
              </a:r>
            </a:p>
          </p:txBody>
        </p:sp>
        <p:sp>
          <p:nvSpPr>
            <p:cNvPr id="15" name="Redondear rectángulo de esquina del mismo lado 50">
              <a:extLst>
                <a:ext uri="{FF2B5EF4-FFF2-40B4-BE49-F238E27FC236}">
                  <a16:creationId xmlns:a16="http://schemas.microsoft.com/office/drawing/2014/main" id="{B898E8B8-4BBD-478A-9DC3-EFBFD9F2F14C}"/>
                </a:ext>
              </a:extLst>
            </p:cNvPr>
            <p:cNvSpPr/>
            <p:nvPr/>
          </p:nvSpPr>
          <p:spPr>
            <a:xfrm>
              <a:off x="1057281" y="4414838"/>
              <a:ext cx="4845556" cy="1309687"/>
            </a:xfrm>
            <a:prstGeom prst="round2SameRect">
              <a:avLst>
                <a:gd name="adj1" fmla="val 0"/>
                <a:gd name="adj2" fmla="val 720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0000" rIns="144000" anchor="ctr"/>
            <a:lstStyle/>
            <a:p>
              <a:pPr lvl="2">
                <a:spcAft>
                  <a:spcPts val="1200"/>
                </a:spcAft>
                <a:defRPr/>
              </a:pPr>
              <a:r>
                <a:rPr lang="es-CO" dirty="0">
                  <a:solidFill>
                    <a:schemeClr val="bg1"/>
                  </a:solidFill>
                  <a:ea typeface="Calibri" charset="0"/>
                  <a:cs typeface="Futura Std Book"/>
                </a:rPr>
                <a:t>Para facilitar las inversiones públicas y privadas en cambio climático</a:t>
              </a: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38BA73EC-7AE7-427D-87BA-0BE2AD839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3090" y="4665897"/>
              <a:ext cx="807566" cy="807566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7AC8088-FF13-477B-9DF4-088C87F0F655}"/>
              </a:ext>
            </a:extLst>
          </p:cNvPr>
          <p:cNvGrpSpPr/>
          <p:nvPr/>
        </p:nvGrpSpPr>
        <p:grpSpPr>
          <a:xfrm>
            <a:off x="6257931" y="3733799"/>
            <a:ext cx="4845556" cy="1990726"/>
            <a:chOff x="6257931" y="3733799"/>
            <a:chExt cx="4845556" cy="1990726"/>
          </a:xfrm>
        </p:grpSpPr>
        <p:sp>
          <p:nvSpPr>
            <p:cNvPr id="18" name="Redondear rectángulo de esquina del mismo lado 49">
              <a:extLst>
                <a:ext uri="{FF2B5EF4-FFF2-40B4-BE49-F238E27FC236}">
                  <a16:creationId xmlns:a16="http://schemas.microsoft.com/office/drawing/2014/main" id="{3E95E944-86BB-4404-AC62-FC1BDAFC9FB7}"/>
                </a:ext>
              </a:extLst>
            </p:cNvPr>
            <p:cNvSpPr/>
            <p:nvPr/>
          </p:nvSpPr>
          <p:spPr>
            <a:xfrm>
              <a:off x="6257931" y="3733799"/>
              <a:ext cx="4845555" cy="690563"/>
            </a:xfrm>
            <a:prstGeom prst="round2SameRect">
              <a:avLst/>
            </a:prstGeom>
            <a:gradFill flip="none" rotWithShape="1">
              <a:gsLst>
                <a:gs pos="0">
                  <a:srgbClr val="A4091F"/>
                </a:gs>
                <a:gs pos="100000">
                  <a:srgbClr val="800000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r>
                <a:rPr lang="es-ES" b="1" dirty="0">
                  <a:solidFill>
                    <a:prstClr val="white"/>
                  </a:solidFill>
                </a:rPr>
                <a:t>SEÑAL A COOPERANTES INTERNACIONALES</a:t>
              </a:r>
            </a:p>
          </p:txBody>
        </p:sp>
        <p:sp>
          <p:nvSpPr>
            <p:cNvPr id="19" name="Redondear rectángulo de esquina del mismo lado 50">
              <a:extLst>
                <a:ext uri="{FF2B5EF4-FFF2-40B4-BE49-F238E27FC236}">
                  <a16:creationId xmlns:a16="http://schemas.microsoft.com/office/drawing/2014/main" id="{B8A22140-45D2-4437-8BF8-66BC4C4CDCDF}"/>
                </a:ext>
              </a:extLst>
            </p:cNvPr>
            <p:cNvSpPr/>
            <p:nvPr/>
          </p:nvSpPr>
          <p:spPr>
            <a:xfrm>
              <a:off x="6257931" y="4414838"/>
              <a:ext cx="4845556" cy="1309687"/>
            </a:xfrm>
            <a:prstGeom prst="round2SameRect">
              <a:avLst>
                <a:gd name="adj1" fmla="val 0"/>
                <a:gd name="adj2" fmla="val 720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0000" rIns="144000" anchor="ctr"/>
            <a:lstStyle/>
            <a:p>
              <a:pPr lvl="2">
                <a:spcAft>
                  <a:spcPts val="1200"/>
                </a:spcAft>
                <a:defRPr/>
              </a:pPr>
              <a:r>
                <a:rPr lang="es-CO" dirty="0">
                  <a:solidFill>
                    <a:schemeClr val="bg1"/>
                  </a:solidFill>
                  <a:ea typeface="Calibri" charset="0"/>
                  <a:cs typeface="Futura Std Book"/>
                </a:rPr>
                <a:t>Para lograr una meta mas ambiciosa de desarrollo </a:t>
              </a:r>
              <a:r>
                <a:rPr lang="es-CO" dirty="0" err="1">
                  <a:solidFill>
                    <a:schemeClr val="bg1"/>
                  </a:solidFill>
                  <a:ea typeface="Calibri" charset="0"/>
                  <a:cs typeface="Futura Std Book"/>
                </a:rPr>
                <a:t>resiliente</a:t>
              </a:r>
              <a:r>
                <a:rPr lang="es-CO" dirty="0">
                  <a:solidFill>
                    <a:schemeClr val="bg1"/>
                  </a:solidFill>
                  <a:ea typeface="Calibri" charset="0"/>
                  <a:cs typeface="Futura Std Book"/>
                </a:rPr>
                <a:t> y bajo en carbono</a:t>
              </a: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B69FE949-CDBF-45E4-AF4E-7540551DDF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2856" y="4662486"/>
              <a:ext cx="807566" cy="8075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636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C9872-4EF0-4586-987F-E7A1EE83F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Señal de Política: Crear mecanismos de articulación interinstitucional en materia de cambio climático</a:t>
            </a:r>
            <a:endParaRPr lang="es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459222-17BE-4632-AE15-573063695C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1866" y="1228162"/>
            <a:ext cx="11614384" cy="360939"/>
          </a:xfrm>
        </p:spPr>
        <p:txBody>
          <a:bodyPr/>
          <a:lstStyle/>
          <a:p>
            <a:r>
              <a:rPr lang="es-ES" sz="1900" dirty="0"/>
              <a:t>Colombia creó el SISCLIMA para articular políticas, instrumentos y entidades en cambio climático.</a:t>
            </a:r>
          </a:p>
        </p:txBody>
      </p:sp>
      <p:grpSp>
        <p:nvGrpSpPr>
          <p:cNvPr id="5" name="Agrupar 5">
            <a:extLst>
              <a:ext uri="{FF2B5EF4-FFF2-40B4-BE49-F238E27FC236}">
                <a16:creationId xmlns:a16="http://schemas.microsoft.com/office/drawing/2014/main" id="{7CA6DB13-075A-48AE-908F-0EBC838266A1}"/>
              </a:ext>
            </a:extLst>
          </p:cNvPr>
          <p:cNvGrpSpPr/>
          <p:nvPr/>
        </p:nvGrpSpPr>
        <p:grpSpPr>
          <a:xfrm>
            <a:off x="434739" y="1855399"/>
            <a:ext cx="3556235" cy="3846834"/>
            <a:chOff x="643466" y="1837267"/>
            <a:chExt cx="4715933" cy="195594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Redondear rectángulo de esquina del mismo lado 49">
              <a:extLst>
                <a:ext uri="{FF2B5EF4-FFF2-40B4-BE49-F238E27FC236}">
                  <a16:creationId xmlns:a16="http://schemas.microsoft.com/office/drawing/2014/main" id="{051737C2-A573-4099-8094-5E0362C0EACF}"/>
                </a:ext>
              </a:extLst>
            </p:cNvPr>
            <p:cNvSpPr/>
            <p:nvPr/>
          </p:nvSpPr>
          <p:spPr>
            <a:xfrm>
              <a:off x="643466" y="1837267"/>
              <a:ext cx="4715933" cy="476764"/>
            </a:xfrm>
            <a:prstGeom prst="round2SameRect">
              <a:avLst/>
            </a:prstGeom>
            <a:gradFill flip="none" rotWithShape="1">
              <a:gsLst>
                <a:gs pos="0">
                  <a:srgbClr val="A4091F"/>
                </a:gs>
                <a:gs pos="100000">
                  <a:srgbClr val="800000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MARCO REGULATORIO Y DE POLÍTICA</a:t>
              </a:r>
            </a:p>
          </p:txBody>
        </p:sp>
        <p:sp>
          <p:nvSpPr>
            <p:cNvPr id="7" name="Redondear rectángulo de esquina del mismo lado 50">
              <a:extLst>
                <a:ext uri="{FF2B5EF4-FFF2-40B4-BE49-F238E27FC236}">
                  <a16:creationId xmlns:a16="http://schemas.microsoft.com/office/drawing/2014/main" id="{328886F1-F91E-4275-A4BF-C8FFEFD30B57}"/>
                </a:ext>
              </a:extLst>
            </p:cNvPr>
            <p:cNvSpPr/>
            <p:nvPr/>
          </p:nvSpPr>
          <p:spPr>
            <a:xfrm>
              <a:off x="643466" y="2314031"/>
              <a:ext cx="4715933" cy="1479183"/>
            </a:xfrm>
            <a:prstGeom prst="round2SameRect">
              <a:avLst>
                <a:gd name="adj1" fmla="val 0"/>
                <a:gd name="adj2" fmla="val 6038"/>
              </a:avLst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85750" indent="-285750">
                <a:spcAft>
                  <a:spcPts val="1200"/>
                </a:spcAft>
                <a:buClr>
                  <a:srgbClr val="A4091F"/>
                </a:buClr>
                <a:buFont typeface="Arial" panose="020B0604020202020204" pitchFamily="34" charset="0"/>
                <a:buChar char="•"/>
                <a:defRPr/>
              </a:pPr>
              <a:r>
                <a:rPr lang="es-ES" b="1" dirty="0">
                  <a:solidFill>
                    <a:prstClr val="black"/>
                  </a:solidFill>
                  <a:ea typeface="Calibri" charset="0"/>
                  <a:cs typeface="Futura Std Book"/>
                </a:rPr>
                <a:t>Política Nacional de Cambio Climático</a:t>
              </a:r>
              <a:r>
                <a:rPr lang="es-ES" dirty="0">
                  <a:solidFill>
                    <a:prstClr val="black"/>
                  </a:solidFill>
                  <a:ea typeface="Calibri" charset="0"/>
                  <a:cs typeface="Futura Std Book"/>
                </a:rPr>
                <a:t> – adoptada en 2016</a:t>
              </a:r>
            </a:p>
            <a:p>
              <a:pPr marL="285750" indent="-285750">
                <a:spcAft>
                  <a:spcPts val="1200"/>
                </a:spcAft>
                <a:buClr>
                  <a:srgbClr val="A4091F"/>
                </a:buClr>
                <a:buFont typeface="Arial" panose="020B0604020202020204" pitchFamily="34" charset="0"/>
                <a:buChar char="•"/>
                <a:defRPr/>
              </a:pPr>
              <a:r>
                <a:rPr lang="es-ES" dirty="0">
                  <a:solidFill>
                    <a:prstClr val="black"/>
                  </a:solidFill>
                  <a:ea typeface="Calibri" charset="0"/>
                  <a:cs typeface="Futura Std Book"/>
                </a:rPr>
                <a:t>Decreto 298 de 2016 – </a:t>
              </a:r>
              <a:r>
                <a:rPr lang="es-ES" b="1" dirty="0">
                  <a:solidFill>
                    <a:prstClr val="black"/>
                  </a:solidFill>
                  <a:ea typeface="Calibri" charset="0"/>
                  <a:cs typeface="Futura Std Book"/>
                </a:rPr>
                <a:t>creación del </a:t>
              </a:r>
              <a:r>
                <a:rPr lang="es-ES" b="1" dirty="0" err="1">
                  <a:solidFill>
                    <a:prstClr val="black"/>
                  </a:solidFill>
                  <a:ea typeface="Calibri" charset="0"/>
                  <a:cs typeface="Futura Std Book"/>
                </a:rPr>
                <a:t>Sisclima</a:t>
              </a:r>
              <a:endParaRPr lang="es-ES" b="1" dirty="0">
                <a:solidFill>
                  <a:prstClr val="black"/>
                </a:solidFill>
                <a:ea typeface="Calibri" charset="0"/>
                <a:cs typeface="Futura Std Book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705BC9A-A07F-40F4-B95C-B432C670FC86}"/>
              </a:ext>
            </a:extLst>
          </p:cNvPr>
          <p:cNvGrpSpPr/>
          <p:nvPr/>
        </p:nvGrpSpPr>
        <p:grpSpPr>
          <a:xfrm>
            <a:off x="4395090" y="1855399"/>
            <a:ext cx="7377203" cy="3846835"/>
            <a:chOff x="4299840" y="1671698"/>
            <a:chExt cx="7377203" cy="3497123"/>
          </a:xfrm>
        </p:grpSpPr>
        <p:sp>
          <p:nvSpPr>
            <p:cNvPr id="9" name="Rounded Rectangle 7">
              <a:extLst>
                <a:ext uri="{FF2B5EF4-FFF2-40B4-BE49-F238E27FC236}">
                  <a16:creationId xmlns:a16="http://schemas.microsoft.com/office/drawing/2014/main" id="{ABC5C6C4-CB43-49B7-8A8C-7F042C5F0670}"/>
                </a:ext>
              </a:extLst>
            </p:cNvPr>
            <p:cNvSpPr/>
            <p:nvPr/>
          </p:nvSpPr>
          <p:spPr>
            <a:xfrm>
              <a:off x="4972050" y="1671698"/>
              <a:ext cx="5962650" cy="661927"/>
            </a:xfrm>
            <a:prstGeom prst="roundRect">
              <a:avLst/>
            </a:prstGeom>
            <a:gradFill flip="none" rotWithShape="1">
              <a:gsLst>
                <a:gs pos="0">
                  <a:srgbClr val="A4091F"/>
                </a:gs>
                <a:gs pos="100000">
                  <a:srgbClr val="800000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b="1" dirty="0"/>
                <a:t>SISTEMA NACIONAL DE CAMBIO CLIMÁTICO</a:t>
              </a:r>
            </a:p>
          </p:txBody>
        </p:sp>
        <p:grpSp>
          <p:nvGrpSpPr>
            <p:cNvPr id="10" name="Agrupar 5">
              <a:extLst>
                <a:ext uri="{FF2B5EF4-FFF2-40B4-BE49-F238E27FC236}">
                  <a16:creationId xmlns:a16="http://schemas.microsoft.com/office/drawing/2014/main" id="{B6038540-3F7A-4EC0-8709-E281A70AC26A}"/>
                </a:ext>
              </a:extLst>
            </p:cNvPr>
            <p:cNvGrpSpPr/>
            <p:nvPr/>
          </p:nvGrpSpPr>
          <p:grpSpPr>
            <a:xfrm>
              <a:off x="8075304" y="2772322"/>
              <a:ext cx="3601739" cy="2396499"/>
              <a:chOff x="643466" y="1837267"/>
              <a:chExt cx="4715933" cy="192694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6" name="Redondear rectángulo de esquina del mismo lado 6">
                <a:extLst>
                  <a:ext uri="{FF2B5EF4-FFF2-40B4-BE49-F238E27FC236}">
                    <a16:creationId xmlns:a16="http://schemas.microsoft.com/office/drawing/2014/main" id="{77224C16-4C49-47F0-853D-BEC460D1D913}"/>
                  </a:ext>
                </a:extLst>
              </p:cNvPr>
              <p:cNvSpPr/>
              <p:nvPr/>
            </p:nvSpPr>
            <p:spPr>
              <a:xfrm>
                <a:off x="643466" y="1837267"/>
                <a:ext cx="4715933" cy="593312"/>
              </a:xfrm>
              <a:prstGeom prst="round2SameRect">
                <a:avLst/>
              </a:prstGeom>
              <a:gradFill flip="none" rotWithShape="1">
                <a:gsLst>
                  <a:gs pos="0">
                    <a:srgbClr val="A4091F"/>
                  </a:gs>
                  <a:gs pos="100000">
                    <a:srgbClr val="800000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Comisión Intersectorial de Cambio Climático</a:t>
                </a:r>
              </a:p>
            </p:txBody>
          </p:sp>
          <p:sp>
            <p:nvSpPr>
              <p:cNvPr id="17" name="Redondear rectángulo de esquina del mismo lado 7">
                <a:extLst>
                  <a:ext uri="{FF2B5EF4-FFF2-40B4-BE49-F238E27FC236}">
                    <a16:creationId xmlns:a16="http://schemas.microsoft.com/office/drawing/2014/main" id="{DA8F122F-CFC6-4CD7-9F25-E5399407AE05}"/>
                  </a:ext>
                </a:extLst>
              </p:cNvPr>
              <p:cNvSpPr/>
              <p:nvPr/>
            </p:nvSpPr>
            <p:spPr>
              <a:xfrm>
                <a:off x="643466" y="2430579"/>
                <a:ext cx="4715933" cy="1333637"/>
              </a:xfrm>
              <a:prstGeom prst="round2SameRect">
                <a:avLst>
                  <a:gd name="adj1" fmla="val 0"/>
                  <a:gd name="adj2" fmla="val 983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285750" lvl="0" indent="-285750">
                  <a:buClr>
                    <a:srgbClr val="A4091F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kumimoji="0" lang="es-ES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Calibri" charset="0"/>
                    <a:cs typeface="Futura Std Book"/>
                  </a:rPr>
                  <a:t>Comité de Gestión Financiera</a:t>
                </a:r>
              </a:p>
              <a:p>
                <a:pPr marL="285750" lvl="0" indent="-285750">
                  <a:buClr>
                    <a:srgbClr val="A4091F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s-ES" dirty="0">
                    <a:solidFill>
                      <a:prstClr val="black"/>
                    </a:solidFill>
                    <a:ea typeface="Calibri" charset="0"/>
                    <a:cs typeface="Futura Std Book"/>
                  </a:rPr>
                  <a:t>Comité de Asuntos Internacionales</a:t>
                </a:r>
              </a:p>
              <a:p>
                <a:pPr marL="285750" lvl="0" indent="-285750">
                  <a:buClr>
                    <a:srgbClr val="A4091F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s-ES" dirty="0">
                    <a:solidFill>
                      <a:prstClr val="black"/>
                    </a:solidFill>
                    <a:ea typeface="Calibri" charset="0"/>
                    <a:cs typeface="Futura Std Book"/>
                  </a:rPr>
                  <a:t>Comité de Información</a:t>
                </a:r>
              </a:p>
              <a:p>
                <a:pPr marL="285750" lvl="0" indent="-285750">
                  <a:buClr>
                    <a:srgbClr val="A4091F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s-ES" dirty="0">
                    <a:solidFill>
                      <a:prstClr val="black"/>
                    </a:solidFill>
                    <a:ea typeface="Calibri" charset="0"/>
                    <a:cs typeface="Futura Std Book"/>
                  </a:rPr>
                  <a:t>Comité Técnico</a:t>
                </a:r>
              </a:p>
            </p:txBody>
          </p:sp>
        </p:grpSp>
        <p:grpSp>
          <p:nvGrpSpPr>
            <p:cNvPr id="11" name="Agrupar 5">
              <a:extLst>
                <a:ext uri="{FF2B5EF4-FFF2-40B4-BE49-F238E27FC236}">
                  <a16:creationId xmlns:a16="http://schemas.microsoft.com/office/drawing/2014/main" id="{1648B556-2DCE-4308-A1E5-0FD7C9D7523B}"/>
                </a:ext>
              </a:extLst>
            </p:cNvPr>
            <p:cNvGrpSpPr/>
            <p:nvPr/>
          </p:nvGrpSpPr>
          <p:grpSpPr>
            <a:xfrm>
              <a:off x="4299840" y="2772322"/>
              <a:ext cx="3601739" cy="2396499"/>
              <a:chOff x="643466" y="1837267"/>
              <a:chExt cx="4715933" cy="192694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4" name="Redondear rectángulo de esquina del mismo lado 6">
                <a:extLst>
                  <a:ext uri="{FF2B5EF4-FFF2-40B4-BE49-F238E27FC236}">
                    <a16:creationId xmlns:a16="http://schemas.microsoft.com/office/drawing/2014/main" id="{D6C27354-44D2-4C50-9C53-45D67FD3764E}"/>
                  </a:ext>
                </a:extLst>
              </p:cNvPr>
              <p:cNvSpPr/>
              <p:nvPr/>
            </p:nvSpPr>
            <p:spPr>
              <a:xfrm>
                <a:off x="643466" y="1837267"/>
                <a:ext cx="4715933" cy="593312"/>
              </a:xfrm>
              <a:prstGeom prst="round2SameRect">
                <a:avLst/>
              </a:prstGeom>
              <a:gradFill flip="none" rotWithShape="1">
                <a:gsLst>
                  <a:gs pos="0">
                    <a:srgbClr val="A4091F"/>
                  </a:gs>
                  <a:gs pos="100000">
                    <a:srgbClr val="800000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lvl="0" algn="ctr">
                  <a:defRPr/>
                </a:pPr>
                <a:r>
                  <a:rPr lang="es-ES" b="1" dirty="0">
                    <a:solidFill>
                      <a:prstClr val="white"/>
                    </a:solidFill>
                  </a:rPr>
                  <a:t>Nodos Regionales de cambio climático</a:t>
                </a:r>
              </a:p>
            </p:txBody>
          </p:sp>
          <p:sp>
            <p:nvSpPr>
              <p:cNvPr id="15" name="Redondear rectángulo de esquina del mismo lado 7">
                <a:extLst>
                  <a:ext uri="{FF2B5EF4-FFF2-40B4-BE49-F238E27FC236}">
                    <a16:creationId xmlns:a16="http://schemas.microsoft.com/office/drawing/2014/main" id="{9FC80A46-7828-4C9C-BD5C-995CC4877108}"/>
                  </a:ext>
                </a:extLst>
              </p:cNvPr>
              <p:cNvSpPr/>
              <p:nvPr/>
            </p:nvSpPr>
            <p:spPr>
              <a:xfrm>
                <a:off x="643466" y="2430579"/>
                <a:ext cx="4715933" cy="1333637"/>
              </a:xfrm>
              <a:prstGeom prst="round2SameRect">
                <a:avLst>
                  <a:gd name="adj1" fmla="val 0"/>
                  <a:gd name="adj2" fmla="val 983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numCol="2" anchor="ctr"/>
              <a:lstStyle/>
              <a:p>
                <a:pPr marL="285750" lvl="0" indent="-285750">
                  <a:buClr>
                    <a:srgbClr val="A4091F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s-ES" sz="1400" dirty="0">
                    <a:solidFill>
                      <a:prstClr val="black"/>
                    </a:solidFill>
                    <a:ea typeface="Calibri" charset="0"/>
                    <a:cs typeface="Futura Std Book"/>
                  </a:rPr>
                  <a:t>Amazonía</a:t>
                </a:r>
              </a:p>
              <a:p>
                <a:pPr marL="285750" lvl="0" indent="-285750">
                  <a:buClr>
                    <a:srgbClr val="A4091F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s-ES" sz="1400" dirty="0">
                    <a:solidFill>
                      <a:prstClr val="black"/>
                    </a:solidFill>
                    <a:ea typeface="Calibri" charset="0"/>
                    <a:cs typeface="Futura Std Book"/>
                  </a:rPr>
                  <a:t>Orinoquía</a:t>
                </a:r>
              </a:p>
              <a:p>
                <a:pPr marL="285750" lvl="0" indent="-285750">
                  <a:buClr>
                    <a:srgbClr val="A4091F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s-ES" sz="1400" dirty="0">
                    <a:solidFill>
                      <a:prstClr val="black"/>
                    </a:solidFill>
                    <a:ea typeface="Calibri" charset="0"/>
                    <a:cs typeface="Futura Std Book"/>
                  </a:rPr>
                  <a:t>Centro Oriente</a:t>
                </a:r>
              </a:p>
              <a:p>
                <a:pPr marL="285750" lvl="0" indent="-285750">
                  <a:buClr>
                    <a:srgbClr val="A4091F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s-ES" sz="1400" dirty="0">
                    <a:solidFill>
                      <a:prstClr val="black"/>
                    </a:solidFill>
                    <a:ea typeface="Calibri" charset="0"/>
                    <a:cs typeface="Futura Std Book"/>
                  </a:rPr>
                  <a:t>Andino</a:t>
                </a:r>
              </a:p>
              <a:p>
                <a:pPr marL="285750" lvl="0" indent="-285750">
                  <a:buClr>
                    <a:srgbClr val="A4091F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s-ES" sz="1400" dirty="0" err="1">
                    <a:solidFill>
                      <a:prstClr val="black"/>
                    </a:solidFill>
                    <a:ea typeface="Calibri" charset="0"/>
                    <a:cs typeface="Futura Std Book"/>
                  </a:rPr>
                  <a:t>Norandino</a:t>
                </a:r>
                <a:endParaRPr lang="es-ES" sz="1400" dirty="0">
                  <a:solidFill>
                    <a:prstClr val="black"/>
                  </a:solidFill>
                  <a:ea typeface="Calibri" charset="0"/>
                  <a:cs typeface="Futura Std Book"/>
                </a:endParaRPr>
              </a:p>
              <a:p>
                <a:pPr marL="285750" lvl="0" indent="-285750">
                  <a:buClr>
                    <a:srgbClr val="A4091F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s-ES" sz="1400" dirty="0">
                    <a:solidFill>
                      <a:prstClr val="black"/>
                    </a:solidFill>
                    <a:ea typeface="Calibri" charset="0"/>
                    <a:cs typeface="Futura Std Book"/>
                  </a:rPr>
                  <a:t>Eje Cafetero</a:t>
                </a:r>
              </a:p>
              <a:p>
                <a:pPr marL="285750" lvl="0" indent="-285750">
                  <a:buClr>
                    <a:srgbClr val="A4091F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s-ES" sz="1400" dirty="0">
                    <a:solidFill>
                      <a:prstClr val="black"/>
                    </a:solidFill>
                    <a:ea typeface="Calibri" charset="0"/>
                    <a:cs typeface="Futura Std Book"/>
                  </a:rPr>
                  <a:t>Antioquia</a:t>
                </a:r>
              </a:p>
              <a:p>
                <a:pPr marL="285750" lvl="0" indent="-285750">
                  <a:buClr>
                    <a:srgbClr val="A4091F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s-ES" sz="1400" dirty="0">
                    <a:solidFill>
                      <a:prstClr val="black"/>
                    </a:solidFill>
                    <a:ea typeface="Calibri" charset="0"/>
                    <a:cs typeface="Futura Std Book"/>
                  </a:rPr>
                  <a:t>Caribe e Insular</a:t>
                </a:r>
              </a:p>
              <a:p>
                <a:pPr marL="285750" lvl="0" indent="-285750">
                  <a:buClr>
                    <a:srgbClr val="A4091F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s-ES" sz="1400" dirty="0">
                    <a:solidFill>
                      <a:prstClr val="black"/>
                    </a:solidFill>
                    <a:ea typeface="Calibri" charset="0"/>
                    <a:cs typeface="Futura Std Book"/>
                  </a:rPr>
                  <a:t>Pacífico Norte</a:t>
                </a:r>
              </a:p>
              <a:p>
                <a:pPr marL="285750" lvl="0" indent="-285750">
                  <a:buClr>
                    <a:srgbClr val="A4091F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s-ES" sz="1400" dirty="0">
                    <a:solidFill>
                      <a:prstClr val="black"/>
                    </a:solidFill>
                    <a:ea typeface="Calibri" charset="0"/>
                    <a:cs typeface="Futura Std Book"/>
                  </a:rPr>
                  <a:t>Pacífico Sur</a:t>
                </a:r>
              </a:p>
            </p:txBody>
          </p:sp>
        </p:grpSp>
        <p:cxnSp>
          <p:nvCxnSpPr>
            <p:cNvPr id="12" name="Elbow Connector 18">
              <a:extLst>
                <a:ext uri="{FF2B5EF4-FFF2-40B4-BE49-F238E27FC236}">
                  <a16:creationId xmlns:a16="http://schemas.microsoft.com/office/drawing/2014/main" id="{6CD6DD71-C329-424A-81F8-B657F101DBE8}"/>
                </a:ext>
              </a:extLst>
            </p:cNvPr>
            <p:cNvCxnSpPr>
              <a:stCxn id="9" idx="2"/>
              <a:endCxn id="14" idx="3"/>
            </p:cNvCxnSpPr>
            <p:nvPr/>
          </p:nvCxnSpPr>
          <p:spPr>
            <a:xfrm rot="5400000">
              <a:off x="6807695" y="1626641"/>
              <a:ext cx="438697" cy="1852665"/>
            </a:xfrm>
            <a:prstGeom prst="bentConnector3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Elbow Connector 20">
              <a:extLst>
                <a:ext uri="{FF2B5EF4-FFF2-40B4-BE49-F238E27FC236}">
                  <a16:creationId xmlns:a16="http://schemas.microsoft.com/office/drawing/2014/main" id="{EAB8914E-E756-4842-8F06-6EAE13B99386}"/>
                </a:ext>
              </a:extLst>
            </p:cNvPr>
            <p:cNvCxnSpPr>
              <a:stCxn id="9" idx="2"/>
              <a:endCxn id="16" idx="3"/>
            </p:cNvCxnSpPr>
            <p:nvPr/>
          </p:nvCxnSpPr>
          <p:spPr>
            <a:xfrm rot="16200000" flipH="1">
              <a:off x="8695426" y="1591573"/>
              <a:ext cx="438697" cy="1922799"/>
            </a:xfrm>
            <a:prstGeom prst="bentConnector3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9693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7772C4-2F59-46DF-9D8C-56348DB0A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Señal de precio: Adoptar impuesto al carbono</a:t>
            </a:r>
            <a:endParaRPr lang="es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37ACC7-2F4A-4A81-A777-2E6266D243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ES" dirty="0"/>
              <a:t>En Colombia, el impuesto busca reducir las externalidades negativas causadas por el consumo de combustibles fósiles.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2E4C3E4-2FE0-44A6-A408-CD79B3561271}"/>
              </a:ext>
            </a:extLst>
          </p:cNvPr>
          <p:cNvSpPr/>
          <p:nvPr/>
        </p:nvSpPr>
        <p:spPr>
          <a:xfrm>
            <a:off x="696866" y="1700152"/>
            <a:ext cx="5251484" cy="378565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spcAft>
                <a:spcPts val="1200"/>
              </a:spcAft>
            </a:pPr>
            <a:r>
              <a:rPr lang="es-ES" b="1" dirty="0"/>
              <a:t>En 2017:</a:t>
            </a:r>
          </a:p>
          <a:p>
            <a:pPr marL="285750" indent="-285750">
              <a:spcAft>
                <a:spcPts val="1200"/>
              </a:spcAft>
              <a:buClr>
                <a:srgbClr val="A4091F"/>
              </a:buClr>
              <a:buFont typeface="Arial" panose="020B0604020202020204" pitchFamily="34" charset="0"/>
              <a:buChar char="•"/>
            </a:pPr>
            <a:r>
              <a:rPr lang="es-ES" dirty="0"/>
              <a:t>COP 15.800 / tonelada de CO2  (USD 5,2)</a:t>
            </a:r>
          </a:p>
          <a:p>
            <a:pPr marL="285750" indent="-285750">
              <a:spcAft>
                <a:spcPts val="1200"/>
              </a:spcAft>
              <a:buClr>
                <a:srgbClr val="A4091F"/>
              </a:buClr>
              <a:buFont typeface="Arial" panose="020B0604020202020204" pitchFamily="34" charset="0"/>
              <a:buChar char="•"/>
            </a:pPr>
            <a:r>
              <a:rPr lang="es-ES" dirty="0"/>
              <a:t>Cubre el 24% de las emisiones</a:t>
            </a:r>
          </a:p>
          <a:p>
            <a:pPr marL="285750" indent="-285750">
              <a:spcAft>
                <a:spcPts val="1200"/>
              </a:spcAft>
              <a:buClr>
                <a:srgbClr val="A4091F"/>
              </a:buClr>
              <a:buFont typeface="Arial" panose="020B0604020202020204" pitchFamily="34" charset="0"/>
              <a:buChar char="•"/>
            </a:pPr>
            <a:r>
              <a:rPr lang="es-ES" dirty="0"/>
              <a:t>Recaudo de COP 476 mil millones (USD 171 millones) </a:t>
            </a:r>
          </a:p>
          <a:p>
            <a:pPr marL="285750" indent="-285750">
              <a:spcAft>
                <a:spcPts val="1200"/>
              </a:spcAft>
              <a:buClr>
                <a:srgbClr val="A4091F"/>
              </a:buClr>
              <a:buFont typeface="Arial" panose="020B0604020202020204" pitchFamily="34" charset="0"/>
              <a:buChar char="•"/>
            </a:pPr>
            <a:r>
              <a:rPr lang="es-ES" dirty="0"/>
              <a:t>Destinación para inversiones ambientales</a:t>
            </a:r>
          </a:p>
          <a:p>
            <a:pPr marL="285750" indent="-285750">
              <a:spcAft>
                <a:spcPts val="1200"/>
              </a:spcAft>
              <a:buClr>
                <a:srgbClr val="A4091F"/>
              </a:buClr>
              <a:buFont typeface="Arial" panose="020B0604020202020204" pitchFamily="34" charset="0"/>
              <a:buChar char="•"/>
            </a:pPr>
            <a:r>
              <a:rPr lang="es-ES" dirty="0"/>
              <a:t>No se causa a sujetos pasivos que certifiquen carbono neutralidad</a:t>
            </a:r>
          </a:p>
          <a:p>
            <a:pPr marL="285750" indent="-285750">
              <a:spcAft>
                <a:spcPts val="1200"/>
              </a:spcAft>
              <a:buClr>
                <a:srgbClr val="A4091F"/>
              </a:buClr>
              <a:buFont typeface="Arial" panose="020B0604020202020204" pitchFamily="34" charset="0"/>
              <a:buChar char="•"/>
            </a:pPr>
            <a:r>
              <a:rPr lang="es-ES" dirty="0"/>
              <a:t>Cerca de 4,7 millones de toneladas de  CO2 compensadas</a:t>
            </a:r>
          </a:p>
        </p:txBody>
      </p:sp>
      <p:graphicFrame>
        <p:nvGraphicFramePr>
          <p:cNvPr id="6" name="Tabla 7">
            <a:extLst>
              <a:ext uri="{FF2B5EF4-FFF2-40B4-BE49-F238E27FC236}">
                <a16:creationId xmlns:a16="http://schemas.microsoft.com/office/drawing/2014/main" id="{F7663B5C-5D1F-4A44-8391-A790C75693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364406"/>
              </p:ext>
            </p:extLst>
          </p:nvPr>
        </p:nvGraphicFramePr>
        <p:xfrm>
          <a:off x="6393362" y="2359045"/>
          <a:ext cx="5086347" cy="2814203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705100">
                  <a:extLst>
                    <a:ext uri="{9D8B030D-6E8A-4147-A177-3AD203B41FA5}">
                      <a16:colId xmlns:a16="http://schemas.microsoft.com/office/drawing/2014/main" val="4084011419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4190595535"/>
                    </a:ext>
                  </a:extLst>
                </a:gridCol>
                <a:gridCol w="895347">
                  <a:extLst>
                    <a:ext uri="{9D8B030D-6E8A-4147-A177-3AD203B41FA5}">
                      <a16:colId xmlns:a16="http://schemas.microsoft.com/office/drawing/2014/main" val="2361346838"/>
                    </a:ext>
                  </a:extLst>
                </a:gridCol>
              </a:tblGrid>
              <a:tr h="559313">
                <a:tc>
                  <a:txBody>
                    <a:bodyPr/>
                    <a:lstStyle/>
                    <a:p>
                      <a:pPr algn="ctr" fontAlgn="b"/>
                      <a:r>
                        <a:rPr lang="es-ES" dirty="0">
                          <a:solidFill>
                            <a:schemeClr val="bg1"/>
                          </a:solidFill>
                        </a:rPr>
                        <a:t>Combustible fósil</a:t>
                      </a:r>
                    </a:p>
                  </a:txBody>
                  <a:tcPr marL="9525" marR="9525" marT="9525" anchor="ctr"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A4091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dirty="0">
                          <a:solidFill>
                            <a:schemeClr val="bg1"/>
                          </a:solidFill>
                        </a:rPr>
                        <a:t>Unidad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A4091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dirty="0">
                          <a:solidFill>
                            <a:schemeClr val="bg1"/>
                          </a:solidFill>
                        </a:rPr>
                        <a:t>Tarifa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A4091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1925450"/>
                  </a:ext>
                </a:extLst>
              </a:tr>
              <a:tr h="375815">
                <a:tc>
                  <a:txBody>
                    <a:bodyPr/>
                    <a:lstStyle/>
                    <a:p>
                      <a:pPr algn="ctr" fontAlgn="b"/>
                      <a:r>
                        <a:rPr lang="es-ES" dirty="0"/>
                        <a:t>Gas Natural</a:t>
                      </a:r>
                      <a:endParaRPr lang="es-ES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anchor="ctr"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dirty="0"/>
                        <a:t>Metro cúbico</a:t>
                      </a:r>
                      <a:endParaRPr lang="es-ES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dirty="0"/>
                        <a:t>$30</a:t>
                      </a:r>
                      <a:endParaRPr lang="es-ES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4375274"/>
                  </a:ext>
                </a:extLst>
              </a:tr>
              <a:tr h="375815">
                <a:tc>
                  <a:txBody>
                    <a:bodyPr/>
                    <a:lstStyle/>
                    <a:p>
                      <a:pPr algn="ctr" fontAlgn="b"/>
                      <a:r>
                        <a:rPr lang="es-ES" dirty="0"/>
                        <a:t>Gas Licuado de Petróleo</a:t>
                      </a:r>
                      <a:endParaRPr lang="es-ES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anchor="ctr"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dirty="0"/>
                        <a:t>Galón</a:t>
                      </a:r>
                      <a:endParaRPr lang="es-ES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dirty="0"/>
                        <a:t>$100</a:t>
                      </a:r>
                      <a:endParaRPr lang="es-ES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2629405"/>
                  </a:ext>
                </a:extLst>
              </a:tr>
              <a:tr h="375815">
                <a:tc>
                  <a:txBody>
                    <a:bodyPr/>
                    <a:lstStyle/>
                    <a:p>
                      <a:pPr algn="ctr" fontAlgn="b"/>
                      <a:r>
                        <a:rPr lang="es-ES" dirty="0"/>
                        <a:t>Gasolina</a:t>
                      </a:r>
                      <a:endParaRPr lang="es-ES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anchor="ctr"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dirty="0"/>
                        <a:t>Galón</a:t>
                      </a:r>
                      <a:endParaRPr lang="es-ES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dirty="0"/>
                        <a:t>$142</a:t>
                      </a:r>
                      <a:endParaRPr lang="es-ES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0389551"/>
                  </a:ext>
                </a:extLst>
              </a:tr>
              <a:tr h="375815">
                <a:tc>
                  <a:txBody>
                    <a:bodyPr/>
                    <a:lstStyle/>
                    <a:p>
                      <a:pPr algn="ctr" fontAlgn="b"/>
                      <a:r>
                        <a:rPr lang="es-ES" dirty="0"/>
                        <a:t>Kerosene y Jet Fuel</a:t>
                      </a:r>
                      <a:endParaRPr lang="es-ES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anchor="ctr"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dirty="0"/>
                        <a:t>Galón</a:t>
                      </a:r>
                      <a:endParaRPr lang="es-ES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dirty="0"/>
                        <a:t>$156</a:t>
                      </a:r>
                      <a:endParaRPr lang="es-ES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3356088"/>
                  </a:ext>
                </a:extLst>
              </a:tr>
              <a:tr h="375815">
                <a:tc>
                  <a:txBody>
                    <a:bodyPr/>
                    <a:lstStyle/>
                    <a:p>
                      <a:pPr algn="ctr" fontAlgn="b"/>
                      <a:r>
                        <a:rPr lang="es-ES" dirty="0"/>
                        <a:t>ACPM</a:t>
                      </a:r>
                      <a:endParaRPr lang="es-ES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anchor="ctr"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/>
                        <a:t>Galón</a:t>
                      </a:r>
                      <a:endParaRPr lang="es-ES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dirty="0"/>
                        <a:t>$160</a:t>
                      </a:r>
                      <a:endParaRPr lang="es-ES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6031545"/>
                  </a:ext>
                </a:extLst>
              </a:tr>
              <a:tr h="375815">
                <a:tc>
                  <a:txBody>
                    <a:bodyPr/>
                    <a:lstStyle/>
                    <a:p>
                      <a:pPr algn="ctr" fontAlgn="b"/>
                      <a:r>
                        <a:rPr lang="es-ES" dirty="0"/>
                        <a:t>Fuel </a:t>
                      </a:r>
                      <a:r>
                        <a:rPr lang="es-ES" dirty="0" err="1"/>
                        <a:t>Oil</a:t>
                      </a:r>
                      <a:endParaRPr lang="es-ES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anchor="ctr"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/>
                        <a:t>Galón</a:t>
                      </a:r>
                      <a:endParaRPr lang="es-ES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dirty="0"/>
                        <a:t>$186</a:t>
                      </a:r>
                      <a:endParaRPr lang="es-ES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102765196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1F57725A-1BB8-4CFE-9CFC-040DA1D41BB0}"/>
              </a:ext>
            </a:extLst>
          </p:cNvPr>
          <p:cNvSpPr/>
          <p:nvPr/>
        </p:nvSpPr>
        <p:spPr>
          <a:xfrm>
            <a:off x="6723847" y="1878895"/>
            <a:ext cx="44253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dirty="0"/>
              <a:t>Valor de impuesto por tipo de combustible</a:t>
            </a:r>
          </a:p>
        </p:txBody>
      </p:sp>
    </p:spTree>
    <p:extLst>
      <p:ext uri="{BB962C8B-B14F-4D97-AF65-F5344CB8AC3E}">
        <p14:creationId xmlns:p14="http://schemas.microsoft.com/office/powerpoint/2010/main" val="291536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D1B72-843B-4B35-ACED-0E6B12116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Señal al mercado: Promover la emisión de Bonos Verdes</a:t>
            </a:r>
            <a:endParaRPr lang="es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8CBEB9-5919-4AF5-88F5-118A9231D20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ES" dirty="0"/>
              <a:t>En Colombia ya se han realizado tres emisiones de Bonos Verdes por USD 338 millones y se cuenta con una hoja de ruta para la consolidación de este mercado.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61AE6F3-A0D0-49B0-8087-9371D85DEDBD}"/>
              </a:ext>
            </a:extLst>
          </p:cNvPr>
          <p:cNvGrpSpPr/>
          <p:nvPr/>
        </p:nvGrpSpPr>
        <p:grpSpPr>
          <a:xfrm>
            <a:off x="1104505" y="1679765"/>
            <a:ext cx="10145244" cy="3919918"/>
            <a:chOff x="1104505" y="1679765"/>
            <a:chExt cx="10145244" cy="391991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3DD6CDA-A877-4AD6-9250-465079B9BCB7}"/>
                </a:ext>
              </a:extLst>
            </p:cNvPr>
            <p:cNvGrpSpPr/>
            <p:nvPr/>
          </p:nvGrpSpPr>
          <p:grpSpPr>
            <a:xfrm>
              <a:off x="1104505" y="1679765"/>
              <a:ext cx="2529840" cy="1559576"/>
              <a:chOff x="1104505" y="2113470"/>
              <a:chExt cx="2529840" cy="1559576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481CD339-363F-41A5-B4CB-E34194EFB6AB}"/>
                  </a:ext>
                </a:extLst>
              </p:cNvPr>
              <p:cNvSpPr/>
              <p:nvPr/>
            </p:nvSpPr>
            <p:spPr>
              <a:xfrm>
                <a:off x="1104505" y="2749716"/>
                <a:ext cx="2529840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_tradnl" b="1" dirty="0"/>
                  <a:t>US$ 120M </a:t>
                </a:r>
                <a:br>
                  <a:rPr lang="es-ES_tradnl" dirty="0"/>
                </a:br>
                <a:r>
                  <a:rPr lang="es-ES_tradnl" dirty="0"/>
                  <a:t>Diciembre 2016</a:t>
                </a:r>
              </a:p>
              <a:p>
                <a:pPr algn="ctr"/>
                <a:r>
                  <a:rPr lang="es-ES_tradnl" dirty="0"/>
                  <a:t>Mercado Secundario</a:t>
                </a:r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8A451C94-E7D3-4915-A8A0-2C3F0C568E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53313" y="2113470"/>
                <a:ext cx="2432223" cy="571574"/>
              </a:xfrm>
              <a:prstGeom prst="rect">
                <a:avLst/>
              </a:prstGeom>
            </p:spPr>
          </p:pic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C58082F-EACC-41A9-8B57-A4B088A0B173}"/>
                </a:ext>
              </a:extLst>
            </p:cNvPr>
            <p:cNvGrpSpPr/>
            <p:nvPr/>
          </p:nvGrpSpPr>
          <p:grpSpPr>
            <a:xfrm>
              <a:off x="8596414" y="1714902"/>
              <a:ext cx="2653335" cy="1524439"/>
              <a:chOff x="8801510" y="2148607"/>
              <a:chExt cx="2653335" cy="1524439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52CBC1B5-79D1-4E5B-92E8-05BA9650CF9D}"/>
                  </a:ext>
                </a:extLst>
              </p:cNvPr>
              <p:cNvSpPr/>
              <p:nvPr/>
            </p:nvSpPr>
            <p:spPr>
              <a:xfrm>
                <a:off x="9018598" y="2749716"/>
                <a:ext cx="2219161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_tradnl" b="1" dirty="0"/>
                  <a:t>US$ 68M </a:t>
                </a:r>
                <a:br>
                  <a:rPr lang="es-ES_tradnl" b="1" dirty="0"/>
                </a:br>
                <a:r>
                  <a:rPr lang="es-ES_tradnl" dirty="0"/>
                  <a:t>Agosto 2017</a:t>
                </a:r>
              </a:p>
              <a:p>
                <a:pPr algn="ctr"/>
                <a:r>
                  <a:rPr lang="es-ES_tradnl" dirty="0"/>
                  <a:t>Mercado Primario</a:t>
                </a:r>
              </a:p>
            </p:txBody>
          </p:sp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1014B878-0803-48EB-AF55-18883D9E8D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801510" y="2148607"/>
                <a:ext cx="2653335" cy="575985"/>
              </a:xfrm>
              <a:prstGeom prst="rect">
                <a:avLst/>
              </a:prstGeom>
            </p:spPr>
          </p:pic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C33EDF82-40D5-4FCE-ACE3-39C6C9FA244C}"/>
                </a:ext>
              </a:extLst>
            </p:cNvPr>
            <p:cNvGrpSpPr/>
            <p:nvPr/>
          </p:nvGrpSpPr>
          <p:grpSpPr>
            <a:xfrm>
              <a:off x="4606112" y="1770874"/>
              <a:ext cx="2979777" cy="1468467"/>
              <a:chOff x="4606112" y="2204579"/>
              <a:chExt cx="2979777" cy="1468467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F644C9F8-C3E0-4B5A-95AC-4B252A7A86E3}"/>
                  </a:ext>
                </a:extLst>
              </p:cNvPr>
              <p:cNvSpPr/>
              <p:nvPr/>
            </p:nvSpPr>
            <p:spPr>
              <a:xfrm>
                <a:off x="4831080" y="2749716"/>
                <a:ext cx="2529840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_tradnl" b="1" dirty="0"/>
                  <a:t>US$ 150M </a:t>
                </a:r>
                <a:br>
                  <a:rPr lang="es-ES_tradnl" b="1" dirty="0"/>
                </a:br>
                <a:r>
                  <a:rPr lang="es-ES_tradnl" dirty="0"/>
                  <a:t>Abril 2017</a:t>
                </a:r>
              </a:p>
              <a:p>
                <a:pPr algn="ctr"/>
                <a:r>
                  <a:rPr lang="es-ES_tradnl" dirty="0"/>
                  <a:t>Mercado Secundario</a:t>
                </a:r>
              </a:p>
            </p:txBody>
          </p: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BB58F7AE-FB3A-48D9-8FF6-92137ABD64D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38745" b="38919"/>
              <a:stretch/>
            </p:blipFill>
            <p:spPr>
              <a:xfrm>
                <a:off x="4606112" y="2204579"/>
                <a:ext cx="2979777" cy="443720"/>
              </a:xfrm>
              <a:prstGeom prst="rect">
                <a:avLst/>
              </a:prstGeom>
            </p:spPr>
          </p:pic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18F0CC9-54F9-4CE2-AF00-61D73923D1EF}"/>
                </a:ext>
              </a:extLst>
            </p:cNvPr>
            <p:cNvGrpSpPr/>
            <p:nvPr/>
          </p:nvGrpSpPr>
          <p:grpSpPr>
            <a:xfrm>
              <a:off x="2557267" y="3724041"/>
              <a:ext cx="7110608" cy="1875642"/>
              <a:chOff x="2557267" y="3790716"/>
              <a:chExt cx="7110608" cy="1875642"/>
            </a:xfrm>
          </p:grpSpPr>
          <p:pic>
            <p:nvPicPr>
              <p:cNvPr id="10" name="Imagen 20">
                <a:extLst>
                  <a:ext uri="{FF2B5EF4-FFF2-40B4-BE49-F238E27FC236}">
                    <a16:creationId xmlns:a16="http://schemas.microsoft.com/office/drawing/2014/main" id="{C89F7FD5-698E-4A0B-A808-F94D7274948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30048" t="11624" r="31556" b="16775"/>
              <a:stretch/>
            </p:blipFill>
            <p:spPr>
              <a:xfrm>
                <a:off x="2557267" y="3790716"/>
                <a:ext cx="1788978" cy="1875642"/>
              </a:xfrm>
              <a:prstGeom prst="rect">
                <a:avLst/>
              </a:prstGeom>
            </p:spPr>
          </p:pic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A567347E-E448-4AC1-9C46-00941D31C967}"/>
                  </a:ext>
                </a:extLst>
              </p:cNvPr>
              <p:cNvSpPr/>
              <p:nvPr/>
            </p:nvSpPr>
            <p:spPr>
              <a:xfrm>
                <a:off x="4741556" y="4128372"/>
                <a:ext cx="4926319" cy="120032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r>
                  <a:rPr lang="es-CO" dirty="0"/>
                  <a:t>Portafolio de </a:t>
                </a:r>
                <a:r>
                  <a:rPr lang="es-CO" dirty="0">
                    <a:solidFill>
                      <a:srgbClr val="A4091F"/>
                    </a:solidFill>
                  </a:rPr>
                  <a:t>proyectos de bonos verdes se estima en USD 45.000 millones</a:t>
                </a:r>
                <a:r>
                  <a:rPr lang="es-CO" dirty="0"/>
                  <a:t> en empresas del sector real, ciudades, departamentos y bancas de desarrollo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9040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BB368-30C6-4255-9CF1-33844F7DB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Señal a cooperantes: Estrategia de acceso al Fondo Verde del Clima </a:t>
            </a:r>
            <a:endParaRPr lang="es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5921A2-BE2A-4CE8-8B9A-9D9F3639B1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1866" y="1159268"/>
            <a:ext cx="11614384" cy="360939"/>
          </a:xfrm>
        </p:spPr>
        <p:txBody>
          <a:bodyPr/>
          <a:lstStyle/>
          <a:p>
            <a:r>
              <a:rPr lang="es-ES" dirty="0"/>
              <a:t>Contar con un marco habilitador favorable permite potenciar el impacto de las inversiones del Fondo Verde del Clima.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3002CD-A45E-4CF9-87EE-F3492502CA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CO" dirty="0"/>
              <a:t>Fuente: DNP, 2018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E270083-00EF-4B1D-9C22-9342657A0ED7}"/>
              </a:ext>
            </a:extLst>
          </p:cNvPr>
          <p:cNvGrpSpPr/>
          <p:nvPr/>
        </p:nvGrpSpPr>
        <p:grpSpPr>
          <a:xfrm>
            <a:off x="410230" y="2056591"/>
            <a:ext cx="3620017" cy="3179599"/>
            <a:chOff x="375780" y="1931330"/>
            <a:chExt cx="3513552" cy="3179599"/>
          </a:xfrm>
        </p:grpSpPr>
        <p:sp>
          <p:nvSpPr>
            <p:cNvPr id="5" name="Rectangle: Top Corners Rounded 4">
              <a:extLst>
                <a:ext uri="{FF2B5EF4-FFF2-40B4-BE49-F238E27FC236}">
                  <a16:creationId xmlns:a16="http://schemas.microsoft.com/office/drawing/2014/main" id="{2E0996F3-0DC2-4494-8311-2FD236894D3F}"/>
                </a:ext>
              </a:extLst>
            </p:cNvPr>
            <p:cNvSpPr/>
            <p:nvPr/>
          </p:nvSpPr>
          <p:spPr>
            <a:xfrm>
              <a:off x="375781" y="1931330"/>
              <a:ext cx="3513551" cy="594987"/>
            </a:xfrm>
            <a:prstGeom prst="round2SameRect">
              <a:avLst/>
            </a:prstGeom>
            <a:gradFill flip="none" rotWithShape="1">
              <a:gsLst>
                <a:gs pos="0">
                  <a:srgbClr val="A4091F"/>
                </a:gs>
                <a:gs pos="100000">
                  <a:srgbClr val="800000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/>
                <a:t>Marco habilitador en Colombia</a:t>
              </a:r>
              <a:endParaRPr lang="es-CO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80288A1-D606-4D9C-B30F-01206F938A08}"/>
                </a:ext>
              </a:extLst>
            </p:cNvPr>
            <p:cNvSpPr txBox="1"/>
            <p:nvPr/>
          </p:nvSpPr>
          <p:spPr>
            <a:xfrm>
              <a:off x="375780" y="2617939"/>
              <a:ext cx="3513551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es-ES" dirty="0"/>
                <a:t>Comité de Gestión Financiera</a:t>
              </a:r>
            </a:p>
            <a:p>
              <a:pPr marL="285750" indent="-285750"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es-ES" dirty="0"/>
                <a:t>Estrategia Nacional de Financiamiento Climático</a:t>
              </a:r>
            </a:p>
            <a:p>
              <a:pPr marL="285750" indent="-285750"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es-ES" dirty="0"/>
                <a:t>Cuerpo Colegiado para el Fondo Verde del Clima </a:t>
              </a:r>
            </a:p>
            <a:p>
              <a:pPr marL="285750" indent="-285750"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es-ES" dirty="0"/>
                <a:t>Estrategia de Acceso al Fondo Verde del Clima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C6F773F-14FA-4950-B82B-49B50DE49AB0}"/>
              </a:ext>
            </a:extLst>
          </p:cNvPr>
          <p:cNvGrpSpPr/>
          <p:nvPr/>
        </p:nvGrpSpPr>
        <p:grpSpPr>
          <a:xfrm>
            <a:off x="4288655" y="2056591"/>
            <a:ext cx="3620017" cy="1886938"/>
            <a:chOff x="375780" y="1931330"/>
            <a:chExt cx="3513552" cy="1886938"/>
          </a:xfrm>
        </p:grpSpPr>
        <p:sp>
          <p:nvSpPr>
            <p:cNvPr id="10" name="Rectangle: Top Corners Rounded 9">
              <a:extLst>
                <a:ext uri="{FF2B5EF4-FFF2-40B4-BE49-F238E27FC236}">
                  <a16:creationId xmlns:a16="http://schemas.microsoft.com/office/drawing/2014/main" id="{68679425-F20F-481C-9B41-8FE6E8FCC39D}"/>
                </a:ext>
              </a:extLst>
            </p:cNvPr>
            <p:cNvSpPr/>
            <p:nvPr/>
          </p:nvSpPr>
          <p:spPr>
            <a:xfrm>
              <a:off x="375781" y="1931330"/>
              <a:ext cx="3513551" cy="594987"/>
            </a:xfrm>
            <a:prstGeom prst="round2SameRect">
              <a:avLst/>
            </a:prstGeom>
            <a:gradFill flip="none" rotWithShape="1">
              <a:gsLst>
                <a:gs pos="0">
                  <a:srgbClr val="A4091F"/>
                </a:gs>
                <a:gs pos="100000">
                  <a:srgbClr val="800000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dirty="0"/>
                <a:t>Portafolio de proyectos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0A39808-3095-4BD0-AA4D-90F229400A15}"/>
                </a:ext>
              </a:extLst>
            </p:cNvPr>
            <p:cNvSpPr txBox="1"/>
            <p:nvPr/>
          </p:nvSpPr>
          <p:spPr>
            <a:xfrm>
              <a:off x="375780" y="2617939"/>
              <a:ext cx="351355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s-ES" dirty="0"/>
                <a:t>El país tiene un portafolio de 9 proyectos en estructuración que requieren una inversión cercana a los USD 1,1 mil millones.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C13B14D-612C-4377-A132-7F14FBE671DE}"/>
              </a:ext>
            </a:extLst>
          </p:cNvPr>
          <p:cNvGrpSpPr/>
          <p:nvPr/>
        </p:nvGrpSpPr>
        <p:grpSpPr>
          <a:xfrm>
            <a:off x="8167080" y="2056591"/>
            <a:ext cx="3620017" cy="3425820"/>
            <a:chOff x="375780" y="1931330"/>
            <a:chExt cx="3513552" cy="3425820"/>
          </a:xfrm>
        </p:grpSpPr>
        <p:sp>
          <p:nvSpPr>
            <p:cNvPr id="13" name="Rectangle: Top Corners Rounded 12">
              <a:extLst>
                <a:ext uri="{FF2B5EF4-FFF2-40B4-BE49-F238E27FC236}">
                  <a16:creationId xmlns:a16="http://schemas.microsoft.com/office/drawing/2014/main" id="{031D204F-84F4-40E2-8B00-109AFF6F6DF8}"/>
                </a:ext>
              </a:extLst>
            </p:cNvPr>
            <p:cNvSpPr/>
            <p:nvPr/>
          </p:nvSpPr>
          <p:spPr>
            <a:xfrm>
              <a:off x="375781" y="1931330"/>
              <a:ext cx="3513551" cy="594987"/>
            </a:xfrm>
            <a:prstGeom prst="round2SameRect">
              <a:avLst/>
            </a:prstGeom>
            <a:gradFill flip="none" rotWithShape="1">
              <a:gsLst>
                <a:gs pos="0">
                  <a:srgbClr val="A4091F"/>
                </a:gs>
                <a:gs pos="100000">
                  <a:srgbClr val="800000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dirty="0"/>
                <a:t>Primeros resultados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0FFCA01-13AD-4008-B2DF-FAE136187A87}"/>
                </a:ext>
              </a:extLst>
            </p:cNvPr>
            <p:cNvSpPr txBox="1"/>
            <p:nvPr/>
          </p:nvSpPr>
          <p:spPr>
            <a:xfrm>
              <a:off x="375780" y="2617939"/>
              <a:ext cx="3513551" cy="27392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es-ES" dirty="0"/>
                <a:t>Proyecto aprobado por el Fondo Verde del Clima:</a:t>
              </a:r>
              <a:br>
                <a:rPr lang="es-ES" dirty="0"/>
              </a:br>
              <a:br>
                <a:rPr lang="es-ES" dirty="0"/>
              </a:br>
              <a:r>
                <a:rPr lang="es-ES" b="1" dirty="0"/>
                <a:t>La </a:t>
              </a:r>
              <a:r>
                <a:rPr lang="es-ES" b="1" dirty="0" err="1"/>
                <a:t>Mojana</a:t>
              </a:r>
              <a:r>
                <a:rPr lang="es-ES" dirty="0"/>
                <a:t>: USD 117 millones</a:t>
              </a:r>
              <a:br>
                <a:rPr lang="es-ES" dirty="0"/>
              </a:br>
              <a:r>
                <a:rPr lang="es-ES" dirty="0"/>
                <a:t>FVC: USD 38,5 millones</a:t>
              </a:r>
              <a:br>
                <a:rPr lang="es-ES" dirty="0"/>
              </a:br>
              <a:r>
                <a:rPr lang="es-ES" dirty="0"/>
                <a:t>Públicos: USD 78,5 millones</a:t>
              </a:r>
            </a:p>
            <a:p>
              <a:pPr marL="285750" indent="-285750"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es-ES" dirty="0"/>
                <a:t>Recursos aprobados para estructuración de proyectos: USD 5 millones del Fondo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153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D531478-7BAF-40A2-890A-7F9D9FD763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s-ES" dirty="0"/>
              <a:t>Contexto internacional</a:t>
            </a:r>
          </a:p>
          <a:p>
            <a:r>
              <a:rPr lang="es-ES" dirty="0"/>
              <a:t>Contexto nacional </a:t>
            </a:r>
          </a:p>
          <a:p>
            <a:r>
              <a:rPr lang="es-ES" dirty="0"/>
              <a:t>Flujos de financiamiento climático en Colombia</a:t>
            </a:r>
          </a:p>
          <a:p>
            <a:r>
              <a:rPr lang="es-ES" dirty="0"/>
              <a:t>Recomendaciones de la experiencia de Colombia para cerrar la brecha en financiamiento</a:t>
            </a:r>
          </a:p>
        </p:txBody>
      </p:sp>
    </p:spTree>
    <p:extLst>
      <p:ext uri="{BB962C8B-B14F-4D97-AF65-F5344CB8AC3E}">
        <p14:creationId xmlns:p14="http://schemas.microsoft.com/office/powerpoint/2010/main" val="90625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8274DA-DA8E-4DAB-A46B-77E225D85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Visión para consolidar el impacto del Fondo Verde del Clima en la región</a:t>
            </a:r>
            <a:endParaRPr lang="es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5EE777-9AAD-4AB1-B638-8982EF3262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1866" y="1221898"/>
            <a:ext cx="11614384" cy="360939"/>
          </a:xfrm>
        </p:spPr>
        <p:txBody>
          <a:bodyPr/>
          <a:lstStyle/>
          <a:p>
            <a:r>
              <a:rPr lang="es-ES" dirty="0"/>
              <a:t>El Fondo tiene un rol central para incrementar la movilización del financiamiento para el cumplimiento de metas del Acuerdo de París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4CE6F47-C14F-4CB3-B04D-D97FE2D76518}"/>
              </a:ext>
            </a:extLst>
          </p:cNvPr>
          <p:cNvSpPr/>
          <p:nvPr/>
        </p:nvSpPr>
        <p:spPr>
          <a:xfrm>
            <a:off x="2228126" y="1997995"/>
            <a:ext cx="18860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b="1" dirty="0"/>
              <a:t>OPORTUNIDAD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5C4F19-C4BE-4D46-9546-383AC21D5C35}"/>
              </a:ext>
            </a:extLst>
          </p:cNvPr>
          <p:cNvSpPr/>
          <p:nvPr/>
        </p:nvSpPr>
        <p:spPr>
          <a:xfrm>
            <a:off x="7793327" y="1997995"/>
            <a:ext cx="21167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b="1" dirty="0"/>
              <a:t>SIGUIENTE PASO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044CCFC-4EBC-4FC8-9B63-0DBBE2DA3150}"/>
              </a:ext>
            </a:extLst>
          </p:cNvPr>
          <p:cNvGrpSpPr/>
          <p:nvPr/>
        </p:nvGrpSpPr>
        <p:grpSpPr>
          <a:xfrm>
            <a:off x="440499" y="2411259"/>
            <a:ext cx="11202443" cy="1615859"/>
            <a:chOff x="440499" y="2743199"/>
            <a:chExt cx="11202443" cy="99582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D198CD0-3FE9-4E54-80C0-BC6A122862EC}"/>
                </a:ext>
              </a:extLst>
            </p:cNvPr>
            <p:cNvSpPr/>
            <p:nvPr/>
          </p:nvSpPr>
          <p:spPr>
            <a:xfrm>
              <a:off x="5354877" y="2743199"/>
              <a:ext cx="6288065" cy="9958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40080" rtlCol="0" anchor="ctr"/>
            <a:lstStyle/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s-ES" dirty="0"/>
                <a:t>Garantizar capitalizaciones ambiciosas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s-ES" dirty="0"/>
                <a:t>Generar capacidades para estructurar proyectos transformacionales alineados con las NDC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s-ES" dirty="0"/>
                <a:t>Acelerar ciclo de aprobación de proyectos</a:t>
              </a:r>
            </a:p>
          </p:txBody>
        </p:sp>
        <p:sp>
          <p:nvSpPr>
            <p:cNvPr id="7" name="Arrow: Pentagon 6">
              <a:extLst>
                <a:ext uri="{FF2B5EF4-FFF2-40B4-BE49-F238E27FC236}">
                  <a16:creationId xmlns:a16="http://schemas.microsoft.com/office/drawing/2014/main" id="{46BF971C-2A7F-47CD-A89D-F568A09F26ED}"/>
                </a:ext>
              </a:extLst>
            </p:cNvPr>
            <p:cNvSpPr/>
            <p:nvPr/>
          </p:nvSpPr>
          <p:spPr>
            <a:xfrm>
              <a:off x="440499" y="2743200"/>
              <a:ext cx="5461348" cy="995819"/>
            </a:xfrm>
            <a:prstGeom prst="homePlate">
              <a:avLst>
                <a:gd name="adj" fmla="val 32759"/>
              </a:avLst>
            </a:prstGeom>
            <a:gradFill flip="none" rotWithShape="1">
              <a:gsLst>
                <a:gs pos="0">
                  <a:srgbClr val="A4091F"/>
                </a:gs>
                <a:gs pos="100000">
                  <a:srgbClr val="800000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/>
                <a:t>Sostenibilidad y operatividad </a:t>
              </a:r>
            </a:p>
            <a:p>
              <a:pPr algn="ctr"/>
              <a:r>
                <a:rPr lang="es-ES"/>
                <a:t>del Fondo</a:t>
              </a:r>
              <a:endParaRPr lang="es-ES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E6AEAD2-BC6F-4362-8D5B-190EA73EC54C}"/>
              </a:ext>
            </a:extLst>
          </p:cNvPr>
          <p:cNvGrpSpPr/>
          <p:nvPr/>
        </p:nvGrpSpPr>
        <p:grpSpPr>
          <a:xfrm>
            <a:off x="440499" y="4096010"/>
            <a:ext cx="11202443" cy="1615859"/>
            <a:chOff x="440499" y="2743199"/>
            <a:chExt cx="11202443" cy="99582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55D16AB-43EB-412B-81D2-088A92C4A330}"/>
                </a:ext>
              </a:extLst>
            </p:cNvPr>
            <p:cNvSpPr/>
            <p:nvPr/>
          </p:nvSpPr>
          <p:spPr>
            <a:xfrm>
              <a:off x="5354877" y="2743199"/>
              <a:ext cx="6288065" cy="9958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640080" rtlCol="0" anchor="ctr"/>
            <a:lstStyle/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s-ES" dirty="0"/>
                <a:t>Lograr un clima de inversión favorable</a:t>
              </a:r>
            </a:p>
            <a:p>
              <a:pPr marL="285750" indent="-2857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s-ES" dirty="0"/>
                <a:t>Involucrar de manera activa al sector privado y sociedad civil</a:t>
              </a:r>
            </a:p>
          </p:txBody>
        </p:sp>
        <p:sp>
          <p:nvSpPr>
            <p:cNvPr id="12" name="Arrow: Pentagon 11">
              <a:extLst>
                <a:ext uri="{FF2B5EF4-FFF2-40B4-BE49-F238E27FC236}">
                  <a16:creationId xmlns:a16="http://schemas.microsoft.com/office/drawing/2014/main" id="{BFC98EE1-B2C6-4EF7-B35C-FB39E7372A06}"/>
                </a:ext>
              </a:extLst>
            </p:cNvPr>
            <p:cNvSpPr/>
            <p:nvPr/>
          </p:nvSpPr>
          <p:spPr>
            <a:xfrm>
              <a:off x="440499" y="2743200"/>
              <a:ext cx="5461348" cy="995819"/>
            </a:xfrm>
            <a:prstGeom prst="homePlate">
              <a:avLst>
                <a:gd name="adj" fmla="val 32759"/>
              </a:avLst>
            </a:prstGeom>
            <a:gradFill flip="none" rotWithShape="1">
              <a:gsLst>
                <a:gs pos="0">
                  <a:srgbClr val="A4091F"/>
                </a:gs>
                <a:gs pos="100000">
                  <a:srgbClr val="800000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dirty="0"/>
                <a:t>Movilización de recursos domésticos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591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7118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109F372-E8B7-4CEA-9947-94D4C4BD837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CO" dirty="0"/>
              <a:t>Contexto internacional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2FD5EF-11B1-4A05-883D-71ABC4D49D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s-CO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95563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C8DD9-6FB6-45C2-AA18-0E4E9B9CE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Emisiones de CO2 en el mundo y América Latina</a:t>
            </a:r>
            <a:endParaRPr lang="es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421BCF-3596-4CBF-96A9-381B132682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ES" dirty="0"/>
              <a:t>Las emisiones de gases de efecto invernadero han tenido un crecimiento mayor en América Latina que en el resto del mundo, aunque menor que en los países emergentes.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099427-12B3-41A0-8B21-50624F162B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Fuente: CAIT, 2018; World Bank, 2018</a:t>
            </a:r>
          </a:p>
        </p:txBody>
      </p:sp>
      <p:graphicFrame>
        <p:nvGraphicFramePr>
          <p:cNvPr id="5" name="Gráfico 6">
            <a:extLst>
              <a:ext uri="{FF2B5EF4-FFF2-40B4-BE49-F238E27FC236}">
                <a16:creationId xmlns:a16="http://schemas.microsoft.com/office/drawing/2014/main" id="{A452A2C2-87E6-4B43-A07D-7EAF70A9B6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0171120"/>
              </p:ext>
            </p:extLst>
          </p:nvPr>
        </p:nvGraphicFramePr>
        <p:xfrm>
          <a:off x="918638" y="1484334"/>
          <a:ext cx="10354725" cy="4057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3382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EE7E02-32DB-4739-B8EB-92CC84DB67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Vulnerabilidad al cambio climático en el mundo y América Latina</a:t>
            </a:r>
            <a:endParaRPr lang="es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FC2DF0-3FF2-48CA-8E71-20803B2B13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1866" y="1196847"/>
            <a:ext cx="11614384" cy="360939"/>
          </a:xfrm>
        </p:spPr>
        <p:txBody>
          <a:bodyPr/>
          <a:lstStyle/>
          <a:p>
            <a:r>
              <a:rPr lang="es-ES" dirty="0"/>
              <a:t>5% de la población mundial está en condiciones de riesgo por aumento del nivel del mar. En América Latina el 2,2% de la población.</a:t>
            </a:r>
            <a:endParaRPr lang="es-C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09B929-868A-41A1-A33B-EC1EE3D2F0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CO" dirty="0"/>
              <a:t>Fuente: </a:t>
            </a:r>
            <a:r>
              <a:rPr lang="es-CO" dirty="0" err="1"/>
              <a:t>World</a:t>
            </a:r>
            <a:r>
              <a:rPr lang="es-CO" dirty="0"/>
              <a:t> Bank, 2018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6ABA5A-BC32-4973-90C7-AA647BE95944}"/>
              </a:ext>
            </a:extLst>
          </p:cNvPr>
          <p:cNvSpPr/>
          <p:nvPr/>
        </p:nvSpPr>
        <p:spPr>
          <a:xfrm>
            <a:off x="8035446" y="2245730"/>
            <a:ext cx="3767362" cy="289310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spcAft>
                <a:spcPts val="1200"/>
              </a:spcAft>
            </a:pPr>
            <a:r>
              <a:rPr lang="es-ES" dirty="0"/>
              <a:t>En América Latina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dirty="0"/>
              <a:t>14 millones de personas en riesgo de inundaciones por aumento del nivel del mar.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dirty="0"/>
              <a:t>5 millones de personas en promedio al año afectadas por sequías, inundaciones y temperaturas extremas entre 1990-2015.</a:t>
            </a:r>
          </a:p>
        </p:txBody>
      </p:sp>
      <p:graphicFrame>
        <p:nvGraphicFramePr>
          <p:cNvPr id="6" name="Gráfico 9">
            <a:extLst>
              <a:ext uri="{FF2B5EF4-FFF2-40B4-BE49-F238E27FC236}">
                <a16:creationId xmlns:a16="http://schemas.microsoft.com/office/drawing/2014/main" id="{96CDCF75-8041-4340-AF8F-1AF1DCD5118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8415445"/>
              </p:ext>
            </p:extLst>
          </p:nvPr>
        </p:nvGraphicFramePr>
        <p:xfrm>
          <a:off x="400834" y="2006488"/>
          <a:ext cx="7521878" cy="3729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02373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84400-5BD3-4314-8E0D-CF34DF3FF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El Acuerdo de París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4B3E75-3629-4AC5-986D-DD0E8C87B6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ES" dirty="0"/>
              <a:t>Cumplir con el Acuerdo exige esfuerzos colectivos para reforzar la respuesta a la amenaza del cambio climático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10EC35A-45EB-419F-BA8F-460039B7C77F}"/>
              </a:ext>
            </a:extLst>
          </p:cNvPr>
          <p:cNvSpPr/>
          <p:nvPr/>
        </p:nvSpPr>
        <p:spPr>
          <a:xfrm>
            <a:off x="4056344" y="2407075"/>
            <a:ext cx="6885141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800"/>
              </a:spcAft>
              <a:buClr>
                <a:srgbClr val="A4091F"/>
              </a:buClr>
              <a:buFont typeface="Arial" panose="020B0604020202020204" pitchFamily="34" charset="0"/>
              <a:buChar char="•"/>
            </a:pPr>
            <a:r>
              <a:rPr lang="es-ES" sz="2000" dirty="0"/>
              <a:t>Metas de reducción de emisiones de GEI</a:t>
            </a:r>
          </a:p>
          <a:p>
            <a:pPr marL="285750" indent="-285750">
              <a:spcAft>
                <a:spcPts val="1800"/>
              </a:spcAft>
              <a:buClr>
                <a:srgbClr val="A4091F"/>
              </a:buClr>
              <a:buFont typeface="Arial" panose="020B0604020202020204" pitchFamily="34" charset="0"/>
              <a:buChar char="•"/>
            </a:pPr>
            <a:r>
              <a:rPr lang="es-ES" sz="2000" dirty="0"/>
              <a:t>Acciones para el aumento en la capacidad adaptativa</a:t>
            </a:r>
          </a:p>
          <a:p>
            <a:pPr marL="285750" indent="-285750">
              <a:spcAft>
                <a:spcPts val="1800"/>
              </a:spcAft>
              <a:buClr>
                <a:srgbClr val="A4091F"/>
              </a:buClr>
              <a:buFont typeface="Arial" panose="020B0604020202020204" pitchFamily="34" charset="0"/>
              <a:buChar char="•"/>
            </a:pPr>
            <a:r>
              <a:rPr lang="es-ES" sz="2000" dirty="0"/>
              <a:t>Movilización de recursos </a:t>
            </a:r>
          </a:p>
          <a:p>
            <a:pPr marL="285750" indent="-285750">
              <a:spcAft>
                <a:spcPts val="1800"/>
              </a:spcAft>
              <a:buClr>
                <a:srgbClr val="A4091F"/>
              </a:buClr>
              <a:buFont typeface="Arial" panose="020B0604020202020204" pitchFamily="34" charset="0"/>
              <a:buChar char="•"/>
            </a:pPr>
            <a:r>
              <a:rPr lang="es-ES" sz="2000" dirty="0"/>
              <a:t>Seguimiento a compromisos y revisión de metas</a:t>
            </a:r>
          </a:p>
        </p:txBody>
      </p:sp>
      <p:pic>
        <p:nvPicPr>
          <p:cNvPr id="6" name="Picture 5" descr="Image result for paris agreement png">
            <a:extLst>
              <a:ext uri="{FF2B5EF4-FFF2-40B4-BE49-F238E27FC236}">
                <a16:creationId xmlns:a16="http://schemas.microsoft.com/office/drawing/2014/main" id="{12AABB9E-98E0-4253-AB17-17EAF96EF8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6864" y="2065407"/>
            <a:ext cx="2699272" cy="2699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6946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B44204-7D06-442D-B636-AFF98B462F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Requerimientos de financiamiento climático en el mundo</a:t>
            </a:r>
            <a:endParaRPr lang="es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59611A-9A55-46FA-AB36-D9EA87D73E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ES" dirty="0"/>
              <a:t>Para lograr las metas del Acuerdo de París en adaptación y mitigación, las necesidades anuales de inversión alcanzarían los USD 1,2 billones.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85D20C-6695-4795-BF11-879197CF96FB}"/>
              </a:ext>
            </a:extLst>
          </p:cNvPr>
          <p:cNvGrpSpPr/>
          <p:nvPr/>
        </p:nvGrpSpPr>
        <p:grpSpPr>
          <a:xfrm>
            <a:off x="1454638" y="2022953"/>
            <a:ext cx="9288049" cy="2943617"/>
            <a:chOff x="1096027" y="2022953"/>
            <a:chExt cx="9288049" cy="2943617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F5696AF-CBB0-4854-8999-4CE9855FD8B5}"/>
                </a:ext>
              </a:extLst>
            </p:cNvPr>
            <p:cNvGrpSpPr/>
            <p:nvPr/>
          </p:nvGrpSpPr>
          <p:grpSpPr>
            <a:xfrm>
              <a:off x="1096027" y="2022953"/>
              <a:ext cx="4546947" cy="2943617"/>
              <a:chOff x="1521913" y="2022953"/>
              <a:chExt cx="4164904" cy="2943617"/>
            </a:xfrm>
          </p:grpSpPr>
          <p:sp>
            <p:nvSpPr>
              <p:cNvPr id="5" name="Rectangle: Top Corners Rounded 4">
                <a:extLst>
                  <a:ext uri="{FF2B5EF4-FFF2-40B4-BE49-F238E27FC236}">
                    <a16:creationId xmlns:a16="http://schemas.microsoft.com/office/drawing/2014/main" id="{A0F88F90-D3CE-481E-A028-5E817A955DFF}"/>
                  </a:ext>
                </a:extLst>
              </p:cNvPr>
              <p:cNvSpPr/>
              <p:nvPr/>
            </p:nvSpPr>
            <p:spPr>
              <a:xfrm>
                <a:off x="1521913" y="2022953"/>
                <a:ext cx="4164904" cy="594987"/>
              </a:xfrm>
              <a:prstGeom prst="round2SameRect">
                <a:avLst/>
              </a:prstGeom>
              <a:gradFill flip="none" rotWithShape="1">
                <a:gsLst>
                  <a:gs pos="0">
                    <a:srgbClr val="A4091F"/>
                  </a:gs>
                  <a:gs pos="100000">
                    <a:srgbClr val="800000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CO" sz="2400" b="1" dirty="0"/>
                  <a:t>ADAPTACIÓN</a:t>
                </a:r>
              </a:p>
            </p:txBody>
          </p:sp>
          <p:sp>
            <p:nvSpPr>
              <p:cNvPr id="6" name="Rectangle: Top Corners Rounded 5">
                <a:extLst>
                  <a:ext uri="{FF2B5EF4-FFF2-40B4-BE49-F238E27FC236}">
                    <a16:creationId xmlns:a16="http://schemas.microsoft.com/office/drawing/2014/main" id="{E548D245-4EF9-4DA9-9BEF-73538FC59EB3}"/>
                  </a:ext>
                </a:extLst>
              </p:cNvPr>
              <p:cNvSpPr/>
              <p:nvPr/>
            </p:nvSpPr>
            <p:spPr>
              <a:xfrm>
                <a:off x="1521913" y="2617940"/>
                <a:ext cx="4164904" cy="2348630"/>
              </a:xfrm>
              <a:prstGeom prst="round2SameRect">
                <a:avLst>
                  <a:gd name="adj1" fmla="val 0"/>
                  <a:gd name="adj2" fmla="val 4533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dirty="0"/>
                  <a:t>Las necesidades anuales de financiamiento para adaptación en países en desarrollo serían de al menos: </a:t>
                </a:r>
              </a:p>
              <a:p>
                <a:pPr algn="ctr"/>
                <a:r>
                  <a:rPr lang="es-ES" sz="2000" b="1" u="sng" dirty="0"/>
                  <a:t>USD 300 mil millones</a:t>
                </a:r>
                <a:r>
                  <a:rPr lang="es-ES" dirty="0"/>
                  <a:t> (PNUMA, 2016)</a:t>
                </a: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40C30D5-4E44-4AD6-A1EC-2311094EFAA4}"/>
                </a:ext>
              </a:extLst>
            </p:cNvPr>
            <p:cNvGrpSpPr/>
            <p:nvPr/>
          </p:nvGrpSpPr>
          <p:grpSpPr>
            <a:xfrm>
              <a:off x="5837129" y="2022953"/>
              <a:ext cx="4546947" cy="2943617"/>
              <a:chOff x="1521913" y="2022953"/>
              <a:chExt cx="4164904" cy="2943617"/>
            </a:xfrm>
          </p:grpSpPr>
          <p:sp>
            <p:nvSpPr>
              <p:cNvPr id="9" name="Rectangle: Top Corners Rounded 8">
                <a:extLst>
                  <a:ext uri="{FF2B5EF4-FFF2-40B4-BE49-F238E27FC236}">
                    <a16:creationId xmlns:a16="http://schemas.microsoft.com/office/drawing/2014/main" id="{49D1A596-EE00-408A-8592-20681266BD5F}"/>
                  </a:ext>
                </a:extLst>
              </p:cNvPr>
              <p:cNvSpPr/>
              <p:nvPr/>
            </p:nvSpPr>
            <p:spPr>
              <a:xfrm>
                <a:off x="1521913" y="2022953"/>
                <a:ext cx="4164904" cy="594987"/>
              </a:xfrm>
              <a:prstGeom prst="round2Same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CO" sz="2400" b="1" dirty="0"/>
                  <a:t>MITIGACIÓN</a:t>
                </a:r>
              </a:p>
            </p:txBody>
          </p:sp>
          <p:sp>
            <p:nvSpPr>
              <p:cNvPr id="10" name="Rectangle: Top Corners Rounded 9">
                <a:extLst>
                  <a:ext uri="{FF2B5EF4-FFF2-40B4-BE49-F238E27FC236}">
                    <a16:creationId xmlns:a16="http://schemas.microsoft.com/office/drawing/2014/main" id="{1CF40E37-4740-4ADE-8648-9DAEE55F199C}"/>
                  </a:ext>
                </a:extLst>
              </p:cNvPr>
              <p:cNvSpPr/>
              <p:nvPr/>
            </p:nvSpPr>
            <p:spPr>
              <a:xfrm>
                <a:off x="1521913" y="2617940"/>
                <a:ext cx="4164904" cy="2348630"/>
              </a:xfrm>
              <a:prstGeom prst="round2SameRect">
                <a:avLst>
                  <a:gd name="adj1" fmla="val 0"/>
                  <a:gd name="adj2" fmla="val 4533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dirty="0"/>
                  <a:t>Los requerimientos anuales de inversión en energías renovables serían de al menos: </a:t>
                </a:r>
              </a:p>
              <a:p>
                <a:pPr algn="ctr"/>
                <a:r>
                  <a:rPr lang="es-ES" sz="2000" b="1" u="sng" dirty="0"/>
                  <a:t>USD 900 mil millones</a:t>
                </a:r>
                <a:r>
                  <a:rPr lang="es-ES" dirty="0"/>
                  <a:t> (IRENA, 2016)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34538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35A583-897D-4D3C-85C3-B28A7557B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Fuentes de financiamiento climático en el mundo</a:t>
            </a:r>
            <a:endParaRPr lang="es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AE589F-9183-4BB6-BCB0-F9BAF15CD5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1866" y="689542"/>
            <a:ext cx="11900134" cy="360939"/>
          </a:xfrm>
        </p:spPr>
        <p:txBody>
          <a:bodyPr/>
          <a:lstStyle/>
          <a:p>
            <a:r>
              <a:rPr lang="es-ES" dirty="0"/>
              <a:t>El promedio 2015-2016 de recursos movilizados para cambio climático fue de aproximadamente USD 410 mil millones.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F2AAF8-4983-405F-9DCB-19923F9A35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96203" y="5735637"/>
            <a:ext cx="4792597" cy="254527"/>
          </a:xfrm>
        </p:spPr>
        <p:txBody>
          <a:bodyPr/>
          <a:lstStyle/>
          <a:p>
            <a:r>
              <a:rPr lang="es-CO" dirty="0"/>
              <a:t>Fuente: Global </a:t>
            </a:r>
            <a:r>
              <a:rPr lang="es-CO" dirty="0" err="1"/>
              <a:t>Landscape</a:t>
            </a:r>
            <a:r>
              <a:rPr lang="es-CO" dirty="0"/>
              <a:t> </a:t>
            </a:r>
            <a:r>
              <a:rPr lang="es-CO" dirty="0" err="1"/>
              <a:t>Iniciative</a:t>
            </a:r>
            <a:r>
              <a:rPr lang="es-CO" dirty="0"/>
              <a:t>, </a:t>
            </a:r>
            <a:r>
              <a:rPr lang="es-CO" dirty="0" err="1"/>
              <a:t>Climate</a:t>
            </a:r>
            <a:r>
              <a:rPr lang="es-CO" dirty="0"/>
              <a:t> </a:t>
            </a:r>
            <a:r>
              <a:rPr lang="es-CO" dirty="0" err="1"/>
              <a:t>investment</a:t>
            </a:r>
            <a:r>
              <a:rPr lang="es-CO" dirty="0"/>
              <a:t> </a:t>
            </a:r>
            <a:r>
              <a:rPr lang="es-CO" dirty="0" err="1"/>
              <a:t>Analysis</a:t>
            </a:r>
            <a:r>
              <a:rPr lang="es-CO" dirty="0"/>
              <a:t> (2017)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C4B65E2-B872-4486-B9F2-82A1D9CC7C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2382846"/>
              </p:ext>
            </p:extLst>
          </p:nvPr>
        </p:nvGraphicFramePr>
        <p:xfrm>
          <a:off x="472510" y="1551265"/>
          <a:ext cx="7400098" cy="3872504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946156">
                  <a:extLst>
                    <a:ext uri="{9D8B030D-6E8A-4147-A177-3AD203B41FA5}">
                      <a16:colId xmlns:a16="http://schemas.microsoft.com/office/drawing/2014/main" val="931627734"/>
                    </a:ext>
                  </a:extLst>
                </a:gridCol>
                <a:gridCol w="5453942">
                  <a:extLst>
                    <a:ext uri="{9D8B030D-6E8A-4147-A177-3AD203B41FA5}">
                      <a16:colId xmlns:a16="http://schemas.microsoft.com/office/drawing/2014/main" val="3651605507"/>
                    </a:ext>
                  </a:extLst>
                </a:gridCol>
              </a:tblGrid>
              <a:tr h="713356">
                <a:tc gridSpan="2"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bg1"/>
                          </a:solidFill>
                        </a:rPr>
                        <a:t>Fuentes</a:t>
                      </a:r>
                      <a:br>
                        <a:rPr lang="es-ES" dirty="0">
                          <a:solidFill>
                            <a:schemeClr val="bg1"/>
                          </a:solidFill>
                        </a:rPr>
                      </a:br>
                      <a:r>
                        <a:rPr lang="es-ES" dirty="0">
                          <a:solidFill>
                            <a:schemeClr val="bg1"/>
                          </a:solidFill>
                        </a:rPr>
                        <a:t>(USD Miles de millones)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281375"/>
                  </a:ext>
                </a:extLst>
              </a:tr>
              <a:tr h="713356">
                <a:tc rowSpan="2">
                  <a:txBody>
                    <a:bodyPr/>
                    <a:lstStyle/>
                    <a:p>
                      <a:pPr algn="ctr"/>
                      <a:r>
                        <a:rPr lang="es-CO" dirty="0">
                          <a:solidFill>
                            <a:schemeClr val="bg1"/>
                          </a:solidFill>
                        </a:rPr>
                        <a:t>Públicos  - 35% </a:t>
                      </a:r>
                      <a:br>
                        <a:rPr lang="es-CO" dirty="0">
                          <a:solidFill>
                            <a:schemeClr val="bg1"/>
                          </a:solidFill>
                        </a:rPr>
                      </a:br>
                      <a:r>
                        <a:rPr lang="es-CO" dirty="0">
                          <a:solidFill>
                            <a:schemeClr val="bg1"/>
                          </a:solidFill>
                        </a:rPr>
                        <a:t>USD 140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Entidades financieras de desarrollo – 87%  </a:t>
                      </a:r>
                    </a:p>
                    <a:p>
                      <a:pPr algn="ctr"/>
                      <a:r>
                        <a:rPr lang="es-ES" dirty="0"/>
                        <a:t>USD 123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9943823"/>
                  </a:ext>
                </a:extLst>
              </a:tr>
              <a:tr h="1019080">
                <a:tc vMerge="1"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Fondos climáticos y agencias de desarrollo – 13% </a:t>
                      </a:r>
                    </a:p>
                    <a:p>
                      <a:pPr algn="ctr"/>
                      <a:r>
                        <a:rPr lang="es-ES" dirty="0"/>
                        <a:t>USD 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2153572"/>
                  </a:ext>
                </a:extLst>
              </a:tr>
              <a:tr h="713356">
                <a:tc rowSpan="2">
                  <a:txBody>
                    <a:bodyPr/>
                    <a:lstStyle/>
                    <a:p>
                      <a:pPr algn="ctr"/>
                      <a:r>
                        <a:rPr lang="es-CO" dirty="0">
                          <a:solidFill>
                            <a:schemeClr val="bg1"/>
                          </a:solidFill>
                        </a:rPr>
                        <a:t>Privados  - 65%</a:t>
                      </a:r>
                    </a:p>
                    <a:p>
                      <a:pPr algn="ctr"/>
                      <a:r>
                        <a:rPr lang="es-CO" dirty="0">
                          <a:solidFill>
                            <a:schemeClr val="bg1"/>
                          </a:solidFill>
                        </a:rPr>
                        <a:t>USD 270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solidFill>
                      <a:srgbClr val="A4091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Empresas privadas y hogares – 76%</a:t>
                      </a:r>
                    </a:p>
                    <a:p>
                      <a:pPr algn="ctr"/>
                      <a:r>
                        <a:rPr lang="es-ES" dirty="0"/>
                        <a:t>USD 205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3165441"/>
                  </a:ext>
                </a:extLst>
              </a:tr>
              <a:tr h="713356">
                <a:tc vMerge="1"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Entidades financieras – 24%  </a:t>
                      </a:r>
                    </a:p>
                    <a:p>
                      <a:pPr algn="ctr"/>
                      <a:r>
                        <a:rPr lang="es-CO" dirty="0"/>
                        <a:t>USD 65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79775814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133D321-C146-464F-9749-C12C799019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1462768"/>
              </p:ext>
            </p:extLst>
          </p:nvPr>
        </p:nvGraphicFramePr>
        <p:xfrm>
          <a:off x="8185759" y="1551265"/>
          <a:ext cx="3539993" cy="391634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539993">
                  <a:extLst>
                    <a:ext uri="{9D8B030D-6E8A-4147-A177-3AD203B41FA5}">
                      <a16:colId xmlns:a16="http://schemas.microsoft.com/office/drawing/2014/main" val="819595715"/>
                    </a:ext>
                  </a:extLst>
                </a:gridCol>
              </a:tblGrid>
              <a:tr h="715946"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bg1"/>
                          </a:solidFill>
                        </a:rPr>
                        <a:t>Destinos </a:t>
                      </a:r>
                      <a:br>
                        <a:rPr lang="es-ES" dirty="0">
                          <a:solidFill>
                            <a:schemeClr val="bg1"/>
                          </a:solidFill>
                        </a:rPr>
                      </a:br>
                      <a:r>
                        <a:rPr lang="es-ES" dirty="0">
                          <a:solidFill>
                            <a:schemeClr val="bg1"/>
                          </a:solidFill>
                        </a:rPr>
                        <a:t>(USD Miles de millones)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7052397"/>
                  </a:ext>
                </a:extLst>
              </a:tr>
              <a:tr h="1066800"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Mitigación – 93% </a:t>
                      </a:r>
                      <a:br>
                        <a:rPr lang="es-CO" dirty="0"/>
                      </a:br>
                      <a:r>
                        <a:rPr lang="es-CO" dirty="0"/>
                        <a:t>USD 382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23977"/>
                  </a:ext>
                </a:extLst>
              </a:tr>
              <a:tr h="1066800"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Adaptación – 5% </a:t>
                      </a:r>
                    </a:p>
                    <a:p>
                      <a:pPr algn="ctr"/>
                      <a:r>
                        <a:rPr lang="es-CO" dirty="0"/>
                        <a:t>USD 22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0155124"/>
                  </a:ext>
                </a:extLst>
              </a:tr>
              <a:tr h="1066800"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Beneficios mixtos y REDD – 2% </a:t>
                      </a:r>
                      <a:br>
                        <a:rPr lang="es-ES" dirty="0"/>
                      </a:br>
                      <a:r>
                        <a:rPr lang="es-ES" dirty="0"/>
                        <a:t>USD 6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585777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7347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DNP - Paleta de Color">
      <a:dk1>
        <a:srgbClr val="000000"/>
      </a:dk1>
      <a:lt1>
        <a:srgbClr val="FFFFFF"/>
      </a:lt1>
      <a:dk2>
        <a:srgbClr val="A3081F"/>
      </a:dk2>
      <a:lt2>
        <a:srgbClr val="FBD401"/>
      </a:lt2>
      <a:accent1>
        <a:srgbClr val="A3081F"/>
      </a:accent1>
      <a:accent2>
        <a:srgbClr val="F2B200"/>
      </a:accent2>
      <a:accent3>
        <a:srgbClr val="0D4A96"/>
      </a:accent3>
      <a:accent4>
        <a:srgbClr val="00A10A"/>
      </a:accent4>
      <a:accent5>
        <a:srgbClr val="8400A4"/>
      </a:accent5>
      <a:accent6>
        <a:srgbClr val="D15726"/>
      </a:accent6>
      <a:hlink>
        <a:srgbClr val="000000"/>
      </a:hlink>
      <a:folHlink>
        <a:srgbClr val="000000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rgbClr val="A4091F"/>
            </a:gs>
            <a:gs pos="100000">
              <a:srgbClr val="800000"/>
            </a:gs>
          </a:gsLst>
          <a:lin ang="5400000" scaled="0"/>
          <a:tileRect/>
        </a:gradFill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CFADBD96-9E3C-4AA6-8957-1484450EAB9C}" vid="{5F9E5777-C820-4ADF-9234-29320B1DF6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2018-02 Plantilla Febrero</Template>
  <TotalTime>151</TotalTime>
  <Words>1791</Words>
  <Application>Microsoft Office PowerPoint</Application>
  <PresentationFormat>Panorámica</PresentationFormat>
  <Paragraphs>320</Paragraphs>
  <Slides>31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31</vt:i4>
      </vt:variant>
    </vt:vector>
  </HeadingPairs>
  <TitlesOfParts>
    <vt:vector size="35" baseType="lpstr">
      <vt:lpstr>Arial</vt:lpstr>
      <vt:lpstr>Calibri</vt:lpstr>
      <vt:lpstr>Futura Std Book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Emisiones de CO2 en el mundo y América Latina</vt:lpstr>
      <vt:lpstr>Vulnerabilidad al cambio climático en el mundo y América Latina</vt:lpstr>
      <vt:lpstr>El Acuerdo de París</vt:lpstr>
      <vt:lpstr>Requerimientos de financiamiento climático en el mundo</vt:lpstr>
      <vt:lpstr>Fuentes de financiamiento climático en el mundo</vt:lpstr>
      <vt:lpstr>Brecha global de inversiones en financiamiento climático</vt:lpstr>
      <vt:lpstr>Presentación de PowerPoint</vt:lpstr>
      <vt:lpstr>Emisiones de gases de efecto invernadero</vt:lpstr>
      <vt:lpstr>Daños generados por la variabilidad climática</vt:lpstr>
      <vt:lpstr>Compromiso de Colombia en el Acuerdo de París:  Meta de mitigación</vt:lpstr>
      <vt:lpstr>Compromiso de Colombia en el Acuerdo de París:  Meta de adaptación</vt:lpstr>
      <vt:lpstr>Presentación de PowerPoint</vt:lpstr>
      <vt:lpstr>Presentación de PowerPoint</vt:lpstr>
      <vt:lpstr>Costo de la meta de mitigación</vt:lpstr>
      <vt:lpstr>Presentación de PowerPoint</vt:lpstr>
      <vt:lpstr>Rastreo de inversiones asociadas a cambio climático</vt:lpstr>
      <vt:lpstr>Rastreo de inversiones asociadas a cambio climático</vt:lpstr>
      <vt:lpstr>Presentación de PowerPoint</vt:lpstr>
      <vt:lpstr>Brecha anual de inversiones en financiamiento climático</vt:lpstr>
      <vt:lpstr>Presentación de PowerPoint</vt:lpstr>
      <vt:lpstr>Hacia el cierre de la brecha de financiamiento climático</vt:lpstr>
      <vt:lpstr>Señal de Política: Crear mecanismos de articulación interinstitucional en materia de cambio climático</vt:lpstr>
      <vt:lpstr>Señal de precio: Adoptar impuesto al carbono</vt:lpstr>
      <vt:lpstr>Señal al mercado: Promover la emisión de Bonos Verdes</vt:lpstr>
      <vt:lpstr>Señal a cooperantes: Estrategia de acceso al Fondo Verde del Clima </vt:lpstr>
      <vt:lpstr>Visión para consolidar el impacto del Fondo Verde del Clima en la región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Pablo</dc:creator>
  <cp:lastModifiedBy>Controlroomav9</cp:lastModifiedBy>
  <cp:revision>39</cp:revision>
  <dcterms:created xsi:type="dcterms:W3CDTF">2018-02-28T23:02:37Z</dcterms:created>
  <dcterms:modified xsi:type="dcterms:W3CDTF">2018-03-04T22:54:27Z</dcterms:modified>
</cp:coreProperties>
</file>