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5"/>
    <p:sldMasterId id="2147483754" r:id="rId6"/>
  </p:sldMasterIdLst>
  <p:notesMasterIdLst>
    <p:notesMasterId r:id="rId18"/>
  </p:notesMasterIdLst>
  <p:handoutMasterIdLst>
    <p:handoutMasterId r:id="rId19"/>
  </p:handoutMasterIdLst>
  <p:sldIdLst>
    <p:sldId id="288" r:id="rId7"/>
    <p:sldId id="444" r:id="rId8"/>
    <p:sldId id="436" r:id="rId9"/>
    <p:sldId id="445" r:id="rId10"/>
    <p:sldId id="446" r:id="rId11"/>
    <p:sldId id="451" r:id="rId12"/>
    <p:sldId id="452" r:id="rId13"/>
    <p:sldId id="453" r:id="rId14"/>
    <p:sldId id="456" r:id="rId15"/>
    <p:sldId id="460" r:id="rId16"/>
    <p:sldId id="357" r:id="rId1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695">
          <p15:clr>
            <a:srgbClr val="A4A3A4"/>
          </p15:clr>
        </p15:guide>
        <p15:guide id="4" orient="horz" pos="1059">
          <p15:clr>
            <a:srgbClr val="A4A3A4"/>
          </p15:clr>
        </p15:guide>
        <p15:guide id="5" orient="horz" pos="728">
          <p15:clr>
            <a:srgbClr val="A4A3A4"/>
          </p15:clr>
        </p15:guide>
        <p15:guide id="6" orient="horz" pos="2711">
          <p15:clr>
            <a:srgbClr val="A4A3A4"/>
          </p15:clr>
        </p15:guide>
        <p15:guide id="7" orient="horz" pos="2225">
          <p15:clr>
            <a:srgbClr val="A4A3A4"/>
          </p15:clr>
        </p15:guide>
        <p15:guide id="8" pos="5258">
          <p15:clr>
            <a:srgbClr val="A4A3A4"/>
          </p15:clr>
        </p15:guide>
        <p15:guide id="9" pos="518">
          <p15:clr>
            <a:srgbClr val="A4A3A4"/>
          </p15:clr>
        </p15:guide>
        <p15:guide id="10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6977"/>
    <a:srgbClr val="96B765"/>
    <a:srgbClr val="24634F"/>
    <a:srgbClr val="174953"/>
    <a:srgbClr val="073F4A"/>
    <a:srgbClr val="1E6271"/>
    <a:srgbClr val="E6E6E6"/>
    <a:srgbClr val="5FAEB2"/>
    <a:srgbClr val="387F7F"/>
    <a:srgbClr val="0B5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626" autoAdjust="0"/>
    <p:restoredTop sz="89314" autoAdjust="0"/>
  </p:normalViewPr>
  <p:slideViewPr>
    <p:cSldViewPr snapToGrid="0" snapToObjects="1">
      <p:cViewPr varScale="1">
        <p:scale>
          <a:sx n="77" d="100"/>
          <a:sy n="77" d="100"/>
        </p:scale>
        <p:origin x="1037" y="72"/>
      </p:cViewPr>
      <p:guideLst>
        <p:guide orient="horz" pos="2160"/>
        <p:guide pos="2880"/>
        <p:guide orient="horz" pos="3695"/>
        <p:guide orient="horz" pos="1059"/>
        <p:guide orient="horz" pos="728"/>
        <p:guide orient="horz" pos="2711"/>
        <p:guide orient="horz" pos="2225"/>
        <p:guide pos="5258"/>
        <p:guide pos="518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50" d="100"/>
          <a:sy n="150" d="100"/>
        </p:scale>
        <p:origin x="-1360" y="170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649D95-AB0E-754B-89D3-9C5E3A045C27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665BA2-00D9-2040-B68A-123951451C8D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1E6271"/>
        </a:solidFill>
        <a:ln>
          <a:noFill/>
        </a:ln>
        <a:effectLst/>
      </dgm:spPr>
      <dgm:t>
        <a:bodyPr/>
        <a:lstStyle/>
        <a:p>
          <a:pPr rtl="0"/>
          <a:r>
            <a:rPr lang="es-ES_tradnl" sz="1600" noProof="0" dirty="0">
              <a:solidFill>
                <a:schemeClr val="bg1"/>
              </a:solidFill>
            </a:rPr>
            <a:t>Apropiación nacional a través las </a:t>
          </a:r>
          <a:r>
            <a:rPr lang="es-ES_tradnl" sz="1600" noProof="1">
              <a:solidFill>
                <a:schemeClr val="bg1"/>
              </a:solidFill>
            </a:rPr>
            <a:t>ANDs </a:t>
          </a:r>
          <a:r>
            <a:rPr lang="es-ES_tradnl" sz="1600" noProof="0" dirty="0">
              <a:solidFill>
                <a:schemeClr val="bg1"/>
              </a:solidFill>
            </a:rPr>
            <a:t>y Puntos Focales</a:t>
          </a:r>
        </a:p>
      </dgm:t>
    </dgm:pt>
    <dgm:pt modelId="{939005D6-3F7C-2146-BE2C-640EE6991769}" type="parTrans" cxnId="{B0549471-C288-1B4B-AF00-A3BEA4AF4109}">
      <dgm:prSet/>
      <dgm:spPr/>
      <dgm:t>
        <a:bodyPr/>
        <a:lstStyle/>
        <a:p>
          <a:endParaRPr lang="en-US"/>
        </a:p>
      </dgm:t>
    </dgm:pt>
    <dgm:pt modelId="{3C854324-8CBE-5842-B36E-BB8A01807002}" type="sibTrans" cxnId="{B0549471-C288-1B4B-AF00-A3BEA4AF4109}">
      <dgm:prSet/>
      <dgm:spPr/>
      <dgm:t>
        <a:bodyPr/>
        <a:lstStyle/>
        <a:p>
          <a:endParaRPr lang="en-US"/>
        </a:p>
      </dgm:t>
    </dgm:pt>
    <dgm:pt modelId="{F4C35E47-2792-4C41-BDB5-8345BEC69088}">
      <dgm:prSet custT="1"/>
      <dgm:spPr>
        <a:solidFill>
          <a:srgbClr val="E6E6E6"/>
        </a:solidFill>
        <a:ln>
          <a:noFill/>
        </a:ln>
        <a:effectLst/>
      </dgm:spPr>
      <dgm:t>
        <a:bodyPr/>
        <a:lstStyle/>
        <a:p>
          <a:pPr rtl="0"/>
          <a:r>
            <a:rPr lang="es-ES_tradnl" sz="1600" noProof="0" dirty="0">
              <a:solidFill>
                <a:srgbClr val="1E6271"/>
              </a:solidFill>
            </a:rPr>
            <a:t>Diversidad de Entidades Acreditadas</a:t>
          </a:r>
        </a:p>
      </dgm:t>
    </dgm:pt>
    <dgm:pt modelId="{55F9719A-E067-0745-92A4-FCE84FAF3B7C}" type="parTrans" cxnId="{37E68924-1E02-5B47-B9F3-B352C1B1F046}">
      <dgm:prSet/>
      <dgm:spPr/>
      <dgm:t>
        <a:bodyPr/>
        <a:lstStyle/>
        <a:p>
          <a:endParaRPr lang="en-US"/>
        </a:p>
      </dgm:t>
    </dgm:pt>
    <dgm:pt modelId="{D866FAEC-E879-2941-8147-6413F8DBF42A}" type="sibTrans" cxnId="{37E68924-1E02-5B47-B9F3-B352C1B1F046}">
      <dgm:prSet/>
      <dgm:spPr/>
      <dgm:t>
        <a:bodyPr/>
        <a:lstStyle/>
        <a:p>
          <a:endParaRPr lang="en-US"/>
        </a:p>
      </dgm:t>
    </dgm:pt>
    <dgm:pt modelId="{07F79C63-3E06-4444-AD4C-6759DA55B463}">
      <dgm:prSet custT="1"/>
      <dgm:spPr>
        <a:solidFill>
          <a:srgbClr val="1E6271"/>
        </a:solidFill>
        <a:effectLst/>
      </dgm:spPr>
      <dgm:t>
        <a:bodyPr/>
        <a:lstStyle/>
        <a:p>
          <a:pPr rtl="0"/>
          <a:r>
            <a:rPr lang="es-ES_tradnl" sz="1600" noProof="0" dirty="0">
              <a:solidFill>
                <a:schemeClr val="bg1"/>
              </a:solidFill>
            </a:rPr>
            <a:t>Diversidad de Instrumentos Financieros</a:t>
          </a:r>
        </a:p>
      </dgm:t>
    </dgm:pt>
    <dgm:pt modelId="{507D8D6D-CBD4-1744-97EF-0474FD4CCA40}" type="parTrans" cxnId="{01A60230-577B-DF4C-B27D-6DD87FC8350F}">
      <dgm:prSet/>
      <dgm:spPr/>
      <dgm:t>
        <a:bodyPr/>
        <a:lstStyle/>
        <a:p>
          <a:endParaRPr lang="en-US"/>
        </a:p>
      </dgm:t>
    </dgm:pt>
    <dgm:pt modelId="{6B1DC0AB-76B3-5847-A2B6-A3EC69CE6223}" type="sibTrans" cxnId="{01A60230-577B-DF4C-B27D-6DD87FC8350F}">
      <dgm:prSet/>
      <dgm:spPr/>
      <dgm:t>
        <a:bodyPr/>
        <a:lstStyle/>
        <a:p>
          <a:endParaRPr lang="en-US"/>
        </a:p>
      </dgm:t>
    </dgm:pt>
    <dgm:pt modelId="{7E87FAC6-1331-8B4E-B66D-3F5C5050C16A}">
      <dgm:prSet custT="1"/>
      <dgm:spPr>
        <a:solidFill>
          <a:srgbClr val="E6E6E6"/>
        </a:solidFill>
        <a:ln>
          <a:noFill/>
        </a:ln>
        <a:effectLst/>
      </dgm:spPr>
      <dgm:t>
        <a:bodyPr/>
        <a:lstStyle/>
        <a:p>
          <a:pPr rtl="0"/>
          <a:r>
            <a:rPr lang="es-ES_tradnl" sz="1600" noProof="0" dirty="0">
              <a:solidFill>
                <a:srgbClr val="0B5B6B"/>
              </a:solidFill>
            </a:rPr>
            <a:t>Ventanilla dedicada para el Sector Privado (PSF en inglés)</a:t>
          </a:r>
        </a:p>
      </dgm:t>
    </dgm:pt>
    <dgm:pt modelId="{5D007B40-538F-BD4B-99E4-4F05863CE5B3}" type="parTrans" cxnId="{A5C6959C-F0D7-A142-82AC-CC9927289ED8}">
      <dgm:prSet/>
      <dgm:spPr/>
      <dgm:t>
        <a:bodyPr/>
        <a:lstStyle/>
        <a:p>
          <a:endParaRPr lang="en-US"/>
        </a:p>
      </dgm:t>
    </dgm:pt>
    <dgm:pt modelId="{DEF3FD77-43D2-2149-AD5B-DE4730C1D944}" type="sibTrans" cxnId="{A5C6959C-F0D7-A142-82AC-CC9927289ED8}">
      <dgm:prSet/>
      <dgm:spPr/>
      <dgm:t>
        <a:bodyPr/>
        <a:lstStyle/>
        <a:p>
          <a:endParaRPr lang="en-US"/>
        </a:p>
      </dgm:t>
    </dgm:pt>
    <dgm:pt modelId="{04E85FC0-46A8-A94D-A61D-7F1C7F2D9BD6}">
      <dgm:prSet custT="1"/>
      <dgm:spPr>
        <a:solidFill>
          <a:srgbClr val="1E6271"/>
        </a:solidFill>
        <a:effectLst/>
      </dgm:spPr>
      <dgm:t>
        <a:bodyPr/>
        <a:lstStyle/>
        <a:p>
          <a:pPr rtl="0"/>
          <a:r>
            <a:rPr lang="es-ES" sz="1600" noProof="0" dirty="0">
              <a:solidFill>
                <a:schemeClr val="bg1"/>
              </a:solidFill>
            </a:rPr>
            <a:t>Mayor fondo mundial dedicado al cambio climático</a:t>
          </a:r>
          <a:endParaRPr lang="es-ES_tradnl" sz="1600" noProof="0" dirty="0">
            <a:solidFill>
              <a:schemeClr val="bg1"/>
            </a:solidFill>
          </a:endParaRPr>
        </a:p>
      </dgm:t>
    </dgm:pt>
    <dgm:pt modelId="{D0CA9AC0-AB9E-D748-A015-2A5ED72D8C8E}" type="parTrans" cxnId="{74FD8CA3-4CDD-1043-8DC9-7C0915948530}">
      <dgm:prSet/>
      <dgm:spPr/>
      <dgm:t>
        <a:bodyPr/>
        <a:lstStyle/>
        <a:p>
          <a:endParaRPr lang="en-US"/>
        </a:p>
      </dgm:t>
    </dgm:pt>
    <dgm:pt modelId="{9BB088F8-35B1-DE44-98A3-F09B622621E2}" type="sibTrans" cxnId="{74FD8CA3-4CDD-1043-8DC9-7C0915948530}">
      <dgm:prSet/>
      <dgm:spPr/>
      <dgm:t>
        <a:bodyPr/>
        <a:lstStyle/>
        <a:p>
          <a:endParaRPr lang="en-US"/>
        </a:p>
      </dgm:t>
    </dgm:pt>
    <dgm:pt modelId="{BA06F6BE-1F3B-4341-A6B2-52625682CB44}">
      <dgm:prSet custT="1"/>
      <dgm:spPr>
        <a:solidFill>
          <a:srgbClr val="1E6271"/>
        </a:solidFill>
        <a:effectLst/>
      </dgm:spPr>
      <dgm:t>
        <a:bodyPr/>
        <a:lstStyle/>
        <a:p>
          <a:pPr rtl="0"/>
          <a:r>
            <a:rPr lang="es-ES_tradnl" sz="1600" noProof="0" dirty="0"/>
            <a:t>Igualdad de voz para países desarrollados y en desarrollo</a:t>
          </a:r>
        </a:p>
      </dgm:t>
    </dgm:pt>
    <dgm:pt modelId="{FDDE0511-EBE8-9E4A-9F86-2FEE6A2DF3E3}" type="sibTrans" cxnId="{ECBFE946-D061-4D4B-A34B-600AA9F7D94B}">
      <dgm:prSet/>
      <dgm:spPr/>
      <dgm:t>
        <a:bodyPr/>
        <a:lstStyle/>
        <a:p>
          <a:endParaRPr lang="en-US"/>
        </a:p>
      </dgm:t>
    </dgm:pt>
    <dgm:pt modelId="{080A5160-FCEC-D14B-9031-196BD1A27C62}" type="parTrans" cxnId="{ECBFE946-D061-4D4B-A34B-600AA9F7D94B}">
      <dgm:prSet/>
      <dgm:spPr/>
      <dgm:t>
        <a:bodyPr/>
        <a:lstStyle/>
        <a:p>
          <a:endParaRPr lang="en-US"/>
        </a:p>
      </dgm:t>
    </dgm:pt>
    <dgm:pt modelId="{42CCF557-5965-EA46-A27C-D6A7170F5C30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chemeClr val="bg2"/>
        </a:solidFill>
        <a:ln>
          <a:noFill/>
        </a:ln>
        <a:effectLst/>
      </dgm:spPr>
      <dgm:t>
        <a:bodyPr/>
        <a:lstStyle/>
        <a:p>
          <a:pPr rtl="0"/>
          <a:r>
            <a:rPr lang="es-ES_tradnl" sz="1600" noProof="0" dirty="0">
              <a:solidFill>
                <a:srgbClr val="1E6271"/>
              </a:solidFill>
            </a:rPr>
            <a:t>Balance entre adaptación y mitigación</a:t>
          </a:r>
          <a:endParaRPr lang="es-ES_tradnl" sz="1600" noProof="0" dirty="0"/>
        </a:p>
      </dgm:t>
    </dgm:pt>
    <dgm:pt modelId="{FD9A7DD7-5B1A-1143-95AE-9093F96EC648}" type="parTrans" cxnId="{562E85BD-3153-4844-BF7B-C8A0B90DA578}">
      <dgm:prSet/>
      <dgm:spPr/>
      <dgm:t>
        <a:bodyPr/>
        <a:lstStyle/>
        <a:p>
          <a:endParaRPr lang="en-US"/>
        </a:p>
      </dgm:t>
    </dgm:pt>
    <dgm:pt modelId="{17295E15-9C41-C048-8299-D8D79CD8B666}" type="sibTrans" cxnId="{562E85BD-3153-4844-BF7B-C8A0B90DA578}">
      <dgm:prSet/>
      <dgm:spPr/>
      <dgm:t>
        <a:bodyPr/>
        <a:lstStyle/>
        <a:p>
          <a:endParaRPr lang="en-US"/>
        </a:p>
      </dgm:t>
    </dgm:pt>
    <dgm:pt modelId="{B5E9EDE8-0381-C54B-9E09-88EBA42861C9}" type="pres">
      <dgm:prSet presAssocID="{1E649D95-AB0E-754B-89D3-9C5E3A045C27}" presName="Name0" presStyleCnt="0">
        <dgm:presLayoutVars>
          <dgm:dir/>
          <dgm:animLvl val="lvl"/>
          <dgm:resizeHandles val="exact"/>
        </dgm:presLayoutVars>
      </dgm:prSet>
      <dgm:spPr/>
    </dgm:pt>
    <dgm:pt modelId="{435FD326-119C-4944-9164-E2813435E84E}" type="pres">
      <dgm:prSet presAssocID="{A2665BA2-00D9-2040-B68A-123951451C8D}" presName="linNode" presStyleCnt="0"/>
      <dgm:spPr/>
    </dgm:pt>
    <dgm:pt modelId="{9933347C-1FD6-D24B-A85E-D4FBB9C88A18}" type="pres">
      <dgm:prSet presAssocID="{A2665BA2-00D9-2040-B68A-123951451C8D}" presName="parentText" presStyleLbl="node1" presStyleIdx="0" presStyleCnt="7" custScaleX="265330">
        <dgm:presLayoutVars>
          <dgm:chMax val="1"/>
          <dgm:bulletEnabled val="1"/>
        </dgm:presLayoutVars>
      </dgm:prSet>
      <dgm:spPr/>
    </dgm:pt>
    <dgm:pt modelId="{E558B433-B378-1B4A-BAB3-D0BF49335026}" type="pres">
      <dgm:prSet presAssocID="{3C854324-8CBE-5842-B36E-BB8A01807002}" presName="sp" presStyleCnt="0"/>
      <dgm:spPr/>
    </dgm:pt>
    <dgm:pt modelId="{FCC32703-8EAB-6048-951C-7B2649380CDE}" type="pres">
      <dgm:prSet presAssocID="{42CCF557-5965-EA46-A27C-D6A7170F5C30}" presName="linNode" presStyleCnt="0"/>
      <dgm:spPr/>
    </dgm:pt>
    <dgm:pt modelId="{97F36E1A-28A9-AE46-B814-6AB75E9A6F37}" type="pres">
      <dgm:prSet presAssocID="{42CCF557-5965-EA46-A27C-D6A7170F5C30}" presName="parentText" presStyleLbl="node1" presStyleIdx="1" presStyleCnt="7" custScaleX="265330">
        <dgm:presLayoutVars>
          <dgm:chMax val="1"/>
          <dgm:bulletEnabled val="1"/>
        </dgm:presLayoutVars>
      </dgm:prSet>
      <dgm:spPr/>
    </dgm:pt>
    <dgm:pt modelId="{884A5DFC-AB5A-E74A-9ED0-67ADF5A46377}" type="pres">
      <dgm:prSet presAssocID="{17295E15-9C41-C048-8299-D8D79CD8B666}" presName="sp" presStyleCnt="0"/>
      <dgm:spPr/>
    </dgm:pt>
    <dgm:pt modelId="{294C7CEF-7AF8-B74D-B634-84694732E746}" type="pres">
      <dgm:prSet presAssocID="{BA06F6BE-1F3B-4341-A6B2-52625682CB44}" presName="linNode" presStyleCnt="0"/>
      <dgm:spPr/>
    </dgm:pt>
    <dgm:pt modelId="{8D9A854B-666A-D848-ADDD-56A5836CA15F}" type="pres">
      <dgm:prSet presAssocID="{BA06F6BE-1F3B-4341-A6B2-52625682CB44}" presName="parentText" presStyleLbl="node1" presStyleIdx="2" presStyleCnt="7" custScaleX="265330">
        <dgm:presLayoutVars>
          <dgm:chMax val="1"/>
          <dgm:bulletEnabled val="1"/>
        </dgm:presLayoutVars>
      </dgm:prSet>
      <dgm:spPr/>
    </dgm:pt>
    <dgm:pt modelId="{C0C1C92C-1AD6-DA4E-8C0D-21F1B5611A3E}" type="pres">
      <dgm:prSet presAssocID="{FDDE0511-EBE8-9E4A-9F86-2FEE6A2DF3E3}" presName="sp" presStyleCnt="0"/>
      <dgm:spPr/>
    </dgm:pt>
    <dgm:pt modelId="{A9146CFC-E2EC-434D-BC6E-ECD84890053A}" type="pres">
      <dgm:prSet presAssocID="{F4C35E47-2792-4C41-BDB5-8345BEC69088}" presName="linNode" presStyleCnt="0"/>
      <dgm:spPr/>
    </dgm:pt>
    <dgm:pt modelId="{B581D50D-0928-654A-8B1F-C1B3F2627930}" type="pres">
      <dgm:prSet presAssocID="{F4C35E47-2792-4C41-BDB5-8345BEC69088}" presName="parentText" presStyleLbl="node1" presStyleIdx="3" presStyleCnt="7" custScaleX="265330">
        <dgm:presLayoutVars>
          <dgm:chMax val="1"/>
          <dgm:bulletEnabled val="1"/>
        </dgm:presLayoutVars>
      </dgm:prSet>
      <dgm:spPr/>
    </dgm:pt>
    <dgm:pt modelId="{A781AD19-B523-A141-B99D-D748B3E5B61B}" type="pres">
      <dgm:prSet presAssocID="{D866FAEC-E879-2941-8147-6413F8DBF42A}" presName="sp" presStyleCnt="0"/>
      <dgm:spPr/>
    </dgm:pt>
    <dgm:pt modelId="{B6A20095-A35A-4E47-90BC-694345269058}" type="pres">
      <dgm:prSet presAssocID="{07F79C63-3E06-4444-AD4C-6759DA55B463}" presName="linNode" presStyleCnt="0"/>
      <dgm:spPr/>
    </dgm:pt>
    <dgm:pt modelId="{BCDCD0B0-24D5-774A-9818-7A72E50E18CE}" type="pres">
      <dgm:prSet presAssocID="{07F79C63-3E06-4444-AD4C-6759DA55B463}" presName="parentText" presStyleLbl="node1" presStyleIdx="4" presStyleCnt="7" custScaleX="265330">
        <dgm:presLayoutVars>
          <dgm:chMax val="1"/>
          <dgm:bulletEnabled val="1"/>
        </dgm:presLayoutVars>
      </dgm:prSet>
      <dgm:spPr/>
    </dgm:pt>
    <dgm:pt modelId="{D9458817-8EFE-F74F-8A96-E477CB6882EC}" type="pres">
      <dgm:prSet presAssocID="{6B1DC0AB-76B3-5847-A2B6-A3EC69CE6223}" presName="sp" presStyleCnt="0"/>
      <dgm:spPr/>
    </dgm:pt>
    <dgm:pt modelId="{9622B210-69D7-C74D-AFA3-09FF84399CDD}" type="pres">
      <dgm:prSet presAssocID="{7E87FAC6-1331-8B4E-B66D-3F5C5050C16A}" presName="linNode" presStyleCnt="0"/>
      <dgm:spPr/>
    </dgm:pt>
    <dgm:pt modelId="{D56E0846-2AAC-5A41-8013-7909E72F2687}" type="pres">
      <dgm:prSet presAssocID="{7E87FAC6-1331-8B4E-B66D-3F5C5050C16A}" presName="parentText" presStyleLbl="node1" presStyleIdx="5" presStyleCnt="7" custScaleX="265330">
        <dgm:presLayoutVars>
          <dgm:chMax val="1"/>
          <dgm:bulletEnabled val="1"/>
        </dgm:presLayoutVars>
      </dgm:prSet>
      <dgm:spPr/>
    </dgm:pt>
    <dgm:pt modelId="{8A57D442-8358-8F44-BD75-A9BAE9A7DEA6}" type="pres">
      <dgm:prSet presAssocID="{DEF3FD77-43D2-2149-AD5B-DE4730C1D944}" presName="sp" presStyleCnt="0"/>
      <dgm:spPr/>
    </dgm:pt>
    <dgm:pt modelId="{63D0EB8C-F292-CC40-934E-9C7E6340FDFF}" type="pres">
      <dgm:prSet presAssocID="{04E85FC0-46A8-A94D-A61D-7F1C7F2D9BD6}" presName="linNode" presStyleCnt="0"/>
      <dgm:spPr/>
    </dgm:pt>
    <dgm:pt modelId="{3D4A34DC-1C54-7746-86B6-B59531FA1F69}" type="pres">
      <dgm:prSet presAssocID="{04E85FC0-46A8-A94D-A61D-7F1C7F2D9BD6}" presName="parentText" presStyleLbl="node1" presStyleIdx="6" presStyleCnt="7" custScaleX="265330">
        <dgm:presLayoutVars>
          <dgm:chMax val="1"/>
          <dgm:bulletEnabled val="1"/>
        </dgm:presLayoutVars>
      </dgm:prSet>
      <dgm:spPr/>
    </dgm:pt>
  </dgm:ptLst>
  <dgm:cxnLst>
    <dgm:cxn modelId="{B47B2E11-DCEA-014B-A27B-4B4CC54AE4DD}" type="presOf" srcId="{BA06F6BE-1F3B-4341-A6B2-52625682CB44}" destId="{8D9A854B-666A-D848-ADDD-56A5836CA15F}" srcOrd="0" destOrd="0" presId="urn:microsoft.com/office/officeart/2005/8/layout/vList5"/>
    <dgm:cxn modelId="{37E68924-1E02-5B47-B9F3-B352C1B1F046}" srcId="{1E649D95-AB0E-754B-89D3-9C5E3A045C27}" destId="{F4C35E47-2792-4C41-BDB5-8345BEC69088}" srcOrd="3" destOrd="0" parTransId="{55F9719A-E067-0745-92A4-FCE84FAF3B7C}" sibTransId="{D866FAEC-E879-2941-8147-6413F8DBF42A}"/>
    <dgm:cxn modelId="{744F232C-DF4D-BA40-8FBB-03561B6E6468}" type="presOf" srcId="{07F79C63-3E06-4444-AD4C-6759DA55B463}" destId="{BCDCD0B0-24D5-774A-9818-7A72E50E18CE}" srcOrd="0" destOrd="0" presId="urn:microsoft.com/office/officeart/2005/8/layout/vList5"/>
    <dgm:cxn modelId="{01A60230-577B-DF4C-B27D-6DD87FC8350F}" srcId="{1E649D95-AB0E-754B-89D3-9C5E3A045C27}" destId="{07F79C63-3E06-4444-AD4C-6759DA55B463}" srcOrd="4" destOrd="0" parTransId="{507D8D6D-CBD4-1744-97EF-0474FD4CCA40}" sibTransId="{6B1DC0AB-76B3-5847-A2B6-A3EC69CE6223}"/>
    <dgm:cxn modelId="{ECBFE946-D061-4D4B-A34B-600AA9F7D94B}" srcId="{1E649D95-AB0E-754B-89D3-9C5E3A045C27}" destId="{BA06F6BE-1F3B-4341-A6B2-52625682CB44}" srcOrd="2" destOrd="0" parTransId="{080A5160-FCEC-D14B-9031-196BD1A27C62}" sibTransId="{FDDE0511-EBE8-9E4A-9F86-2FEE6A2DF3E3}"/>
    <dgm:cxn modelId="{2C13EB66-A757-0E4E-BA6A-B2B8273966EC}" type="presOf" srcId="{04E85FC0-46A8-A94D-A61D-7F1C7F2D9BD6}" destId="{3D4A34DC-1C54-7746-86B6-B59531FA1F69}" srcOrd="0" destOrd="0" presId="urn:microsoft.com/office/officeart/2005/8/layout/vList5"/>
    <dgm:cxn modelId="{582F376F-C9F5-B041-9001-1C3408EE9B58}" type="presOf" srcId="{42CCF557-5965-EA46-A27C-D6A7170F5C30}" destId="{97F36E1A-28A9-AE46-B814-6AB75E9A6F37}" srcOrd="0" destOrd="0" presId="urn:microsoft.com/office/officeart/2005/8/layout/vList5"/>
    <dgm:cxn modelId="{B0549471-C288-1B4B-AF00-A3BEA4AF4109}" srcId="{1E649D95-AB0E-754B-89D3-9C5E3A045C27}" destId="{A2665BA2-00D9-2040-B68A-123951451C8D}" srcOrd="0" destOrd="0" parTransId="{939005D6-3F7C-2146-BE2C-640EE6991769}" sibTransId="{3C854324-8CBE-5842-B36E-BB8A01807002}"/>
    <dgm:cxn modelId="{8E0D7473-17B8-464D-A692-ADAF7871B059}" type="presOf" srcId="{A2665BA2-00D9-2040-B68A-123951451C8D}" destId="{9933347C-1FD6-D24B-A85E-D4FBB9C88A18}" srcOrd="0" destOrd="0" presId="urn:microsoft.com/office/officeart/2005/8/layout/vList5"/>
    <dgm:cxn modelId="{138C3475-BD36-1645-8C7D-DC9B7D78F111}" type="presOf" srcId="{F4C35E47-2792-4C41-BDB5-8345BEC69088}" destId="{B581D50D-0928-654A-8B1F-C1B3F2627930}" srcOrd="0" destOrd="0" presId="urn:microsoft.com/office/officeart/2005/8/layout/vList5"/>
    <dgm:cxn modelId="{A5C6959C-F0D7-A142-82AC-CC9927289ED8}" srcId="{1E649D95-AB0E-754B-89D3-9C5E3A045C27}" destId="{7E87FAC6-1331-8B4E-B66D-3F5C5050C16A}" srcOrd="5" destOrd="0" parTransId="{5D007B40-538F-BD4B-99E4-4F05863CE5B3}" sibTransId="{DEF3FD77-43D2-2149-AD5B-DE4730C1D944}"/>
    <dgm:cxn modelId="{74FD8CA3-4CDD-1043-8DC9-7C0915948530}" srcId="{1E649D95-AB0E-754B-89D3-9C5E3A045C27}" destId="{04E85FC0-46A8-A94D-A61D-7F1C7F2D9BD6}" srcOrd="6" destOrd="0" parTransId="{D0CA9AC0-AB9E-D748-A015-2A5ED72D8C8E}" sibTransId="{9BB088F8-35B1-DE44-98A3-F09B622621E2}"/>
    <dgm:cxn modelId="{9E6003B1-CAE1-474E-A187-18596D754672}" type="presOf" srcId="{7E87FAC6-1331-8B4E-B66D-3F5C5050C16A}" destId="{D56E0846-2AAC-5A41-8013-7909E72F2687}" srcOrd="0" destOrd="0" presId="urn:microsoft.com/office/officeart/2005/8/layout/vList5"/>
    <dgm:cxn modelId="{562E85BD-3153-4844-BF7B-C8A0B90DA578}" srcId="{1E649D95-AB0E-754B-89D3-9C5E3A045C27}" destId="{42CCF557-5965-EA46-A27C-D6A7170F5C30}" srcOrd="1" destOrd="0" parTransId="{FD9A7DD7-5B1A-1143-95AE-9093F96EC648}" sibTransId="{17295E15-9C41-C048-8299-D8D79CD8B666}"/>
    <dgm:cxn modelId="{005358EA-9E8D-EA4A-B0F7-3AA93E3A10EA}" type="presOf" srcId="{1E649D95-AB0E-754B-89D3-9C5E3A045C27}" destId="{B5E9EDE8-0381-C54B-9E09-88EBA42861C9}" srcOrd="0" destOrd="0" presId="urn:microsoft.com/office/officeart/2005/8/layout/vList5"/>
    <dgm:cxn modelId="{75F130FC-E704-9B47-ADD9-E07CCA561314}" type="presParOf" srcId="{B5E9EDE8-0381-C54B-9E09-88EBA42861C9}" destId="{435FD326-119C-4944-9164-E2813435E84E}" srcOrd="0" destOrd="0" presId="urn:microsoft.com/office/officeart/2005/8/layout/vList5"/>
    <dgm:cxn modelId="{CEF8D3BE-44A5-2D4A-BFB8-C5C1D4080B3F}" type="presParOf" srcId="{435FD326-119C-4944-9164-E2813435E84E}" destId="{9933347C-1FD6-D24B-A85E-D4FBB9C88A18}" srcOrd="0" destOrd="0" presId="urn:microsoft.com/office/officeart/2005/8/layout/vList5"/>
    <dgm:cxn modelId="{51BC658C-5AFB-8B45-87BC-205265278E6B}" type="presParOf" srcId="{B5E9EDE8-0381-C54B-9E09-88EBA42861C9}" destId="{E558B433-B378-1B4A-BAB3-D0BF49335026}" srcOrd="1" destOrd="0" presId="urn:microsoft.com/office/officeart/2005/8/layout/vList5"/>
    <dgm:cxn modelId="{C78EE7A9-9679-A14A-94A5-03362AB5E2F4}" type="presParOf" srcId="{B5E9EDE8-0381-C54B-9E09-88EBA42861C9}" destId="{FCC32703-8EAB-6048-951C-7B2649380CDE}" srcOrd="2" destOrd="0" presId="urn:microsoft.com/office/officeart/2005/8/layout/vList5"/>
    <dgm:cxn modelId="{F80870BA-80AF-E142-9E2F-814A0BC6D1C8}" type="presParOf" srcId="{FCC32703-8EAB-6048-951C-7B2649380CDE}" destId="{97F36E1A-28A9-AE46-B814-6AB75E9A6F37}" srcOrd="0" destOrd="0" presId="urn:microsoft.com/office/officeart/2005/8/layout/vList5"/>
    <dgm:cxn modelId="{454964EC-1ABF-EF4F-BFBF-4DE2EF25EE05}" type="presParOf" srcId="{B5E9EDE8-0381-C54B-9E09-88EBA42861C9}" destId="{884A5DFC-AB5A-E74A-9ED0-67ADF5A46377}" srcOrd="3" destOrd="0" presId="urn:microsoft.com/office/officeart/2005/8/layout/vList5"/>
    <dgm:cxn modelId="{B31546C8-2B39-0F46-AA40-A89E517D0A91}" type="presParOf" srcId="{B5E9EDE8-0381-C54B-9E09-88EBA42861C9}" destId="{294C7CEF-7AF8-B74D-B634-84694732E746}" srcOrd="4" destOrd="0" presId="urn:microsoft.com/office/officeart/2005/8/layout/vList5"/>
    <dgm:cxn modelId="{24D173D3-16FC-5947-8474-3BE358F1A864}" type="presParOf" srcId="{294C7CEF-7AF8-B74D-B634-84694732E746}" destId="{8D9A854B-666A-D848-ADDD-56A5836CA15F}" srcOrd="0" destOrd="0" presId="urn:microsoft.com/office/officeart/2005/8/layout/vList5"/>
    <dgm:cxn modelId="{2F4242EC-5B4A-E14A-8745-335E126A0FA2}" type="presParOf" srcId="{B5E9EDE8-0381-C54B-9E09-88EBA42861C9}" destId="{C0C1C92C-1AD6-DA4E-8C0D-21F1B5611A3E}" srcOrd="5" destOrd="0" presId="urn:microsoft.com/office/officeart/2005/8/layout/vList5"/>
    <dgm:cxn modelId="{B9390D82-7E07-954F-BEA4-1A9EDE67F86E}" type="presParOf" srcId="{B5E9EDE8-0381-C54B-9E09-88EBA42861C9}" destId="{A9146CFC-E2EC-434D-BC6E-ECD84890053A}" srcOrd="6" destOrd="0" presId="urn:microsoft.com/office/officeart/2005/8/layout/vList5"/>
    <dgm:cxn modelId="{2EA6CB17-71B0-294E-B6B3-5CFC671D5629}" type="presParOf" srcId="{A9146CFC-E2EC-434D-BC6E-ECD84890053A}" destId="{B581D50D-0928-654A-8B1F-C1B3F2627930}" srcOrd="0" destOrd="0" presId="urn:microsoft.com/office/officeart/2005/8/layout/vList5"/>
    <dgm:cxn modelId="{11D05362-4D9D-C34C-B1F9-E7A18E09764A}" type="presParOf" srcId="{B5E9EDE8-0381-C54B-9E09-88EBA42861C9}" destId="{A781AD19-B523-A141-B99D-D748B3E5B61B}" srcOrd="7" destOrd="0" presId="urn:microsoft.com/office/officeart/2005/8/layout/vList5"/>
    <dgm:cxn modelId="{3BF67DAF-6C70-6D43-B820-52F0FDA840F7}" type="presParOf" srcId="{B5E9EDE8-0381-C54B-9E09-88EBA42861C9}" destId="{B6A20095-A35A-4E47-90BC-694345269058}" srcOrd="8" destOrd="0" presId="urn:microsoft.com/office/officeart/2005/8/layout/vList5"/>
    <dgm:cxn modelId="{B37AFB7F-3B59-1D41-801C-2554990534FD}" type="presParOf" srcId="{B6A20095-A35A-4E47-90BC-694345269058}" destId="{BCDCD0B0-24D5-774A-9818-7A72E50E18CE}" srcOrd="0" destOrd="0" presId="urn:microsoft.com/office/officeart/2005/8/layout/vList5"/>
    <dgm:cxn modelId="{63C2C057-0A01-7F4B-BC6C-F676054D286A}" type="presParOf" srcId="{B5E9EDE8-0381-C54B-9E09-88EBA42861C9}" destId="{D9458817-8EFE-F74F-8A96-E477CB6882EC}" srcOrd="9" destOrd="0" presId="urn:microsoft.com/office/officeart/2005/8/layout/vList5"/>
    <dgm:cxn modelId="{9A3F22B2-E733-BE40-80BF-3524FE85D6DC}" type="presParOf" srcId="{B5E9EDE8-0381-C54B-9E09-88EBA42861C9}" destId="{9622B210-69D7-C74D-AFA3-09FF84399CDD}" srcOrd="10" destOrd="0" presId="urn:microsoft.com/office/officeart/2005/8/layout/vList5"/>
    <dgm:cxn modelId="{1C80FBE8-A32B-4747-A30D-56427DAB48FD}" type="presParOf" srcId="{9622B210-69D7-C74D-AFA3-09FF84399CDD}" destId="{D56E0846-2AAC-5A41-8013-7909E72F2687}" srcOrd="0" destOrd="0" presId="urn:microsoft.com/office/officeart/2005/8/layout/vList5"/>
    <dgm:cxn modelId="{3AE3984E-C29F-304F-AD07-DFCB98D1BCF5}" type="presParOf" srcId="{B5E9EDE8-0381-C54B-9E09-88EBA42861C9}" destId="{8A57D442-8358-8F44-BD75-A9BAE9A7DEA6}" srcOrd="11" destOrd="0" presId="urn:microsoft.com/office/officeart/2005/8/layout/vList5"/>
    <dgm:cxn modelId="{5CF9093F-FC8B-C046-8229-906F5309BE11}" type="presParOf" srcId="{B5E9EDE8-0381-C54B-9E09-88EBA42861C9}" destId="{63D0EB8C-F292-CC40-934E-9C7E6340FDFF}" srcOrd="12" destOrd="0" presId="urn:microsoft.com/office/officeart/2005/8/layout/vList5"/>
    <dgm:cxn modelId="{739A68BB-34CA-5D4A-B063-7ADCE0436563}" type="presParOf" srcId="{63D0EB8C-F292-CC40-934E-9C7E6340FDFF}" destId="{3D4A34DC-1C54-7746-86B6-B59531FA1F69}" srcOrd="0" destOrd="0" presId="urn:microsoft.com/office/officeart/2005/8/layout/vList5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C3A35D-3DBB-4F45-AABD-126DD888C92C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C3013CF-7B4B-4AC7-A129-CF2A54867471}">
      <dgm:prSet custT="1"/>
      <dgm:spPr>
        <a:solidFill>
          <a:srgbClr val="073F4A"/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Potencial impacto</a:t>
          </a:r>
        </a:p>
      </dgm:t>
    </dgm:pt>
    <dgm:pt modelId="{F20B56C1-4370-4FF2-9CE1-22F298DF9377}" type="parTrans" cxnId="{1A4C4E14-40F1-403A-8E13-C00E9DA7BB1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592B8C84-B486-488D-81EC-BF99DB0D64F4}" type="sibTrans" cxnId="{1A4C4E14-40F1-403A-8E13-C00E9DA7BB1A}">
      <dgm:prSet/>
      <dgm:spPr>
        <a:ln>
          <a:noFill/>
        </a:ln>
      </dgm:spPr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F11B034E-2337-4936-A8A0-8E56ECB04053}">
      <dgm:prSet custT="1"/>
      <dgm:spPr>
        <a:solidFill>
          <a:srgbClr val="0B5B6B"/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Potencial de cambio de paradigma</a:t>
          </a:r>
        </a:p>
      </dgm:t>
    </dgm:pt>
    <dgm:pt modelId="{5ADF1F40-389A-4E6D-A605-9207BC66F1BE}" type="parTrans" cxnId="{EFE19FED-1F80-4A18-82DC-EDCF2B7C76BF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B1522858-A6DA-4E7F-A214-1D7699C5270D}" type="sibTrans" cxnId="{EFE19FED-1F80-4A18-82DC-EDCF2B7C76BF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22F4DBF6-1A67-4C2E-ADBA-08D9E296DDD0}">
      <dgm:prSet custT="1"/>
      <dgm:spPr>
        <a:solidFill>
          <a:srgbClr val="216977"/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Potencial de Desarrollo Sostenible</a:t>
          </a:r>
        </a:p>
      </dgm:t>
    </dgm:pt>
    <dgm:pt modelId="{49C92FEF-D6F2-4BFF-9CB4-573E9906C84B}" type="parTrans" cxnId="{A4029CA8-98BD-4694-9614-1BB04D4CB0B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6AE0CCB2-C6AD-486D-AEC8-E843A6AFDF86}" type="sibTrans" cxnId="{A4029CA8-98BD-4694-9614-1BB04D4CB0B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6CF356D3-6685-4A3C-B8FD-CF925C1578F9}">
      <dgm:prSet custT="1"/>
      <dgm:spPr>
        <a:solidFill>
          <a:srgbClr val="387F7F"/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Apropiación Nacional</a:t>
          </a:r>
        </a:p>
      </dgm:t>
    </dgm:pt>
    <dgm:pt modelId="{1337A85D-0B02-442C-A4AF-376E285D4874}" type="parTrans" cxnId="{E9A48911-74D3-46EF-9294-73C2BC53EB6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D6D4AC3B-56A7-4AE4-9F5F-B68E7B472CB8}" type="sibTrans" cxnId="{E9A48911-74D3-46EF-9294-73C2BC53EB64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0C3A79ED-B026-42CE-B06B-2CA3DB633780}">
      <dgm:prSet custT="1"/>
      <dgm:spPr>
        <a:solidFill>
          <a:srgbClr val="5FAEB2"/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Eficiencia y Efectividad</a:t>
          </a:r>
        </a:p>
      </dgm:t>
    </dgm:pt>
    <dgm:pt modelId="{04723966-20AB-4720-A49F-DC34FCB34470}" type="parTrans" cxnId="{C927170A-C9BC-4815-8D5F-F40C7C1992F9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990F2363-E902-4320-9CD6-093B370C905C}" type="sibTrans" cxnId="{C927170A-C9BC-4815-8D5F-F40C7C1992F9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5D163D6E-4A49-4007-861E-C9B7759A7871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s-ES_tradnl" sz="1600" b="0" noProof="0" dirty="0">
              <a:latin typeface="Corbel"/>
              <a:cs typeface="Corbel"/>
            </a:rPr>
            <a:t>Responde  a las necesidades del país</a:t>
          </a:r>
        </a:p>
      </dgm:t>
    </dgm:pt>
    <dgm:pt modelId="{008EB576-0D28-48D0-8461-E72B60AEEFB5}" type="parTrans" cxnId="{FF24E425-FC70-43C1-BED8-6C8066C4D13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82CE0773-C7FB-4EB7-85AA-B71BE4F42976}" type="sibTrans" cxnId="{FF24E425-FC70-43C1-BED8-6C8066C4D13A}">
      <dgm:prSet/>
      <dgm:spPr/>
      <dgm:t>
        <a:bodyPr/>
        <a:lstStyle/>
        <a:p>
          <a:endParaRPr lang="en-US" sz="1600" b="0">
            <a:latin typeface="Calibri Light" panose="020F0302020204030204" pitchFamily="34" charset="0"/>
            <a:cs typeface="Calibri Light"/>
          </a:endParaRPr>
        </a:p>
      </dgm:t>
    </dgm:pt>
    <dgm:pt modelId="{EB7E3B94-F80F-435E-A792-99861A9EE87B}" type="pres">
      <dgm:prSet presAssocID="{40C3A35D-3DBB-4F45-AABD-126DD888C92C}" presName="Name0" presStyleCnt="0">
        <dgm:presLayoutVars>
          <dgm:chMax val="7"/>
          <dgm:chPref val="7"/>
          <dgm:dir/>
        </dgm:presLayoutVars>
      </dgm:prSet>
      <dgm:spPr/>
    </dgm:pt>
    <dgm:pt modelId="{326363F8-F433-491B-B8ED-D982A9C88080}" type="pres">
      <dgm:prSet presAssocID="{40C3A35D-3DBB-4F45-AABD-126DD888C92C}" presName="Name1" presStyleCnt="0"/>
      <dgm:spPr/>
    </dgm:pt>
    <dgm:pt modelId="{FEC42C33-FAAB-4013-BDE3-6B05A505EB19}" type="pres">
      <dgm:prSet presAssocID="{40C3A35D-3DBB-4F45-AABD-126DD888C92C}" presName="cycle" presStyleCnt="0"/>
      <dgm:spPr/>
    </dgm:pt>
    <dgm:pt modelId="{1D172044-57EE-4125-AC77-4EB2CA23DEA1}" type="pres">
      <dgm:prSet presAssocID="{40C3A35D-3DBB-4F45-AABD-126DD888C92C}" presName="srcNode" presStyleLbl="node1" presStyleIdx="0" presStyleCnt="6"/>
      <dgm:spPr/>
    </dgm:pt>
    <dgm:pt modelId="{B2F1BB7B-EC6F-4613-A74C-E7572CFF8D89}" type="pres">
      <dgm:prSet presAssocID="{40C3A35D-3DBB-4F45-AABD-126DD888C92C}" presName="conn" presStyleLbl="parChTrans1D2" presStyleIdx="0" presStyleCnt="1"/>
      <dgm:spPr/>
    </dgm:pt>
    <dgm:pt modelId="{C120973B-3044-46B5-87B5-48CDFB64BDC3}" type="pres">
      <dgm:prSet presAssocID="{40C3A35D-3DBB-4F45-AABD-126DD888C92C}" presName="extraNode" presStyleLbl="node1" presStyleIdx="0" presStyleCnt="6"/>
      <dgm:spPr/>
    </dgm:pt>
    <dgm:pt modelId="{110A09BB-0568-4053-94A4-98F9EBDC460A}" type="pres">
      <dgm:prSet presAssocID="{40C3A35D-3DBB-4F45-AABD-126DD888C92C}" presName="dstNode" presStyleLbl="node1" presStyleIdx="0" presStyleCnt="6"/>
      <dgm:spPr/>
    </dgm:pt>
    <dgm:pt modelId="{5A1B7284-ED2C-46FE-BD39-6DB9280415F4}" type="pres">
      <dgm:prSet presAssocID="{8C3013CF-7B4B-4AC7-A129-CF2A54867471}" presName="text_1" presStyleLbl="node1" presStyleIdx="0" presStyleCnt="6">
        <dgm:presLayoutVars>
          <dgm:bulletEnabled val="1"/>
        </dgm:presLayoutVars>
      </dgm:prSet>
      <dgm:spPr/>
    </dgm:pt>
    <dgm:pt modelId="{8F031128-E8CE-42F5-A428-77927BBA86AD}" type="pres">
      <dgm:prSet presAssocID="{8C3013CF-7B4B-4AC7-A129-CF2A54867471}" presName="accent_1" presStyleCnt="0"/>
      <dgm:spPr/>
    </dgm:pt>
    <dgm:pt modelId="{086908E9-348C-4337-8F96-6703EFAA41ED}" type="pres">
      <dgm:prSet presAssocID="{8C3013CF-7B4B-4AC7-A129-CF2A54867471}" presName="accentRepeatNode" presStyleLbl="solidFgAcc1" presStyleIdx="0" presStyleCnt="6"/>
      <dgm:spPr>
        <a:solidFill>
          <a:srgbClr val="E6E6E6"/>
        </a:solidFill>
        <a:ln>
          <a:noFill/>
        </a:ln>
      </dgm:spPr>
    </dgm:pt>
    <dgm:pt modelId="{67DB0CB1-3603-43D2-9F47-C3266164EBF5}" type="pres">
      <dgm:prSet presAssocID="{F11B034E-2337-4936-A8A0-8E56ECB04053}" presName="text_2" presStyleLbl="node1" presStyleIdx="1" presStyleCnt="6">
        <dgm:presLayoutVars>
          <dgm:bulletEnabled val="1"/>
        </dgm:presLayoutVars>
      </dgm:prSet>
      <dgm:spPr/>
    </dgm:pt>
    <dgm:pt modelId="{E5288666-8B47-489F-8846-785075CB0669}" type="pres">
      <dgm:prSet presAssocID="{F11B034E-2337-4936-A8A0-8E56ECB04053}" presName="accent_2" presStyleCnt="0"/>
      <dgm:spPr/>
    </dgm:pt>
    <dgm:pt modelId="{A4FAE145-3107-472D-814C-16D995285913}" type="pres">
      <dgm:prSet presAssocID="{F11B034E-2337-4936-A8A0-8E56ECB04053}" presName="accentRepeatNode" presStyleLbl="solidFgAcc1" presStyleIdx="1" presStyleCnt="6"/>
      <dgm:spPr>
        <a:solidFill>
          <a:srgbClr val="E6E6E6"/>
        </a:solidFill>
        <a:ln>
          <a:noFill/>
        </a:ln>
      </dgm:spPr>
    </dgm:pt>
    <dgm:pt modelId="{A1CB9973-00D9-4DC1-9EED-61D7D7290CB7}" type="pres">
      <dgm:prSet presAssocID="{22F4DBF6-1A67-4C2E-ADBA-08D9E296DDD0}" presName="text_3" presStyleLbl="node1" presStyleIdx="2" presStyleCnt="6">
        <dgm:presLayoutVars>
          <dgm:bulletEnabled val="1"/>
        </dgm:presLayoutVars>
      </dgm:prSet>
      <dgm:spPr/>
    </dgm:pt>
    <dgm:pt modelId="{13282924-0840-4F23-B1BD-C831FFAAE231}" type="pres">
      <dgm:prSet presAssocID="{22F4DBF6-1A67-4C2E-ADBA-08D9E296DDD0}" presName="accent_3" presStyleCnt="0"/>
      <dgm:spPr/>
    </dgm:pt>
    <dgm:pt modelId="{C6FC66AF-9343-47AC-B986-A1DA12B48250}" type="pres">
      <dgm:prSet presAssocID="{22F4DBF6-1A67-4C2E-ADBA-08D9E296DDD0}" presName="accentRepeatNode" presStyleLbl="solidFgAcc1" presStyleIdx="2" presStyleCnt="6"/>
      <dgm:spPr>
        <a:solidFill>
          <a:srgbClr val="E6E6E6"/>
        </a:solidFill>
        <a:ln>
          <a:noFill/>
        </a:ln>
      </dgm:spPr>
    </dgm:pt>
    <dgm:pt modelId="{14A32622-A9F2-4D49-9077-D89A17B0DABF}" type="pres">
      <dgm:prSet presAssocID="{6CF356D3-6685-4A3C-B8FD-CF925C1578F9}" presName="text_4" presStyleLbl="node1" presStyleIdx="3" presStyleCnt="6">
        <dgm:presLayoutVars>
          <dgm:bulletEnabled val="1"/>
        </dgm:presLayoutVars>
      </dgm:prSet>
      <dgm:spPr/>
    </dgm:pt>
    <dgm:pt modelId="{7E23337F-73E1-4C12-84A9-6526CC8AA04E}" type="pres">
      <dgm:prSet presAssocID="{6CF356D3-6685-4A3C-B8FD-CF925C1578F9}" presName="accent_4" presStyleCnt="0"/>
      <dgm:spPr/>
    </dgm:pt>
    <dgm:pt modelId="{5CF9CBF1-AD30-4967-816E-28643A2AA780}" type="pres">
      <dgm:prSet presAssocID="{6CF356D3-6685-4A3C-B8FD-CF925C1578F9}" presName="accentRepeatNode" presStyleLbl="solidFgAcc1" presStyleIdx="3" presStyleCnt="6"/>
      <dgm:spPr>
        <a:solidFill>
          <a:srgbClr val="E6E6E6"/>
        </a:solidFill>
        <a:ln>
          <a:noFill/>
        </a:ln>
      </dgm:spPr>
    </dgm:pt>
    <dgm:pt modelId="{96C6D97B-8033-4A51-A541-75262B8D557E}" type="pres">
      <dgm:prSet presAssocID="{0C3A79ED-B026-42CE-B06B-2CA3DB633780}" presName="text_5" presStyleLbl="node1" presStyleIdx="4" presStyleCnt="6">
        <dgm:presLayoutVars>
          <dgm:bulletEnabled val="1"/>
        </dgm:presLayoutVars>
      </dgm:prSet>
      <dgm:spPr/>
    </dgm:pt>
    <dgm:pt modelId="{EE456CA8-A3AF-418C-A99A-537B9CD615AE}" type="pres">
      <dgm:prSet presAssocID="{0C3A79ED-B026-42CE-B06B-2CA3DB633780}" presName="accent_5" presStyleCnt="0"/>
      <dgm:spPr/>
    </dgm:pt>
    <dgm:pt modelId="{2DAD4C74-2D6D-4F98-811B-4A2ED8EBCA09}" type="pres">
      <dgm:prSet presAssocID="{0C3A79ED-B026-42CE-B06B-2CA3DB633780}" presName="accentRepeatNode" presStyleLbl="solidFgAcc1" presStyleIdx="4" presStyleCnt="6"/>
      <dgm:spPr>
        <a:solidFill>
          <a:srgbClr val="E6E6E6"/>
        </a:solidFill>
        <a:ln>
          <a:noFill/>
        </a:ln>
      </dgm:spPr>
    </dgm:pt>
    <dgm:pt modelId="{458C0498-52EE-4DE8-9FB4-B0A9D49F92B6}" type="pres">
      <dgm:prSet presAssocID="{5D163D6E-4A49-4007-861E-C9B7759A7871}" presName="text_6" presStyleLbl="node1" presStyleIdx="5" presStyleCnt="6">
        <dgm:presLayoutVars>
          <dgm:bulletEnabled val="1"/>
        </dgm:presLayoutVars>
      </dgm:prSet>
      <dgm:spPr/>
    </dgm:pt>
    <dgm:pt modelId="{15F804D5-34BB-4176-A190-8EDD6E20F5B8}" type="pres">
      <dgm:prSet presAssocID="{5D163D6E-4A49-4007-861E-C9B7759A7871}" presName="accent_6" presStyleCnt="0"/>
      <dgm:spPr/>
    </dgm:pt>
    <dgm:pt modelId="{C1258FFF-0747-4681-9AE5-1FF6E3C2BF8C}" type="pres">
      <dgm:prSet presAssocID="{5D163D6E-4A49-4007-861E-C9B7759A7871}" presName="accentRepeatNode" presStyleLbl="solidFgAcc1" presStyleIdx="5" presStyleCnt="6"/>
      <dgm:spPr>
        <a:solidFill>
          <a:srgbClr val="E6E6E6"/>
        </a:solidFill>
        <a:ln>
          <a:noFill/>
        </a:ln>
      </dgm:spPr>
    </dgm:pt>
  </dgm:ptLst>
  <dgm:cxnLst>
    <dgm:cxn modelId="{C927170A-C9BC-4815-8D5F-F40C7C1992F9}" srcId="{40C3A35D-3DBB-4F45-AABD-126DD888C92C}" destId="{0C3A79ED-B026-42CE-B06B-2CA3DB633780}" srcOrd="4" destOrd="0" parTransId="{04723966-20AB-4720-A49F-DC34FCB34470}" sibTransId="{990F2363-E902-4320-9CD6-093B370C905C}"/>
    <dgm:cxn modelId="{E9A48911-74D3-46EF-9294-73C2BC53EB64}" srcId="{40C3A35D-3DBB-4F45-AABD-126DD888C92C}" destId="{6CF356D3-6685-4A3C-B8FD-CF925C1578F9}" srcOrd="3" destOrd="0" parTransId="{1337A85D-0B02-442C-A4AF-376E285D4874}" sibTransId="{D6D4AC3B-56A7-4AE4-9F5F-B68E7B472CB8}"/>
    <dgm:cxn modelId="{1A4C4E14-40F1-403A-8E13-C00E9DA7BB1A}" srcId="{40C3A35D-3DBB-4F45-AABD-126DD888C92C}" destId="{8C3013CF-7B4B-4AC7-A129-CF2A54867471}" srcOrd="0" destOrd="0" parTransId="{F20B56C1-4370-4FF2-9CE1-22F298DF9377}" sibTransId="{592B8C84-B486-488D-81EC-BF99DB0D64F4}"/>
    <dgm:cxn modelId="{FF24E425-FC70-43C1-BED8-6C8066C4D13A}" srcId="{40C3A35D-3DBB-4F45-AABD-126DD888C92C}" destId="{5D163D6E-4A49-4007-861E-C9B7759A7871}" srcOrd="5" destOrd="0" parTransId="{008EB576-0D28-48D0-8461-E72B60AEEFB5}" sibTransId="{82CE0773-C7FB-4EB7-85AA-B71BE4F42976}"/>
    <dgm:cxn modelId="{33BD5E35-89B0-C144-9AB3-DBB09F078246}" type="presOf" srcId="{F11B034E-2337-4936-A8A0-8E56ECB04053}" destId="{67DB0CB1-3603-43D2-9F47-C3266164EBF5}" srcOrd="0" destOrd="0" presId="urn:microsoft.com/office/officeart/2008/layout/VerticalCurvedList"/>
    <dgm:cxn modelId="{E6BF8F53-F558-B644-949A-36CE430D291D}" type="presOf" srcId="{0C3A79ED-B026-42CE-B06B-2CA3DB633780}" destId="{96C6D97B-8033-4A51-A541-75262B8D557E}" srcOrd="0" destOrd="0" presId="urn:microsoft.com/office/officeart/2008/layout/VerticalCurvedList"/>
    <dgm:cxn modelId="{C52F8183-E9C3-D64F-B596-2131302AD3F3}" type="presOf" srcId="{40C3A35D-3DBB-4F45-AABD-126DD888C92C}" destId="{EB7E3B94-F80F-435E-A792-99861A9EE87B}" srcOrd="0" destOrd="0" presId="urn:microsoft.com/office/officeart/2008/layout/VerticalCurvedList"/>
    <dgm:cxn modelId="{0DFE618B-2097-6348-9A19-FCC778BA7769}" type="presOf" srcId="{5D163D6E-4A49-4007-861E-C9B7759A7871}" destId="{458C0498-52EE-4DE8-9FB4-B0A9D49F92B6}" srcOrd="0" destOrd="0" presId="urn:microsoft.com/office/officeart/2008/layout/VerticalCurvedList"/>
    <dgm:cxn modelId="{A4029CA8-98BD-4694-9614-1BB04D4CB0B4}" srcId="{40C3A35D-3DBB-4F45-AABD-126DD888C92C}" destId="{22F4DBF6-1A67-4C2E-ADBA-08D9E296DDD0}" srcOrd="2" destOrd="0" parTransId="{49C92FEF-D6F2-4BFF-9CB4-573E9906C84B}" sibTransId="{6AE0CCB2-C6AD-486D-AEC8-E843A6AFDF86}"/>
    <dgm:cxn modelId="{2E105DCE-7491-A34E-B79E-CC537A35E35D}" type="presOf" srcId="{6CF356D3-6685-4A3C-B8FD-CF925C1578F9}" destId="{14A32622-A9F2-4D49-9077-D89A17B0DABF}" srcOrd="0" destOrd="0" presId="urn:microsoft.com/office/officeart/2008/layout/VerticalCurvedList"/>
    <dgm:cxn modelId="{3EF06FCF-A2F7-B04B-AD12-637AD0B0F4E7}" type="presOf" srcId="{22F4DBF6-1A67-4C2E-ADBA-08D9E296DDD0}" destId="{A1CB9973-00D9-4DC1-9EED-61D7D7290CB7}" srcOrd="0" destOrd="0" presId="urn:microsoft.com/office/officeart/2008/layout/VerticalCurvedList"/>
    <dgm:cxn modelId="{DC219EE9-E4AD-ED44-B44E-D36E81E419C2}" type="presOf" srcId="{592B8C84-B486-488D-81EC-BF99DB0D64F4}" destId="{B2F1BB7B-EC6F-4613-A74C-E7572CFF8D89}" srcOrd="0" destOrd="0" presId="urn:microsoft.com/office/officeart/2008/layout/VerticalCurvedList"/>
    <dgm:cxn modelId="{EFE19FED-1F80-4A18-82DC-EDCF2B7C76BF}" srcId="{40C3A35D-3DBB-4F45-AABD-126DD888C92C}" destId="{F11B034E-2337-4936-A8A0-8E56ECB04053}" srcOrd="1" destOrd="0" parTransId="{5ADF1F40-389A-4E6D-A605-9207BC66F1BE}" sibTransId="{B1522858-A6DA-4E7F-A214-1D7699C5270D}"/>
    <dgm:cxn modelId="{4243DDFA-DDAD-024B-AAB4-2770F0BA6A19}" type="presOf" srcId="{8C3013CF-7B4B-4AC7-A129-CF2A54867471}" destId="{5A1B7284-ED2C-46FE-BD39-6DB9280415F4}" srcOrd="0" destOrd="0" presId="urn:microsoft.com/office/officeart/2008/layout/VerticalCurvedList"/>
    <dgm:cxn modelId="{C7E80526-0821-4D4E-AA59-D1A7B2E18EE5}" type="presParOf" srcId="{EB7E3B94-F80F-435E-A792-99861A9EE87B}" destId="{326363F8-F433-491B-B8ED-D982A9C88080}" srcOrd="0" destOrd="0" presId="urn:microsoft.com/office/officeart/2008/layout/VerticalCurvedList"/>
    <dgm:cxn modelId="{82B53908-EB09-F148-BB68-EAA3DB685BC7}" type="presParOf" srcId="{326363F8-F433-491B-B8ED-D982A9C88080}" destId="{FEC42C33-FAAB-4013-BDE3-6B05A505EB19}" srcOrd="0" destOrd="0" presId="urn:microsoft.com/office/officeart/2008/layout/VerticalCurvedList"/>
    <dgm:cxn modelId="{DAAE2999-BD5D-4A49-9936-578907798788}" type="presParOf" srcId="{FEC42C33-FAAB-4013-BDE3-6B05A505EB19}" destId="{1D172044-57EE-4125-AC77-4EB2CA23DEA1}" srcOrd="0" destOrd="0" presId="urn:microsoft.com/office/officeart/2008/layout/VerticalCurvedList"/>
    <dgm:cxn modelId="{E3299094-4464-9A4D-A8EA-A3BB769F3CFD}" type="presParOf" srcId="{FEC42C33-FAAB-4013-BDE3-6B05A505EB19}" destId="{B2F1BB7B-EC6F-4613-A74C-E7572CFF8D89}" srcOrd="1" destOrd="0" presId="urn:microsoft.com/office/officeart/2008/layout/VerticalCurvedList"/>
    <dgm:cxn modelId="{92795BB6-C105-D646-9B92-72E6E279E2CB}" type="presParOf" srcId="{FEC42C33-FAAB-4013-BDE3-6B05A505EB19}" destId="{C120973B-3044-46B5-87B5-48CDFB64BDC3}" srcOrd="2" destOrd="0" presId="urn:microsoft.com/office/officeart/2008/layout/VerticalCurvedList"/>
    <dgm:cxn modelId="{42FB0011-4C51-774C-AFEA-718364960862}" type="presParOf" srcId="{FEC42C33-FAAB-4013-BDE3-6B05A505EB19}" destId="{110A09BB-0568-4053-94A4-98F9EBDC460A}" srcOrd="3" destOrd="0" presId="urn:microsoft.com/office/officeart/2008/layout/VerticalCurvedList"/>
    <dgm:cxn modelId="{D6FBF033-C711-064A-89D3-D27E35E1B7EA}" type="presParOf" srcId="{326363F8-F433-491B-B8ED-D982A9C88080}" destId="{5A1B7284-ED2C-46FE-BD39-6DB9280415F4}" srcOrd="1" destOrd="0" presId="urn:microsoft.com/office/officeart/2008/layout/VerticalCurvedList"/>
    <dgm:cxn modelId="{833FFAA7-9758-AC44-B58F-7E95D5B9198B}" type="presParOf" srcId="{326363F8-F433-491B-B8ED-D982A9C88080}" destId="{8F031128-E8CE-42F5-A428-77927BBA86AD}" srcOrd="2" destOrd="0" presId="urn:microsoft.com/office/officeart/2008/layout/VerticalCurvedList"/>
    <dgm:cxn modelId="{3F25FDC6-A91C-1B4A-86EA-93F4563CAC4C}" type="presParOf" srcId="{8F031128-E8CE-42F5-A428-77927BBA86AD}" destId="{086908E9-348C-4337-8F96-6703EFAA41ED}" srcOrd="0" destOrd="0" presId="urn:microsoft.com/office/officeart/2008/layout/VerticalCurvedList"/>
    <dgm:cxn modelId="{88DE62C5-B6CC-914C-ACF0-E2C7C89B0D64}" type="presParOf" srcId="{326363F8-F433-491B-B8ED-D982A9C88080}" destId="{67DB0CB1-3603-43D2-9F47-C3266164EBF5}" srcOrd="3" destOrd="0" presId="urn:microsoft.com/office/officeart/2008/layout/VerticalCurvedList"/>
    <dgm:cxn modelId="{3A27326A-B22C-5F4D-BC56-BD8BCEFD47D2}" type="presParOf" srcId="{326363F8-F433-491B-B8ED-D982A9C88080}" destId="{E5288666-8B47-489F-8846-785075CB0669}" srcOrd="4" destOrd="0" presId="urn:microsoft.com/office/officeart/2008/layout/VerticalCurvedList"/>
    <dgm:cxn modelId="{B0053119-0DB1-9042-ABF7-9598C2CF8A74}" type="presParOf" srcId="{E5288666-8B47-489F-8846-785075CB0669}" destId="{A4FAE145-3107-472D-814C-16D995285913}" srcOrd="0" destOrd="0" presId="urn:microsoft.com/office/officeart/2008/layout/VerticalCurvedList"/>
    <dgm:cxn modelId="{9DF6D43F-938A-1A41-97AC-BE4B97C37A87}" type="presParOf" srcId="{326363F8-F433-491B-B8ED-D982A9C88080}" destId="{A1CB9973-00D9-4DC1-9EED-61D7D7290CB7}" srcOrd="5" destOrd="0" presId="urn:microsoft.com/office/officeart/2008/layout/VerticalCurvedList"/>
    <dgm:cxn modelId="{96596904-66D9-4044-BCEF-0041C09D2204}" type="presParOf" srcId="{326363F8-F433-491B-B8ED-D982A9C88080}" destId="{13282924-0840-4F23-B1BD-C831FFAAE231}" srcOrd="6" destOrd="0" presId="urn:microsoft.com/office/officeart/2008/layout/VerticalCurvedList"/>
    <dgm:cxn modelId="{0829A2E5-3D59-AD46-AA62-0E4EA26EAAA7}" type="presParOf" srcId="{13282924-0840-4F23-B1BD-C831FFAAE231}" destId="{C6FC66AF-9343-47AC-B986-A1DA12B48250}" srcOrd="0" destOrd="0" presId="urn:microsoft.com/office/officeart/2008/layout/VerticalCurvedList"/>
    <dgm:cxn modelId="{406B5F75-EF1E-6D4A-9E92-6D673CE78C78}" type="presParOf" srcId="{326363F8-F433-491B-B8ED-D982A9C88080}" destId="{14A32622-A9F2-4D49-9077-D89A17B0DABF}" srcOrd="7" destOrd="0" presId="urn:microsoft.com/office/officeart/2008/layout/VerticalCurvedList"/>
    <dgm:cxn modelId="{6AC14582-5C1E-2E42-A2D4-79C7E59410B6}" type="presParOf" srcId="{326363F8-F433-491B-B8ED-D982A9C88080}" destId="{7E23337F-73E1-4C12-84A9-6526CC8AA04E}" srcOrd="8" destOrd="0" presId="urn:microsoft.com/office/officeart/2008/layout/VerticalCurvedList"/>
    <dgm:cxn modelId="{0656DE52-7741-1C4D-87A9-896FDEF8C8F8}" type="presParOf" srcId="{7E23337F-73E1-4C12-84A9-6526CC8AA04E}" destId="{5CF9CBF1-AD30-4967-816E-28643A2AA780}" srcOrd="0" destOrd="0" presId="urn:microsoft.com/office/officeart/2008/layout/VerticalCurvedList"/>
    <dgm:cxn modelId="{E394F597-9F7E-0446-836D-94B54E5979D4}" type="presParOf" srcId="{326363F8-F433-491B-B8ED-D982A9C88080}" destId="{96C6D97B-8033-4A51-A541-75262B8D557E}" srcOrd="9" destOrd="0" presId="urn:microsoft.com/office/officeart/2008/layout/VerticalCurvedList"/>
    <dgm:cxn modelId="{85654D23-74C4-584D-AD23-9BA1E54629E7}" type="presParOf" srcId="{326363F8-F433-491B-B8ED-D982A9C88080}" destId="{EE456CA8-A3AF-418C-A99A-537B9CD615AE}" srcOrd="10" destOrd="0" presId="urn:microsoft.com/office/officeart/2008/layout/VerticalCurvedList"/>
    <dgm:cxn modelId="{D076F3B0-4FEA-7F47-8C49-EB42E0E41B65}" type="presParOf" srcId="{EE456CA8-A3AF-418C-A99A-537B9CD615AE}" destId="{2DAD4C74-2D6D-4F98-811B-4A2ED8EBCA09}" srcOrd="0" destOrd="0" presId="urn:microsoft.com/office/officeart/2008/layout/VerticalCurvedList"/>
    <dgm:cxn modelId="{3D7B5A78-7AF0-E94B-99D0-E2419B6BF1CB}" type="presParOf" srcId="{326363F8-F433-491B-B8ED-D982A9C88080}" destId="{458C0498-52EE-4DE8-9FB4-B0A9D49F92B6}" srcOrd="11" destOrd="0" presId="urn:microsoft.com/office/officeart/2008/layout/VerticalCurvedList"/>
    <dgm:cxn modelId="{F86687B7-E2C9-4540-A0EA-2E888B06EAB5}" type="presParOf" srcId="{326363F8-F433-491B-B8ED-D982A9C88080}" destId="{15F804D5-34BB-4176-A190-8EDD6E20F5B8}" srcOrd="12" destOrd="0" presId="urn:microsoft.com/office/officeart/2008/layout/VerticalCurvedList"/>
    <dgm:cxn modelId="{58258D16-1E17-FF49-9905-87F03F7A73C4}" type="presParOf" srcId="{15F804D5-34BB-4176-A190-8EDD6E20F5B8}" destId="{C1258FFF-0747-4681-9AE5-1FF6E3C2BF8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3347C-1FD6-D24B-A85E-D4FBB9C88A18}">
      <dsp:nvSpPr>
        <dsp:cNvPr id="0" name=""/>
        <dsp:cNvSpPr/>
      </dsp:nvSpPr>
      <dsp:spPr>
        <a:xfrm>
          <a:off x="174357" y="399"/>
          <a:ext cx="7433013" cy="640625"/>
        </a:xfrm>
        <a:prstGeom prst="roundRect">
          <a:avLst/>
        </a:prstGeom>
        <a:solidFill>
          <a:srgbClr val="1E6271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>
              <a:solidFill>
                <a:schemeClr val="bg1"/>
              </a:solidFill>
            </a:rPr>
            <a:t>Apropiación nacional a través las </a:t>
          </a:r>
          <a:r>
            <a:rPr lang="es-ES_tradnl" sz="1600" kern="1200" noProof="1">
              <a:solidFill>
                <a:schemeClr val="bg1"/>
              </a:solidFill>
            </a:rPr>
            <a:t>ANDs </a:t>
          </a:r>
          <a:r>
            <a:rPr lang="es-ES_tradnl" sz="1600" kern="1200" noProof="0" dirty="0">
              <a:solidFill>
                <a:schemeClr val="bg1"/>
              </a:solidFill>
            </a:rPr>
            <a:t>y Puntos Focales</a:t>
          </a:r>
        </a:p>
      </dsp:txBody>
      <dsp:txXfrm>
        <a:off x="205630" y="31672"/>
        <a:ext cx="7370467" cy="578079"/>
      </dsp:txXfrm>
    </dsp:sp>
    <dsp:sp modelId="{97F36E1A-28A9-AE46-B814-6AB75E9A6F37}">
      <dsp:nvSpPr>
        <dsp:cNvPr id="0" name=""/>
        <dsp:cNvSpPr/>
      </dsp:nvSpPr>
      <dsp:spPr>
        <a:xfrm>
          <a:off x="174357" y="673056"/>
          <a:ext cx="7433013" cy="640625"/>
        </a:xfrm>
        <a:prstGeom prst="roundRect">
          <a:avLst/>
        </a:prstGeom>
        <a:solidFill>
          <a:schemeClr val="bg2"/>
        </a:solidFill>
        <a:ln w="25400" cap="flat" cmpd="sng" algn="ctr">
          <a:noFill/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>
              <a:solidFill>
                <a:srgbClr val="1E6271"/>
              </a:solidFill>
            </a:rPr>
            <a:t>Balance entre adaptación y mitigación</a:t>
          </a:r>
          <a:endParaRPr lang="es-ES_tradnl" sz="1600" kern="1200" noProof="0" dirty="0"/>
        </a:p>
      </dsp:txBody>
      <dsp:txXfrm>
        <a:off x="205630" y="704329"/>
        <a:ext cx="7370467" cy="578079"/>
      </dsp:txXfrm>
    </dsp:sp>
    <dsp:sp modelId="{8D9A854B-666A-D848-ADDD-56A5836CA15F}">
      <dsp:nvSpPr>
        <dsp:cNvPr id="0" name=""/>
        <dsp:cNvSpPr/>
      </dsp:nvSpPr>
      <dsp:spPr>
        <a:xfrm>
          <a:off x="174357" y="1345712"/>
          <a:ext cx="7433013" cy="640625"/>
        </a:xfrm>
        <a:prstGeom prst="roundRect">
          <a:avLst/>
        </a:prstGeom>
        <a:solidFill>
          <a:srgbClr val="1E627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/>
            <a:t>Igualdad de voz para países desarrollados y en desarrollo</a:t>
          </a:r>
        </a:p>
      </dsp:txBody>
      <dsp:txXfrm>
        <a:off x="205630" y="1376985"/>
        <a:ext cx="7370467" cy="578079"/>
      </dsp:txXfrm>
    </dsp:sp>
    <dsp:sp modelId="{B581D50D-0928-654A-8B1F-C1B3F2627930}">
      <dsp:nvSpPr>
        <dsp:cNvPr id="0" name=""/>
        <dsp:cNvSpPr/>
      </dsp:nvSpPr>
      <dsp:spPr>
        <a:xfrm>
          <a:off x="174357" y="2018368"/>
          <a:ext cx="7433013" cy="640625"/>
        </a:xfrm>
        <a:prstGeom prst="roundRect">
          <a:avLst/>
        </a:prstGeom>
        <a:solidFill>
          <a:srgbClr val="E6E6E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>
              <a:solidFill>
                <a:srgbClr val="1E6271"/>
              </a:solidFill>
            </a:rPr>
            <a:t>Diversidad de Entidades Acreditadas</a:t>
          </a:r>
        </a:p>
      </dsp:txBody>
      <dsp:txXfrm>
        <a:off x="205630" y="2049641"/>
        <a:ext cx="7370467" cy="578079"/>
      </dsp:txXfrm>
    </dsp:sp>
    <dsp:sp modelId="{BCDCD0B0-24D5-774A-9818-7A72E50E18CE}">
      <dsp:nvSpPr>
        <dsp:cNvPr id="0" name=""/>
        <dsp:cNvSpPr/>
      </dsp:nvSpPr>
      <dsp:spPr>
        <a:xfrm>
          <a:off x="174357" y="2691025"/>
          <a:ext cx="7433013" cy="640625"/>
        </a:xfrm>
        <a:prstGeom prst="roundRect">
          <a:avLst/>
        </a:prstGeom>
        <a:solidFill>
          <a:srgbClr val="1E627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>
              <a:solidFill>
                <a:schemeClr val="bg1"/>
              </a:solidFill>
            </a:rPr>
            <a:t>Diversidad de Instrumentos Financieros</a:t>
          </a:r>
        </a:p>
      </dsp:txBody>
      <dsp:txXfrm>
        <a:off x="205630" y="2722298"/>
        <a:ext cx="7370467" cy="578079"/>
      </dsp:txXfrm>
    </dsp:sp>
    <dsp:sp modelId="{D56E0846-2AAC-5A41-8013-7909E72F2687}">
      <dsp:nvSpPr>
        <dsp:cNvPr id="0" name=""/>
        <dsp:cNvSpPr/>
      </dsp:nvSpPr>
      <dsp:spPr>
        <a:xfrm>
          <a:off x="174357" y="3363681"/>
          <a:ext cx="7433013" cy="640625"/>
        </a:xfrm>
        <a:prstGeom prst="roundRect">
          <a:avLst/>
        </a:prstGeom>
        <a:solidFill>
          <a:srgbClr val="E6E6E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noProof="0" dirty="0">
              <a:solidFill>
                <a:srgbClr val="0B5B6B"/>
              </a:solidFill>
            </a:rPr>
            <a:t>Ventanilla dedicada para el Sector Privado (PSF en inglés)</a:t>
          </a:r>
        </a:p>
      </dsp:txBody>
      <dsp:txXfrm>
        <a:off x="205630" y="3394954"/>
        <a:ext cx="7370467" cy="578079"/>
      </dsp:txXfrm>
    </dsp:sp>
    <dsp:sp modelId="{3D4A34DC-1C54-7746-86B6-B59531FA1F69}">
      <dsp:nvSpPr>
        <dsp:cNvPr id="0" name=""/>
        <dsp:cNvSpPr/>
      </dsp:nvSpPr>
      <dsp:spPr>
        <a:xfrm>
          <a:off x="174357" y="4036338"/>
          <a:ext cx="7433013" cy="640625"/>
        </a:xfrm>
        <a:prstGeom prst="roundRect">
          <a:avLst/>
        </a:prstGeom>
        <a:solidFill>
          <a:srgbClr val="1E627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noProof="0" dirty="0">
              <a:solidFill>
                <a:schemeClr val="bg1"/>
              </a:solidFill>
            </a:rPr>
            <a:t>Mayor fondo mundial dedicado al cambio climático</a:t>
          </a:r>
          <a:endParaRPr lang="es-ES_tradnl" sz="1600" kern="1200" noProof="0" dirty="0">
            <a:solidFill>
              <a:schemeClr val="bg1"/>
            </a:solidFill>
          </a:endParaRPr>
        </a:p>
      </dsp:txBody>
      <dsp:txXfrm>
        <a:off x="205630" y="4067611"/>
        <a:ext cx="7370467" cy="5780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1BB7B-EC6F-4613-A74C-E7572CFF8D89}">
      <dsp:nvSpPr>
        <dsp:cNvPr id="0" name=""/>
        <dsp:cNvSpPr/>
      </dsp:nvSpPr>
      <dsp:spPr>
        <a:xfrm>
          <a:off x="-5549844" y="-849670"/>
          <a:ext cx="6607891" cy="6607891"/>
        </a:xfrm>
        <a:prstGeom prst="blockArc">
          <a:avLst>
            <a:gd name="adj1" fmla="val 18900000"/>
            <a:gd name="adj2" fmla="val 2700000"/>
            <a:gd name="adj3" fmla="val 327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B7284-ED2C-46FE-BD39-6DB9280415F4}">
      <dsp:nvSpPr>
        <dsp:cNvPr id="0" name=""/>
        <dsp:cNvSpPr/>
      </dsp:nvSpPr>
      <dsp:spPr>
        <a:xfrm>
          <a:off x="394350" y="258484"/>
          <a:ext cx="4115473" cy="516772"/>
        </a:xfrm>
        <a:prstGeom prst="rect">
          <a:avLst/>
        </a:prstGeom>
        <a:solidFill>
          <a:srgbClr val="073F4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Potencial impacto</a:t>
          </a:r>
        </a:p>
      </dsp:txBody>
      <dsp:txXfrm>
        <a:off x="394350" y="258484"/>
        <a:ext cx="4115473" cy="516772"/>
      </dsp:txXfrm>
    </dsp:sp>
    <dsp:sp modelId="{086908E9-348C-4337-8F96-6703EFAA41ED}">
      <dsp:nvSpPr>
        <dsp:cNvPr id="0" name=""/>
        <dsp:cNvSpPr/>
      </dsp:nvSpPr>
      <dsp:spPr>
        <a:xfrm>
          <a:off x="71368" y="19388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DB0CB1-3603-43D2-9F47-C3266164EBF5}">
      <dsp:nvSpPr>
        <dsp:cNvPr id="0" name=""/>
        <dsp:cNvSpPr/>
      </dsp:nvSpPr>
      <dsp:spPr>
        <a:xfrm>
          <a:off x="819431" y="1033544"/>
          <a:ext cx="3690393" cy="516772"/>
        </a:xfrm>
        <a:prstGeom prst="rect">
          <a:avLst/>
        </a:prstGeom>
        <a:solidFill>
          <a:srgbClr val="0B5B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Potencial de cambio de paradigma</a:t>
          </a:r>
        </a:p>
      </dsp:txBody>
      <dsp:txXfrm>
        <a:off x="819431" y="1033544"/>
        <a:ext cx="3690393" cy="516772"/>
      </dsp:txXfrm>
    </dsp:sp>
    <dsp:sp modelId="{A4FAE145-3107-472D-814C-16D995285913}">
      <dsp:nvSpPr>
        <dsp:cNvPr id="0" name=""/>
        <dsp:cNvSpPr/>
      </dsp:nvSpPr>
      <dsp:spPr>
        <a:xfrm>
          <a:off x="496448" y="96894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B9973-00D9-4DC1-9EED-61D7D7290CB7}">
      <dsp:nvSpPr>
        <dsp:cNvPr id="0" name=""/>
        <dsp:cNvSpPr/>
      </dsp:nvSpPr>
      <dsp:spPr>
        <a:xfrm>
          <a:off x="1013809" y="1808604"/>
          <a:ext cx="3496014" cy="516772"/>
        </a:xfrm>
        <a:prstGeom prst="rect">
          <a:avLst/>
        </a:prstGeom>
        <a:solidFill>
          <a:srgbClr val="21697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Potencial de Desarrollo Sostenible</a:t>
          </a:r>
        </a:p>
      </dsp:txBody>
      <dsp:txXfrm>
        <a:off x="1013809" y="1808604"/>
        <a:ext cx="3496014" cy="516772"/>
      </dsp:txXfrm>
    </dsp:sp>
    <dsp:sp modelId="{C6FC66AF-9343-47AC-B986-A1DA12B48250}">
      <dsp:nvSpPr>
        <dsp:cNvPr id="0" name=""/>
        <dsp:cNvSpPr/>
      </dsp:nvSpPr>
      <dsp:spPr>
        <a:xfrm>
          <a:off x="690827" y="174400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32622-A9F2-4D49-9077-D89A17B0DABF}">
      <dsp:nvSpPr>
        <dsp:cNvPr id="0" name=""/>
        <dsp:cNvSpPr/>
      </dsp:nvSpPr>
      <dsp:spPr>
        <a:xfrm>
          <a:off x="1013809" y="2583173"/>
          <a:ext cx="3496014" cy="516772"/>
        </a:xfrm>
        <a:prstGeom prst="rect">
          <a:avLst/>
        </a:prstGeom>
        <a:solidFill>
          <a:srgbClr val="387F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Apropiación Nacional</a:t>
          </a:r>
        </a:p>
      </dsp:txBody>
      <dsp:txXfrm>
        <a:off x="1013809" y="2583173"/>
        <a:ext cx="3496014" cy="516772"/>
      </dsp:txXfrm>
    </dsp:sp>
    <dsp:sp modelId="{5CF9CBF1-AD30-4967-816E-28643A2AA780}">
      <dsp:nvSpPr>
        <dsp:cNvPr id="0" name=""/>
        <dsp:cNvSpPr/>
      </dsp:nvSpPr>
      <dsp:spPr>
        <a:xfrm>
          <a:off x="690827" y="251857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6D97B-8033-4A51-A541-75262B8D557E}">
      <dsp:nvSpPr>
        <dsp:cNvPr id="0" name=""/>
        <dsp:cNvSpPr/>
      </dsp:nvSpPr>
      <dsp:spPr>
        <a:xfrm>
          <a:off x="819431" y="3358233"/>
          <a:ext cx="3690393" cy="516772"/>
        </a:xfrm>
        <a:prstGeom prst="rect">
          <a:avLst/>
        </a:prstGeom>
        <a:solidFill>
          <a:srgbClr val="5FAEB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Eficiencia y Efectividad</a:t>
          </a:r>
        </a:p>
      </dsp:txBody>
      <dsp:txXfrm>
        <a:off x="819431" y="3358233"/>
        <a:ext cx="3690393" cy="516772"/>
      </dsp:txXfrm>
    </dsp:sp>
    <dsp:sp modelId="{2DAD4C74-2D6D-4F98-811B-4A2ED8EBCA09}">
      <dsp:nvSpPr>
        <dsp:cNvPr id="0" name=""/>
        <dsp:cNvSpPr/>
      </dsp:nvSpPr>
      <dsp:spPr>
        <a:xfrm>
          <a:off x="496448" y="329363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C0498-52EE-4DE8-9FB4-B0A9D49F92B6}">
      <dsp:nvSpPr>
        <dsp:cNvPr id="0" name=""/>
        <dsp:cNvSpPr/>
      </dsp:nvSpPr>
      <dsp:spPr>
        <a:xfrm>
          <a:off x="394350" y="4133293"/>
          <a:ext cx="4115473" cy="516772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0188" tIns="40640" rIns="40640" bIns="4064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b="0" kern="1200" noProof="0" dirty="0">
              <a:latin typeface="Corbel"/>
              <a:cs typeface="Corbel"/>
            </a:rPr>
            <a:t>Responde  a las necesidades del país</a:t>
          </a:r>
        </a:p>
      </dsp:txBody>
      <dsp:txXfrm>
        <a:off x="394350" y="4133293"/>
        <a:ext cx="4115473" cy="516772"/>
      </dsp:txXfrm>
    </dsp:sp>
    <dsp:sp modelId="{C1258FFF-0747-4681-9AE5-1FF6E3C2BF8C}">
      <dsp:nvSpPr>
        <dsp:cNvPr id="0" name=""/>
        <dsp:cNvSpPr/>
      </dsp:nvSpPr>
      <dsp:spPr>
        <a:xfrm>
          <a:off x="71368" y="4068697"/>
          <a:ext cx="645965" cy="645965"/>
        </a:xfrm>
        <a:prstGeom prst="ellipse">
          <a:avLst/>
        </a:prstGeom>
        <a:solidFill>
          <a:srgbClr val="E6E6E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ED9343D-33DA-4C49-A237-757209E01DA3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73B31B-17DA-434B-819D-2107DE59C7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95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A4A00-80F6-49A4-8D10-F8D75EBD7EC2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77620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9780"/>
            <a:ext cx="2946275" cy="498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0D89C-1D6D-4027-ABB8-1D42A5C60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28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CO" noProof="0" dirty="0">
                <a:ea typeface="Corbel"/>
              </a:rPr>
              <a:t>Oportunidad</a:t>
            </a:r>
            <a:r>
              <a:rPr lang="en-US" dirty="0">
                <a:ea typeface="Corbel"/>
              </a:rPr>
              <a:t> para </a:t>
            </a:r>
            <a:r>
              <a:rPr lang="en-US" dirty="0" err="1">
                <a:ea typeface="Corbel"/>
              </a:rPr>
              <a:t>sensibilizar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sobre</a:t>
            </a:r>
            <a:r>
              <a:rPr lang="en-US" baseline="0" dirty="0">
                <a:ea typeface="Corbel"/>
              </a:rPr>
              <a:t> el GCF y </a:t>
            </a:r>
            <a:r>
              <a:rPr lang="en-US" baseline="0" dirty="0" err="1">
                <a:ea typeface="Corbel"/>
              </a:rPr>
              <a:t>explorar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potenciales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oportunidades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disponibles</a:t>
            </a:r>
            <a:r>
              <a:rPr lang="en-US" baseline="0" dirty="0">
                <a:ea typeface="Corbel"/>
              </a:rPr>
              <a:t> para </a:t>
            </a:r>
            <a:r>
              <a:rPr lang="en-US" baseline="0" dirty="0" err="1">
                <a:ea typeface="Corbel"/>
              </a:rPr>
              <a:t>todos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los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actores</a:t>
            </a:r>
            <a:r>
              <a:rPr lang="en-US" baseline="0" dirty="0">
                <a:ea typeface="Corbel"/>
              </a:rPr>
              <a:t> </a:t>
            </a:r>
            <a:r>
              <a:rPr lang="en-US" baseline="0" dirty="0" err="1">
                <a:ea typeface="Corbel"/>
              </a:rPr>
              <a:t>relevantes</a:t>
            </a:r>
            <a:r>
              <a:rPr lang="en-US" baseline="0" dirty="0">
                <a:ea typeface="Corbel"/>
              </a:rPr>
              <a:t>. </a:t>
            </a:r>
            <a:endParaRPr lang="en-US" dirty="0">
              <a:ea typeface="Corbel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51122" indent="-28889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55573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17802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80031" indent="-23111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F993B8-BC0C-430E-A244-9A9CBB032CB3}" type="slidenum">
              <a:rPr lang="de-DE">
                <a:latin typeface="Corbel"/>
                <a:cs typeface="Corbel"/>
              </a:rPr>
              <a:pPr eaLnBrk="1" hangingPunct="1"/>
              <a:t>1</a:t>
            </a:fld>
            <a:endParaRPr lang="de-DE" dirty="0"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701549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67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45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3</a:t>
            </a:fld>
            <a:endParaRPr lang="en-US"/>
          </a:p>
        </p:txBody>
      </p:sp>
      <p:sp>
        <p:nvSpPr>
          <p:cNvPr id="5" name="Notes Placeholder 2"/>
          <p:cNvSpPr txBox="1">
            <a:spLocks/>
          </p:cNvSpPr>
          <p:nvPr/>
        </p:nvSpPr>
        <p:spPr>
          <a:xfrm>
            <a:off x="828159" y="4940377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Many of the features of the Fund are unique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Be it its scale, or its diversity of partners &amp; financial tools</a:t>
            </a:r>
          </a:p>
          <a:p>
            <a:pPr marL="171450" indent="-171450">
              <a:buFontTx/>
              <a:buChar char="-"/>
            </a:pPr>
            <a:r>
              <a:rPr lang="en-US" dirty="0"/>
              <a:t>Balanced governance</a:t>
            </a:r>
          </a:p>
          <a:p>
            <a:pPr marL="171450" indent="-171450">
              <a:buFontTx/>
              <a:buChar char="-"/>
            </a:pPr>
            <a:r>
              <a:rPr lang="en-US" dirty="0"/>
              <a:t>Focus on adaptation particularly for vulnerable countries like SIDS</a:t>
            </a:r>
          </a:p>
          <a:p>
            <a:pPr marL="171450" indent="-171450">
              <a:buFontTx/>
              <a:buChar char="-"/>
            </a:pPr>
            <a:r>
              <a:rPr lang="en-US" dirty="0"/>
              <a:t>Ability to work with the private sector, and</a:t>
            </a:r>
          </a:p>
          <a:p>
            <a:pPr marL="171450" indent="-171450">
              <a:buFontTx/>
              <a:buChar char="-"/>
            </a:pPr>
            <a:r>
              <a:rPr lang="en-US" dirty="0"/>
              <a:t>Strong ethos of empowering countries</a:t>
            </a:r>
          </a:p>
          <a:p>
            <a:endParaRPr lang="en-US" dirty="0"/>
          </a:p>
          <a:p>
            <a:r>
              <a:rPr lang="en-US" dirty="0"/>
              <a:t>These features set the Fund apart from other funds and financing institutions in the climate finance space</a:t>
            </a:r>
          </a:p>
        </p:txBody>
      </p:sp>
    </p:spTree>
    <p:extLst>
      <p:ext uri="{BB962C8B-B14F-4D97-AF65-F5344CB8AC3E}">
        <p14:creationId xmlns:p14="http://schemas.microsoft.com/office/powerpoint/2010/main" val="1160510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85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Fondo</a:t>
            </a:r>
            <a:r>
              <a:rPr lang="en-US" dirty="0"/>
              <a:t> </a:t>
            </a:r>
            <a:r>
              <a:rPr lang="en-US" dirty="0" err="1"/>
              <a:t>busca</a:t>
            </a:r>
            <a:r>
              <a:rPr lang="en-US" dirty="0"/>
              <a:t> </a:t>
            </a:r>
            <a:r>
              <a:rPr lang="en-US" dirty="0" err="1"/>
              <a:t>generar</a:t>
            </a:r>
            <a:r>
              <a:rPr lang="en-US" baseline="0" dirty="0"/>
              <a:t> un balance de </a:t>
            </a:r>
            <a:r>
              <a:rPr lang="en-US" dirty="0"/>
              <a:t>50:50 entre inversions de </a:t>
            </a:r>
            <a:r>
              <a:rPr lang="en-US" dirty="0" err="1"/>
              <a:t>mitigación</a:t>
            </a:r>
            <a:r>
              <a:rPr lang="en-US" dirty="0"/>
              <a:t> y </a:t>
            </a:r>
            <a:r>
              <a:rPr lang="en-US" dirty="0" err="1"/>
              <a:t>adaptación</a:t>
            </a:r>
            <a:r>
              <a:rPr lang="en-US" dirty="0"/>
              <a:t> a lo largo del </a:t>
            </a:r>
            <a:r>
              <a:rPr lang="en-US" dirty="0" err="1"/>
              <a:t>tiempo</a:t>
            </a:r>
            <a:r>
              <a:rPr lang="en-US" dirty="0"/>
              <a:t>. </a:t>
            </a:r>
            <a:r>
              <a:rPr lang="en-US" dirty="0" err="1"/>
              <a:t>Asimismo</a:t>
            </a:r>
            <a:r>
              <a:rPr lang="en-US" dirty="0"/>
              <a:t>, </a:t>
            </a:r>
            <a:r>
              <a:rPr lang="en-US" dirty="0" err="1"/>
              <a:t>busca</a:t>
            </a:r>
            <a:r>
              <a:rPr lang="en-US" dirty="0"/>
              <a:t> </a:t>
            </a:r>
            <a:r>
              <a:rPr lang="en-US" dirty="0" err="1"/>
              <a:t>generar</a:t>
            </a:r>
            <a:r>
              <a:rPr lang="en-US" dirty="0"/>
              <a:t> un </a:t>
            </a:r>
            <a:r>
              <a:rPr lang="en-US" dirty="0" err="1"/>
              <a:t>piso</a:t>
            </a:r>
            <a:r>
              <a:rPr lang="en-US" dirty="0"/>
              <a:t> de 50% de la </a:t>
            </a:r>
            <a:r>
              <a:rPr lang="en-US" dirty="0" err="1"/>
              <a:t>asignación</a:t>
            </a:r>
            <a:r>
              <a:rPr lang="en-US" dirty="0"/>
              <a:t> para </a:t>
            </a:r>
            <a:r>
              <a:rPr lang="en-US" dirty="0" err="1"/>
              <a:t>adaptación</a:t>
            </a:r>
            <a:r>
              <a:rPr lang="en-US" dirty="0"/>
              <a:t> para </a:t>
            </a:r>
            <a:r>
              <a:rPr lang="en-US" dirty="0" err="1"/>
              <a:t>países</a:t>
            </a:r>
            <a:r>
              <a:rPr lang="en-US" dirty="0"/>
              <a:t> </a:t>
            </a:r>
            <a:r>
              <a:rPr lang="en-US" dirty="0" err="1"/>
              <a:t>particularmente</a:t>
            </a:r>
            <a:r>
              <a:rPr lang="en-US" dirty="0"/>
              <a:t> </a:t>
            </a:r>
            <a:r>
              <a:rPr lang="en-US" dirty="0" err="1"/>
              <a:t>vulnerables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Paises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Adelantados</a:t>
            </a:r>
            <a:r>
              <a:rPr lang="en-US" dirty="0"/>
              <a:t> (PMA), </a:t>
            </a:r>
            <a:r>
              <a:rPr lang="en-US" dirty="0" err="1"/>
              <a:t>Pequeños</a:t>
            </a:r>
            <a:r>
              <a:rPr lang="en-US" dirty="0"/>
              <a:t>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Insulares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Desarrollo</a:t>
            </a:r>
            <a:r>
              <a:rPr lang="en-US" baseline="0" dirty="0"/>
              <a:t> </a:t>
            </a:r>
            <a:r>
              <a:rPr lang="en-US" dirty="0"/>
              <a:t>(PEID), y </a:t>
            </a:r>
            <a:r>
              <a:rPr lang="en-US" dirty="0" err="1"/>
              <a:t>Estados</a:t>
            </a:r>
            <a:r>
              <a:rPr lang="en-US" dirty="0"/>
              <a:t> </a:t>
            </a:r>
            <a:r>
              <a:rPr lang="en-US" dirty="0" err="1"/>
              <a:t>Africanos</a:t>
            </a:r>
            <a:r>
              <a:rPr lang="en-US" dirty="0"/>
              <a:t>. 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Existen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recursos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asignados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Programa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Apoyo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Preparatorio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para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actividades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Preparación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Proyectos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endParaRPr lang="en-US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USD 30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millones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iniciales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2014-2016, con hasta USD 50 million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adicionales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aprobados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Directorio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del GCF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Dic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del 2016 para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escalar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esfuerzos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an additional USD 50 million by the Board in October 2017 to address immediate requests for NAPs and/or other adaptation planning processes (USD 130 million in total).</a:t>
            </a:r>
          </a:p>
          <a:p>
            <a:pPr marL="228600" indent="-228600">
              <a:buAutoNum type="arabicPeriod"/>
            </a:pPr>
            <a:endParaRPr lang="en-US" sz="120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Financiamiento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la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Preparación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Proyectos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una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asignación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USD 40 million para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desarrollo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proyectos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importante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notar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Apoyo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Preparatorio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Recursos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la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Preparación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Proyectos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son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aprobados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Secretariado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Nótese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todas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las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propuestas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financiamiento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completas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deben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aprobados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 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Directorio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del GCF.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02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6</a:t>
            </a:fld>
            <a:endParaRPr lang="en-US"/>
          </a:p>
        </p:txBody>
      </p:sp>
      <p:sp>
        <p:nvSpPr>
          <p:cNvPr id="6" name="Notes Placeholder 2"/>
          <p:cNvSpPr txBox="1">
            <a:spLocks/>
          </p:cNvSpPr>
          <p:nvPr/>
        </p:nvSpPr>
        <p:spPr>
          <a:xfrm>
            <a:off x="828159" y="4940377"/>
            <a:ext cx="5436909" cy="3909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What areas of mitigation and adaptation will we fund?</a:t>
            </a:r>
          </a:p>
          <a:p>
            <a:endParaRPr lang="en-US" dirty="0"/>
          </a:p>
          <a:p>
            <a:r>
              <a:rPr lang="en-US" dirty="0"/>
              <a:t>Adaptation – Activities that make resilient :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livelihoods of people and communities</a:t>
            </a:r>
          </a:p>
          <a:p>
            <a:pPr marL="171450" indent="-171450">
              <a:buFontTx/>
              <a:buChar char="-"/>
            </a:pPr>
            <a:r>
              <a:rPr lang="en-US" dirty="0"/>
              <a:t>Infrastructure &amp; built environment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Ecosystems &amp; ecosystem services</a:t>
            </a:r>
          </a:p>
          <a:p>
            <a:pPr marL="171450" indent="-171450">
              <a:buFontTx/>
              <a:buChar char="-"/>
            </a:pPr>
            <a:r>
              <a:rPr lang="en-US" dirty="0"/>
              <a:t>Health, food &amp; water systems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r>
              <a:rPr lang="en-US" dirty="0"/>
              <a:t>Mitigation – activities that reduce or avoid emissions:</a:t>
            </a:r>
          </a:p>
          <a:p>
            <a:pPr marL="171450" indent="-171450">
              <a:buFontTx/>
              <a:buChar char="-"/>
            </a:pPr>
            <a:r>
              <a:rPr lang="en-US" dirty="0"/>
              <a:t>Energy generation &amp; access</a:t>
            </a:r>
          </a:p>
          <a:p>
            <a:pPr marL="171450" indent="-171450">
              <a:buFontTx/>
              <a:buChar char="-"/>
            </a:pPr>
            <a:r>
              <a:rPr lang="en-US" dirty="0"/>
              <a:t>Transport</a:t>
            </a:r>
          </a:p>
          <a:p>
            <a:pPr marL="171450" indent="-171450">
              <a:buFontTx/>
              <a:buChar char="-"/>
            </a:pPr>
            <a:r>
              <a:rPr lang="en-US" dirty="0"/>
              <a:t>Appliances, buildings, cities &amp; industries</a:t>
            </a:r>
          </a:p>
          <a:p>
            <a:pPr marL="171450" indent="-171450">
              <a:buFontTx/>
              <a:buChar char="-"/>
            </a:pPr>
            <a:r>
              <a:rPr lang="en-US" dirty="0"/>
              <a:t>Forests &amp; land use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r>
              <a:rPr lang="en-US" dirty="0"/>
              <a:t>For each activity in any of these areas, we will also be looking for impacts, paradigm shift potential, crosscutting benefits &amp; sustainable development co-benefits</a:t>
            </a:r>
          </a:p>
          <a:p>
            <a:endParaRPr lang="en-US" dirty="0"/>
          </a:p>
          <a:p>
            <a:r>
              <a:rPr lang="en-US" dirty="0"/>
              <a:t>Will cover this in more detail in the next presentation</a:t>
            </a:r>
          </a:p>
        </p:txBody>
      </p:sp>
    </p:spTree>
    <p:extLst>
      <p:ext uri="{BB962C8B-B14F-4D97-AF65-F5344CB8AC3E}">
        <p14:creationId xmlns:p14="http://schemas.microsoft.com/office/powerpoint/2010/main" val="3810921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Seis</a:t>
            </a:r>
            <a:r>
              <a:rPr lang="en-US" dirty="0"/>
              <a:t> </a:t>
            </a:r>
            <a:r>
              <a:rPr lang="en-US" dirty="0" err="1"/>
              <a:t>criterios</a:t>
            </a:r>
            <a:r>
              <a:rPr lang="en-US" dirty="0"/>
              <a:t> de inversion de alto </a:t>
            </a:r>
            <a:r>
              <a:rPr lang="en-US" dirty="0" err="1"/>
              <a:t>nivel</a:t>
            </a:r>
            <a:r>
              <a:rPr lang="en-US" dirty="0"/>
              <a:t> del </a:t>
            </a:r>
            <a:r>
              <a:rPr lang="en-US" dirty="0" err="1"/>
              <a:t>Fondo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representan</a:t>
            </a:r>
            <a:r>
              <a:rPr lang="en-US" dirty="0"/>
              <a:t> un </a:t>
            </a:r>
            <a:r>
              <a:rPr lang="en-US" dirty="0" err="1"/>
              <a:t>filtro</a:t>
            </a:r>
            <a:r>
              <a:rPr lang="en-US" dirty="0"/>
              <a:t> de alto </a:t>
            </a:r>
            <a:r>
              <a:rPr lang="en-US" dirty="0" err="1"/>
              <a:t>nivel</a:t>
            </a:r>
            <a:r>
              <a:rPr lang="en-US" dirty="0"/>
              <a:t> para </a:t>
            </a:r>
            <a:r>
              <a:rPr lang="en-US" dirty="0" err="1"/>
              <a:t>evaluar</a:t>
            </a:r>
            <a:r>
              <a:rPr lang="en-US" dirty="0"/>
              <a:t> las </a:t>
            </a:r>
            <a:r>
              <a:rPr lang="en-US" dirty="0" err="1"/>
              <a:t>propuestas</a:t>
            </a:r>
            <a:r>
              <a:rPr lang="en-US" dirty="0"/>
              <a:t> de </a:t>
            </a:r>
            <a:r>
              <a:rPr lang="en-US" dirty="0" err="1"/>
              <a:t>financiamiento</a:t>
            </a:r>
            <a:r>
              <a:rPr lang="en-US" dirty="0"/>
              <a:t> y son </a:t>
            </a:r>
            <a:r>
              <a:rPr lang="en-US" dirty="0" err="1"/>
              <a:t>relativamente</a:t>
            </a:r>
            <a:r>
              <a:rPr lang="en-US" dirty="0"/>
              <a:t> </a:t>
            </a:r>
            <a:r>
              <a:rPr lang="en-US" dirty="0" err="1"/>
              <a:t>claros</a:t>
            </a:r>
            <a:r>
              <a:rPr lang="en-US" dirty="0"/>
              <a:t> y </a:t>
            </a:r>
            <a:r>
              <a:rPr lang="en-US" dirty="0" err="1"/>
              <a:t>directos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11FE3-7960-405E-B2F1-64F1F3CA612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98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Aprobación</a:t>
            </a:r>
            <a:r>
              <a:rPr lang="en-US" dirty="0"/>
              <a:t> de </a:t>
            </a:r>
            <a:r>
              <a:rPr lang="en-US" dirty="0" err="1"/>
              <a:t>Propuestas</a:t>
            </a:r>
            <a:r>
              <a:rPr lang="en-US" dirty="0"/>
              <a:t> del GCF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0D89C-1D6D-4027-ABB8-1D42A5C607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78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portafolio</a:t>
            </a:r>
            <a:r>
              <a:rPr lang="en-US" dirty="0"/>
              <a:t> total de </a:t>
            </a:r>
            <a:r>
              <a:rPr lang="en-US" dirty="0" err="1"/>
              <a:t>proyectos</a:t>
            </a:r>
            <a:r>
              <a:rPr lang="en-US" dirty="0"/>
              <a:t> </a:t>
            </a:r>
            <a:r>
              <a:rPr lang="en-US" dirty="0" err="1"/>
              <a:t>aprobados</a:t>
            </a:r>
            <a:r>
              <a:rPr lang="en-US" dirty="0"/>
              <a:t> a la </a:t>
            </a:r>
            <a:r>
              <a:rPr lang="en-US" dirty="0" err="1"/>
              <a:t>fecha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de </a:t>
            </a:r>
            <a:r>
              <a:rPr lang="en-US" baseline="0" dirty="0"/>
              <a:t>USD 2.65 mil </a:t>
            </a:r>
            <a:r>
              <a:rPr lang="en-US" baseline="0" dirty="0" err="1"/>
              <a:t>millones</a:t>
            </a:r>
            <a:r>
              <a:rPr lang="en-US" baseline="0" dirty="0"/>
              <a:t> de </a:t>
            </a:r>
            <a:r>
              <a:rPr lang="en-US" baseline="0" dirty="0" err="1"/>
              <a:t>financiamiento</a:t>
            </a:r>
            <a:r>
              <a:rPr lang="en-US" baseline="0" dirty="0"/>
              <a:t> del GCF a </a:t>
            </a:r>
            <a:r>
              <a:rPr lang="en-US" baseline="0" dirty="0" err="1"/>
              <a:t>través</a:t>
            </a:r>
            <a:r>
              <a:rPr lang="en-US" baseline="0" dirty="0"/>
              <a:t> de 54 </a:t>
            </a:r>
            <a:r>
              <a:rPr lang="en-US" baseline="0" dirty="0" err="1"/>
              <a:t>proyectos</a:t>
            </a:r>
            <a:r>
              <a:rPr lang="en-US" baseline="0" dirty="0"/>
              <a:t> </a:t>
            </a:r>
            <a:r>
              <a:rPr lang="en-US" baseline="0" dirty="0" err="1"/>
              <a:t>globalmente</a:t>
            </a:r>
            <a:r>
              <a:rPr lang="en-US" baseline="0" dirty="0"/>
              <a:t>. </a:t>
            </a:r>
          </a:p>
          <a:p>
            <a:endParaRPr lang="en-US" baseline="0" dirty="0"/>
          </a:p>
          <a:p>
            <a:r>
              <a:rPr lang="en-US" b="1" baseline="0" dirty="0"/>
              <a:t>NO TODOS LOS PAÍSES ESTÁN MENCIONADOS… </a:t>
            </a:r>
            <a:r>
              <a:rPr lang="en-US" b="1" baseline="0" dirty="0" err="1"/>
              <a:t>Varios</a:t>
            </a:r>
            <a:r>
              <a:rPr lang="en-US" b="1" baseline="0" dirty="0"/>
              <a:t> </a:t>
            </a:r>
            <a:r>
              <a:rPr lang="en-US" b="1" baseline="0" dirty="0" err="1"/>
              <a:t>programas</a:t>
            </a:r>
            <a:r>
              <a:rPr lang="en-US" b="1" baseline="0" dirty="0"/>
              <a:t> </a:t>
            </a:r>
            <a:r>
              <a:rPr lang="en-US" b="1" baseline="0" dirty="0" err="1"/>
              <a:t>regionales</a:t>
            </a:r>
            <a:r>
              <a:rPr lang="en-US" b="1" baseline="0" dirty="0"/>
              <a:t>:</a:t>
            </a:r>
          </a:p>
          <a:p>
            <a:endParaRPr lang="en-US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GEEREF NeXT (</a:t>
            </a:r>
            <a:r>
              <a:rPr lang="en-US" baseline="0" dirty="0" err="1"/>
              <a:t>Aprobado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Abril del 2017): Africa &amp; MENA (Comoros, Democratic Republic of Congo, Equatorial Guinea, Ivory Coast, Kenya, Madagascar, Mauritius, South Africa, Togo, Uganda and Jordan); LAC (Bahamas, Barbados, Belize, Brazil, Chile,  Costa Rica, Dominica, Dominican Republic, Grenada, Guatemala, Guyana, Haiti, Mexico, Saint Kitts and Nevis, Saint Vincent and the Grenadines, Suriname and Uruguay); Eastern Europe (Georgia); and Asia-Pacific (PNG)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 err="1"/>
              <a:t>Programa</a:t>
            </a:r>
            <a:r>
              <a:rPr lang="en-US" baseline="0" dirty="0"/>
              <a:t> de </a:t>
            </a:r>
            <a:r>
              <a:rPr lang="en-US" baseline="0" dirty="0" err="1"/>
              <a:t>Inversión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Energías</a:t>
            </a:r>
            <a:r>
              <a:rPr lang="en-US" baseline="0" dirty="0"/>
              <a:t> </a:t>
            </a:r>
            <a:r>
              <a:rPr lang="en-US" baseline="0" dirty="0" err="1"/>
              <a:t>Renovables</a:t>
            </a:r>
            <a:r>
              <a:rPr lang="en-US" baseline="0" dirty="0"/>
              <a:t> para las Islas del </a:t>
            </a:r>
            <a:r>
              <a:rPr lang="en-US" baseline="0" dirty="0" err="1"/>
              <a:t>Pacifico</a:t>
            </a:r>
            <a:r>
              <a:rPr lang="en-US" baseline="0" dirty="0"/>
              <a:t> (</a:t>
            </a:r>
            <a:r>
              <a:rPr lang="en-US" baseline="0" dirty="0" err="1"/>
              <a:t>Aprobado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Diciembre</a:t>
            </a:r>
            <a:r>
              <a:rPr lang="en-US" baseline="0" dirty="0"/>
              <a:t> del 2016): Cook Islands, Tonga, Republic of Marshall Islands, Federated States of Micronesia, Papua New Guinea, Nauru and Samoa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 err="1"/>
              <a:t>Programa</a:t>
            </a:r>
            <a:r>
              <a:rPr lang="en-US" baseline="0" dirty="0"/>
              <a:t> de </a:t>
            </a:r>
            <a:r>
              <a:rPr lang="en-US" baseline="0" dirty="0" err="1"/>
              <a:t>Acceso</a:t>
            </a:r>
            <a:r>
              <a:rPr lang="en-US" baseline="0" dirty="0"/>
              <a:t> Universal a </a:t>
            </a:r>
            <a:r>
              <a:rPr lang="en-US" baseline="0" dirty="0" err="1"/>
              <a:t>Energías</a:t>
            </a:r>
            <a:r>
              <a:rPr lang="en-US" baseline="0" dirty="0"/>
              <a:t> Verdes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África</a:t>
            </a:r>
            <a:r>
              <a:rPr lang="en-US" baseline="0" dirty="0"/>
              <a:t> (</a:t>
            </a:r>
            <a:r>
              <a:rPr lang="en-US" baseline="0" dirty="0" err="1"/>
              <a:t>Aprobado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Octubre</a:t>
            </a:r>
            <a:r>
              <a:rPr lang="en-US" baseline="0" dirty="0"/>
              <a:t> del 2016): Benin, Kenya, Namibia, Nigeria and Tanzania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GCF-BERD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Facilidad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Financiamiento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Energías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Sustentagles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Aprobado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Octubre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 2016): Armenia, Egypt, Georgia, Jordan, Moldova, Mongolia, Morocco, Serbia, Tajikistan, Tunisia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Facilidad</a:t>
            </a:r>
            <a:r>
              <a:rPr lang="en-US" dirty="0"/>
              <a:t> para las </a:t>
            </a:r>
            <a:r>
              <a:rPr lang="en-US" dirty="0" err="1"/>
              <a:t>Energías</a:t>
            </a:r>
            <a:r>
              <a:rPr lang="en-US" dirty="0"/>
              <a:t> </a:t>
            </a:r>
            <a:r>
              <a:rPr lang="en-US" dirty="0" err="1"/>
              <a:t>Sustentables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Caribe (</a:t>
            </a:r>
            <a:r>
              <a:rPr lang="en-US" dirty="0" err="1"/>
              <a:t>Aprobado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aseline="0" dirty="0" err="1"/>
              <a:t>Octubre</a:t>
            </a:r>
            <a:r>
              <a:rPr lang="en-US" baseline="0" dirty="0"/>
              <a:t> del 2016): Dominica, Grenada, Saint Kitts &amp; Nevis, Saint Lucia, and Saint Vincent &amp; Grenadines 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Operaciones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KawiSafi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África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 Este 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Aprobado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Noviembre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 2015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): Kenya and Rwanda</a:t>
            </a:r>
            <a:endParaRPr lang="en-US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baseline="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Low Emissions and Climate Resilient Agriculture Risk Sharing Facility Programme (Approved October 2017): Guatemala and Mexico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7CE70-FB7A-3741-8A1B-E133111AD7A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53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6702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05/03/2018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065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Corbel"/>
                <a:cs typeface="Corbel"/>
              </a:defRPr>
            </a:lvl1pPr>
          </a:lstStyle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135253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6E5987-3BF1-4375-905A-2DC07305E5FD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F5691E-4286-40E5-BA65-00CA43A80FB8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37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07685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CF - PPT B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3" name="Picture 2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pic>
        <p:nvPicPr>
          <p:cNvPr id="7" name="Picture 6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8" name="Picture 7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 userDrawn="1"/>
        </p:nvSpPr>
        <p:spPr>
          <a:xfrm>
            <a:off x="1777956" y="2909888"/>
            <a:ext cx="7126608" cy="672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3600" b="1" dirty="0">
                <a:solidFill>
                  <a:prstClr val="black"/>
                </a:solidFill>
                <a:latin typeface="Corbel"/>
                <a:cs typeface="Corbel"/>
              </a:rPr>
              <a:t>Title of </a:t>
            </a:r>
            <a:r>
              <a:rPr lang="en-US" sz="4000" b="1" dirty="0">
                <a:solidFill>
                  <a:prstClr val="black"/>
                </a:solidFill>
                <a:latin typeface="Corbel"/>
                <a:cs typeface="Corbel"/>
              </a:rPr>
              <a:t>Presentation</a:t>
            </a:r>
            <a:endParaRPr lang="en-US" sz="36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1772575" y="4445343"/>
            <a:ext cx="6653110" cy="160374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Name of Presenter</a:t>
            </a: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solidFill>
                <a:srgbClr val="246B52"/>
              </a:solidFill>
              <a:latin typeface="Corbel"/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Event Name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>
                <a:solidFill>
                  <a:srgbClr val="246B52"/>
                </a:solidFill>
                <a:latin typeface="Corbel"/>
                <a:ea typeface="Corbel"/>
                <a:cs typeface="Corbel"/>
              </a:rPr>
              <a:t>Month Year | Location</a:t>
            </a:r>
          </a:p>
        </p:txBody>
      </p:sp>
      <p:sp>
        <p:nvSpPr>
          <p:cNvPr id="11" name="Subtitle 2"/>
          <p:cNvSpPr txBox="1">
            <a:spLocks/>
          </p:cNvSpPr>
          <p:nvPr userDrawn="1"/>
        </p:nvSpPr>
        <p:spPr>
          <a:xfrm>
            <a:off x="1772575" y="2549331"/>
            <a:ext cx="7126608" cy="402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prstClr val="black"/>
                </a:solidFill>
                <a:latin typeface="Corbel"/>
                <a:cs typeface="Corbel"/>
              </a:rPr>
              <a:t>Subtitle/Agenda Item/Etc. (optional)</a:t>
            </a:r>
          </a:p>
          <a:p>
            <a:pPr algn="l">
              <a:lnSpc>
                <a:spcPct val="90000"/>
              </a:lnSpc>
            </a:pPr>
            <a:endParaRPr lang="en-US" sz="2000" dirty="0">
              <a:solidFill>
                <a:prstClr val="black"/>
              </a:solidFill>
              <a:latin typeface="Corbel"/>
              <a:cs typeface="Corbel"/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725804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27250"/>
            <a:ext cx="9144000" cy="4730749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753434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  <p:pic>
        <p:nvPicPr>
          <p:cNvPr id="4" name="Picture 3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112105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05/03/2018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341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324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140088" y="1558572"/>
            <a:ext cx="677819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cs typeface="Calibri"/>
              </a:rPr>
              <a:t> STABILIZING THE BIOSPHERE</a:t>
            </a:r>
            <a:endParaRPr lang="en-US" sz="3600" dirty="0">
              <a:solidFill>
                <a:schemeClr val="tx1"/>
              </a:solidFill>
              <a:latin typeface="+mj-lt"/>
              <a:cs typeface="Calibri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0088" y="2705925"/>
            <a:ext cx="6778191" cy="342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This is a typical text slide with upper and lower case text and no images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Written in Calibri Light, 20-28 pt. size, depending on text volume</a:t>
            </a:r>
          </a:p>
          <a:p>
            <a:pPr marL="53975" indent="0"/>
            <a:r>
              <a:rPr lang="en-US" sz="2800" dirty="0">
                <a:latin typeface="Calibri Light"/>
                <a:cs typeface="Calibri Light"/>
              </a:rPr>
              <a:t> Show a maximum of five bullet points per page</a:t>
            </a:r>
          </a:p>
        </p:txBody>
      </p:sp>
    </p:spTree>
    <p:extLst>
      <p:ext uri="{BB962C8B-B14F-4D97-AF65-F5344CB8AC3E}">
        <p14:creationId xmlns:p14="http://schemas.microsoft.com/office/powerpoint/2010/main" val="26865512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6E5987-3BF1-4375-905A-2DC07305E5FD}" type="datetimeFigureOut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05.03.2018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F5691E-4286-40E5-BA65-00CA43A80FB8}" type="slidenum">
              <a:rPr lang="de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6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rgbClr val="24634F"/>
              </a:buClr>
              <a:buFont typeface="Arial"/>
              <a:buChar char="•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Bulleted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2325" y="2127250"/>
            <a:ext cx="7524750" cy="3944938"/>
          </a:xfrm>
          <a:prstGeom prst="rect">
            <a:avLst/>
          </a:prstGeom>
        </p:spPr>
        <p:txBody>
          <a:bodyPr vert="horz"/>
          <a:lstStyle>
            <a:lvl1pPr marL="514350" indent="-514350">
              <a:buClr>
                <a:srgbClr val="24634F"/>
              </a:buClr>
              <a:buFont typeface="+mj-lt"/>
              <a:buAutoNum type="arabicPeriod"/>
              <a:defRPr sz="2800">
                <a:latin typeface="Corbel"/>
                <a:cs typeface="Corbel"/>
              </a:defRPr>
            </a:lvl1pPr>
          </a:lstStyle>
          <a:p>
            <a:pPr lvl="0"/>
            <a:r>
              <a:rPr lang="en-US" dirty="0"/>
              <a:t>Numbered List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20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81163"/>
            <a:ext cx="9144000" cy="517683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latin typeface="Corbel"/>
                <a:cs typeface="Corbel"/>
              </a:defRPr>
            </a:lvl1pPr>
          </a:lstStyle>
          <a:p>
            <a:r>
              <a:rPr lang="en-US" dirty="0"/>
              <a:t>Image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1795463" y="589068"/>
            <a:ext cx="6643924" cy="566632"/>
          </a:xfrm>
          <a:prstGeom prst="rect">
            <a:avLst/>
          </a:prstGeom>
        </p:spPr>
        <p:txBody>
          <a:bodyPr vert="horz"/>
          <a:lstStyle>
            <a:lvl1pPr algn="r">
              <a:defRPr sz="4000" b="1" i="0">
                <a:latin typeface="Corbel"/>
                <a:cs typeface="Corbel"/>
              </a:defRPr>
            </a:lvl1pPr>
          </a:lstStyle>
          <a:p>
            <a:r>
              <a:rPr lang="en-CA" dirty="0"/>
              <a:t>Title of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17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CF - PPT B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82" y="-47616"/>
            <a:ext cx="9302765" cy="6953232"/>
          </a:xfrm>
          <a:prstGeom prst="rect">
            <a:avLst/>
          </a:prstGeom>
        </p:spPr>
      </p:pic>
      <p:pic>
        <p:nvPicPr>
          <p:cNvPr id="6" name="Picture 5" descr="GCFblgrnLogoRGB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986" y="2652713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539750" y="1587000"/>
            <a:ext cx="8042400" cy="3684000"/>
          </a:xfrm>
          <a:prstGeom prst="rect">
            <a:avLst/>
          </a:prstGeom>
          <a:noFill/>
        </p:spPr>
        <p:txBody>
          <a:bodyPr anchor="ctr"/>
          <a:lstStyle>
            <a:lvl1pPr algn="ctr">
              <a:buNone/>
              <a:defRPr sz="3000" baseline="0">
                <a:solidFill>
                  <a:srgbClr val="005751"/>
                </a:solidFill>
                <a:latin typeface="Corbel"/>
                <a:ea typeface="Corbel"/>
                <a:cs typeface="Corbel"/>
              </a:defRPr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7569200" y="6242050"/>
            <a:ext cx="1008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>
                <a:latin typeface="Corbel"/>
                <a:cs typeface="Corbel"/>
              </a:rPr>
              <a:t>page</a:t>
            </a:r>
            <a:r>
              <a:rPr lang="de-DE" dirty="0">
                <a:latin typeface="Corbel"/>
                <a:cs typeface="Corbel"/>
              </a:rPr>
              <a:t> </a:t>
            </a:r>
            <a:fld id="{8AC485E3-2938-42F9-A3BE-2AC75A9E707E}" type="slidenum">
              <a:rPr lang="de-DE" smtClean="0">
                <a:latin typeface="Corbel"/>
                <a:cs typeface="Corbel"/>
              </a:rPr>
              <a:pPr>
                <a:defRPr/>
              </a:pPr>
              <a:t>‹#›</a:t>
            </a:fld>
            <a:endParaRPr lang="de-DE" dirty="0">
              <a:latin typeface="Corbel"/>
              <a:cs typeface="Corbel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539750" y="6242050"/>
            <a:ext cx="53213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 err="1"/>
              <a:t>Presentation</a:t>
            </a:r>
            <a:r>
              <a:rPr lang="de-DE" dirty="0"/>
              <a:t> title (</a:t>
            </a:r>
            <a:r>
              <a:rPr lang="de-DE" dirty="0" err="1"/>
              <a:t>change</a:t>
            </a:r>
            <a:r>
              <a:rPr lang="de-DE" dirty="0"/>
              <a:t> title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pages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)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>
          <a:xfrm>
            <a:off x="5988050" y="6242050"/>
            <a:ext cx="158115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rbel"/>
                <a:cs typeface="Corbel"/>
              </a:defRPr>
            </a:lvl1pPr>
          </a:lstStyle>
          <a:p>
            <a:pPr>
              <a:defRPr/>
            </a:pPr>
            <a:r>
              <a:rPr lang="de-DE" dirty="0"/>
              <a:t>15 September 2012</a:t>
            </a:r>
          </a:p>
        </p:txBody>
      </p:sp>
    </p:spTree>
    <p:extLst>
      <p:ext uri="{BB962C8B-B14F-4D97-AF65-F5344CB8AC3E}">
        <p14:creationId xmlns:p14="http://schemas.microsoft.com/office/powerpoint/2010/main" val="177793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462057F-DCBF-483B-AD7B-BD06B5C16EE2}" type="datetimeFigureOut">
              <a:rPr lang="en-GB" smtClean="0"/>
              <a:t>05/03/2018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0DFB0F8-D1F6-4417-A637-E0055AD2A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81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3" r:id="rId2"/>
    <p:sldLayoutId id="2147483744" r:id="rId3"/>
    <p:sldLayoutId id="2147483746" r:id="rId4"/>
    <p:sldLayoutId id="2147483745" r:id="rId5"/>
    <p:sldLayoutId id="2147483741" r:id="rId6"/>
    <p:sldLayoutId id="2147483742" r:id="rId7"/>
    <p:sldLayoutId id="2147483747" r:id="rId8"/>
    <p:sldLayoutId id="2147483748" r:id="rId9"/>
    <p:sldLayoutId id="2147483749" r:id="rId10"/>
    <p:sldLayoutId id="2147483751" r:id="rId11"/>
    <p:sldLayoutId id="2147483752" r:id="rId12"/>
    <p:sldLayoutId id="214748375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CFlogoCMYKbrochCover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  <p:pic>
        <p:nvPicPr>
          <p:cNvPr id="3" name="Picture 2" descr="GCFlogoCMYKbrochCover.eps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5" y="372818"/>
            <a:ext cx="1350882" cy="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8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5354" cy="6858000"/>
          </a:xfrm>
          <a:prstGeom prst="rect">
            <a:avLst/>
          </a:prstGeom>
        </p:spPr>
      </p:pic>
      <p:pic>
        <p:nvPicPr>
          <p:cNvPr id="10" name="Picture 9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86" y="559834"/>
            <a:ext cx="2785974" cy="197093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1940314" y="2655978"/>
            <a:ext cx="6478858" cy="11452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s-ES_tradnl" sz="4000" b="1" dirty="0">
                <a:solidFill>
                  <a:prstClr val="black"/>
                </a:solidFill>
                <a:latin typeface="Corbel"/>
                <a:cs typeface="Corbel"/>
              </a:rPr>
              <a:t>Estableciendo el contexto</a:t>
            </a:r>
            <a:endParaRPr lang="es-ES_tradnl" sz="4000" b="1" i="1" dirty="0">
              <a:solidFill>
                <a:prstClr val="black"/>
              </a:solidFill>
              <a:latin typeface="Corbel"/>
              <a:cs typeface="Corbe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940314" y="2908057"/>
            <a:ext cx="4739267" cy="20367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_tradnl" sz="2000" i="1" dirty="0">
              <a:solidFill>
                <a:srgbClr val="0B5B6B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endParaRPr lang="es-ES" sz="2000" b="1" noProof="1">
              <a:solidFill>
                <a:srgbClr val="246B52"/>
              </a:solidFill>
              <a:ea typeface="Corbel"/>
              <a:cs typeface="Corbel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s-ES" sz="2000" b="1" noProof="1">
                <a:solidFill>
                  <a:srgbClr val="246B52"/>
                </a:solidFill>
                <a:ea typeface="Corbel"/>
                <a:cs typeface="Corbel"/>
              </a:rPr>
              <a:t>Javier Manzanares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s-ES" sz="2000" b="1" noProof="1">
                <a:solidFill>
                  <a:srgbClr val="246B52"/>
                </a:solidFill>
                <a:ea typeface="Corbel"/>
                <a:cs typeface="Corbel"/>
              </a:rPr>
              <a:t>Director Ejecutivo Adjunto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s-ES" sz="2000" b="1" noProof="1">
                <a:solidFill>
                  <a:srgbClr val="246B52"/>
                </a:solidFill>
                <a:ea typeface="Corbel"/>
                <a:cs typeface="Corbel"/>
              </a:rPr>
              <a:t>Green Climate Fund</a:t>
            </a:r>
            <a:endParaRPr lang="es-ES_tradnl" sz="2000" dirty="0">
              <a:solidFill>
                <a:srgbClr val="0B5B6B"/>
              </a:solidFill>
              <a:ea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64784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E468-04AE-41FB-9489-950DEA859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565" y="426589"/>
            <a:ext cx="6778191" cy="1143000"/>
          </a:xfrm>
        </p:spPr>
        <p:txBody>
          <a:bodyPr>
            <a:noAutofit/>
          </a:bodyPr>
          <a:lstStyle/>
          <a:p>
            <a:r>
              <a:rPr lang="en-US" sz="3200" b="1" dirty="0" err="1"/>
              <a:t>Análisis</a:t>
            </a:r>
            <a:r>
              <a:rPr lang="en-US" sz="3200" b="1" dirty="0"/>
              <a:t> de </a:t>
            </a:r>
            <a:r>
              <a:rPr lang="en-US" sz="3200" b="1" dirty="0" err="1"/>
              <a:t>propuestas</a:t>
            </a:r>
            <a:r>
              <a:rPr lang="en-US" sz="3200" b="1" dirty="0"/>
              <a:t> </a:t>
            </a:r>
            <a:r>
              <a:rPr lang="en-US" sz="3200" b="1" dirty="0" err="1"/>
              <a:t>potenciales</a:t>
            </a:r>
            <a:endParaRPr lang="es-419" sz="32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126A25-E2FF-417E-9A9D-325FA5E96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973" y="1636943"/>
            <a:ext cx="6388525" cy="39363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4B441C-D3FB-4AE7-BFD4-C4080E940ABB}"/>
              </a:ext>
            </a:extLst>
          </p:cNvPr>
          <p:cNvSpPr txBox="1"/>
          <p:nvPr/>
        </p:nvSpPr>
        <p:spPr>
          <a:xfrm>
            <a:off x="1910648" y="5640661"/>
            <a:ext cx="5737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/>
              <a:t>Propuestas potenciales de documentos de </a:t>
            </a:r>
            <a:r>
              <a:rPr lang="es-419" dirty="0" err="1"/>
              <a:t>Programmacion</a:t>
            </a:r>
            <a:r>
              <a:rPr lang="es-419" dirty="0"/>
              <a:t> de </a:t>
            </a:r>
            <a:r>
              <a:rPr lang="es-419" dirty="0" err="1"/>
              <a:t>Pais</a:t>
            </a:r>
            <a:r>
              <a:rPr lang="es-419" dirty="0"/>
              <a:t> y Programa de Trabajo de la Entidad</a:t>
            </a:r>
          </a:p>
        </p:txBody>
      </p:sp>
    </p:spTree>
    <p:extLst>
      <p:ext uri="{BB962C8B-B14F-4D97-AF65-F5344CB8AC3E}">
        <p14:creationId xmlns:p14="http://schemas.microsoft.com/office/powerpoint/2010/main" val="358524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637" y="-76715"/>
            <a:ext cx="9349274" cy="6987996"/>
          </a:xfrm>
          <a:prstGeom prst="rect">
            <a:avLst/>
          </a:prstGeom>
        </p:spPr>
      </p:pic>
      <p:pic>
        <p:nvPicPr>
          <p:cNvPr id="7" name="Picture 6" descr="GCFblgrnLogoRG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3030" y="2781299"/>
            <a:ext cx="2785974" cy="19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1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2283" y="753261"/>
            <a:ext cx="65117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3600"/>
              </a:lnSpc>
              <a:spcBef>
                <a:spcPts val="800"/>
              </a:spcBef>
            </a:pPr>
            <a:r>
              <a:rPr lang="es-ES_tradnl" sz="3600" b="1">
                <a:latin typeface="Corbel" charset="0"/>
                <a:ea typeface="Corbel" charset="0"/>
                <a:cs typeface="Corbel" charset="0"/>
              </a:rPr>
              <a:t>Elementos básicos sobre el </a:t>
            </a:r>
            <a:r>
              <a:rPr lang="es-ES_tradnl" sz="3600" b="1" dirty="0">
                <a:latin typeface="Corbel" charset="0"/>
                <a:ea typeface="Corbel" charset="0"/>
                <a:cs typeface="Corbel" charset="0"/>
              </a:rPr>
              <a:t>GCF</a:t>
            </a:r>
          </a:p>
        </p:txBody>
      </p:sp>
      <p:sp>
        <p:nvSpPr>
          <p:cNvPr id="5" name="Rectangle 4"/>
          <p:cNvSpPr/>
          <p:nvPr/>
        </p:nvSpPr>
        <p:spPr>
          <a:xfrm>
            <a:off x="527911" y="2031559"/>
            <a:ext cx="2112050" cy="402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/>
              <a:t>NOMBRE</a:t>
            </a:r>
            <a:endParaRPr lang="es-ES_tradnl" sz="2000" dirty="0">
              <a:ea typeface="Corbel" charset="0"/>
              <a:cs typeface="Corbel" charset="0"/>
            </a:endParaRPr>
          </a:p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TIPO</a:t>
            </a:r>
          </a:p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ESTABLECIDO EL</a:t>
            </a:r>
          </a:p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MIEMBROS</a:t>
            </a:r>
          </a:p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GOBERNANZA</a:t>
            </a:r>
            <a:endParaRPr lang="es-ES_tradnl" sz="2000" dirty="0">
              <a:solidFill>
                <a:schemeClr val="bg1"/>
              </a:solidFill>
              <a:ea typeface="Corbel" charset="0"/>
              <a:cs typeface="Corbel" charset="0"/>
            </a:endParaRPr>
          </a:p>
          <a:p>
            <a:pPr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MANDATO                                        </a:t>
            </a:r>
            <a:r>
              <a:rPr lang="es-ES_tradnl" sz="2000" dirty="0">
                <a:solidFill>
                  <a:schemeClr val="bg1"/>
                </a:solidFill>
                <a:ea typeface="Corbel" charset="0"/>
                <a:cs typeface="Corbel" charset="0"/>
              </a:rPr>
              <a:t>x                                                         x</a:t>
            </a:r>
          </a:p>
          <a:p>
            <a:pPr marL="0" lvl="1" algn="r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</a:pPr>
            <a:r>
              <a:rPr lang="es-ES_tradnl" sz="2000" dirty="0">
                <a:ea typeface="Corbel" charset="0"/>
                <a:cs typeface="Corbel" charset="0"/>
              </a:rPr>
              <a:t>SEDE</a:t>
            </a:r>
          </a:p>
        </p:txBody>
      </p:sp>
      <p:sp>
        <p:nvSpPr>
          <p:cNvPr id="6" name="Rectangle 5"/>
          <p:cNvSpPr/>
          <p:nvPr/>
        </p:nvSpPr>
        <p:spPr>
          <a:xfrm>
            <a:off x="2934929" y="2031559"/>
            <a:ext cx="57991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/>
              <a:t>Fondo Verde para el Clima (GCF)</a:t>
            </a:r>
            <a:endParaRPr lang="es-ES_tradnl" sz="2000" dirty="0">
              <a:ea typeface="Corbel" charset="0"/>
              <a:cs typeface="Corbel" charset="0"/>
            </a:endParaRPr>
          </a:p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>
                <a:ea typeface="Corbel" charset="0"/>
                <a:cs typeface="Corbel" charset="0"/>
              </a:rPr>
              <a:t>Mecanismo Financiero de la CMNUCC</a:t>
            </a:r>
          </a:p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>
                <a:ea typeface="Corbel" charset="0"/>
                <a:cs typeface="Corbel" charset="0"/>
              </a:rPr>
              <a:t>11 diciembre 2010 en Cancún, México</a:t>
            </a:r>
          </a:p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>
                <a:ea typeface="Corbel" charset="0"/>
                <a:cs typeface="Corbel" charset="0"/>
              </a:rPr>
              <a:t>Los 194 países miembros de la Convención </a:t>
            </a:r>
          </a:p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>
                <a:ea typeface="Corbel" charset="0"/>
                <a:cs typeface="Corbel" charset="0"/>
              </a:rPr>
              <a:t>Consejo</a:t>
            </a:r>
            <a:r>
              <a:rPr lang="es-ES_tradnl" sz="1600" dirty="0">
                <a:ea typeface="Corbel" charset="0"/>
                <a:cs typeface="Corbel" charset="0"/>
              </a:rPr>
              <a:t> + </a:t>
            </a:r>
            <a:r>
              <a:rPr lang="es-ES_tradnl" sz="2000" dirty="0">
                <a:ea typeface="Corbel" charset="0"/>
                <a:cs typeface="Corbel" charset="0"/>
              </a:rPr>
              <a:t>Secretariado</a:t>
            </a:r>
            <a:r>
              <a:rPr lang="es-ES_tradnl" sz="1600" dirty="0">
                <a:ea typeface="Corbel" charset="0"/>
                <a:cs typeface="Corbel" charset="0"/>
              </a:rPr>
              <a:t> + </a:t>
            </a:r>
            <a:r>
              <a:rPr lang="es-ES_tradnl" sz="2000" dirty="0">
                <a:ea typeface="Corbel" charset="0"/>
                <a:cs typeface="Corbel" charset="0"/>
              </a:rPr>
              <a:t>Unidades Independientes</a:t>
            </a:r>
          </a:p>
          <a:p>
            <a:pPr marL="342900" indent="-3429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dirty="0">
                <a:ea typeface="Corbel" charset="0"/>
                <a:cs typeface="Corbel" charset="0"/>
              </a:rPr>
              <a:t>Promover un desarrollo con bajas emisiones de GEI y </a:t>
            </a:r>
            <a:r>
              <a:rPr lang="es-ES_tradnl" sz="2000" noProof="1">
                <a:ea typeface="Corbel" charset="0"/>
                <a:cs typeface="Corbel" charset="0"/>
              </a:rPr>
              <a:t>resiliente</a:t>
            </a:r>
            <a:r>
              <a:rPr lang="es-ES_tradnl" sz="2000" dirty="0">
                <a:ea typeface="Corbel" charset="0"/>
                <a:cs typeface="Corbel" charset="0"/>
              </a:rPr>
              <a:t> al cambio climático en los países en desarrollo</a:t>
            </a:r>
          </a:p>
          <a:p>
            <a:pPr marL="355600" lvl="1" indent="-355600">
              <a:lnSpc>
                <a:spcPct val="120000"/>
              </a:lnSpc>
              <a:spcBef>
                <a:spcPts val="800"/>
              </a:spcBef>
              <a:buClr>
                <a:srgbClr val="216977"/>
              </a:buClr>
              <a:buFont typeface="Arial" charset="0"/>
              <a:buChar char="•"/>
            </a:pPr>
            <a:r>
              <a:rPr lang="es-ES_tradnl" sz="2000" noProof="1">
                <a:ea typeface="Corbel" charset="0"/>
                <a:cs typeface="Corbel" charset="0"/>
              </a:rPr>
              <a:t>Songdo</a:t>
            </a:r>
            <a:r>
              <a:rPr lang="es-ES_tradnl" sz="2000" dirty="0">
                <a:ea typeface="Corbel" charset="0"/>
                <a:cs typeface="Corbel" charset="0"/>
              </a:rPr>
              <a:t>, República de Corea</a:t>
            </a:r>
          </a:p>
        </p:txBody>
      </p:sp>
    </p:spTree>
    <p:extLst>
      <p:ext uri="{BB962C8B-B14F-4D97-AF65-F5344CB8AC3E}">
        <p14:creationId xmlns:p14="http://schemas.microsoft.com/office/powerpoint/2010/main" val="126732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18586" y="859700"/>
            <a:ext cx="7040899" cy="63039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s-ES_tradnl" sz="3600" b="1" dirty="0"/>
              <a:t>Características del GCF</a:t>
            </a: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681137" y="1710650"/>
          <a:ext cx="7781728" cy="467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544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933347C-1FD6-D24B-A85E-D4FBB9C88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9933347C-1FD6-D24B-A85E-D4FBB9C88A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7F36E1A-28A9-AE46-B814-6AB75E9A6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97F36E1A-28A9-AE46-B814-6AB75E9A6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D9A854B-666A-D848-ADDD-56A5836CA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8D9A854B-666A-D848-ADDD-56A5836CA1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581D50D-0928-654A-8B1F-C1B3F2627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B581D50D-0928-654A-8B1F-C1B3F26279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CDCD0B0-24D5-774A-9818-7A72E50E18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BCDCD0B0-24D5-774A-9818-7A72E50E18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6E0846-2AAC-5A41-8013-7909E72F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D56E0846-2AAC-5A41-8013-7909E72F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D4A34DC-1C54-7746-86B6-B59531FA1F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3D4A34DC-1C54-7746-86B6-B59531FA1F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9756" y="813494"/>
            <a:ext cx="7826876" cy="6663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s-ES_tradnl" sz="3600" b="1" dirty="0"/>
              <a:t>Modelo de negocios del GCF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053" y="690216"/>
            <a:ext cx="6943647" cy="693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19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86088" y="735990"/>
            <a:ext cx="7862311" cy="7141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orbel"/>
                <a:ea typeface="+mj-ea"/>
                <a:cs typeface="Corbel"/>
              </a:defRPr>
            </a:lvl1pPr>
          </a:lstStyle>
          <a:p>
            <a:pPr algn="r"/>
            <a:r>
              <a:rPr lang="es-ES_tradnl" sz="3600" b="1" dirty="0"/>
              <a:t>Recursos del GCF</a:t>
            </a:r>
          </a:p>
        </p:txBody>
      </p:sp>
      <p:sp>
        <p:nvSpPr>
          <p:cNvPr id="5" name="Text Placeholder 18"/>
          <p:cNvSpPr txBox="1">
            <a:spLocks/>
          </p:cNvSpPr>
          <p:nvPr/>
        </p:nvSpPr>
        <p:spPr>
          <a:xfrm>
            <a:off x="456178" y="1450124"/>
            <a:ext cx="3686614" cy="54078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USD 10.3 mil millones en compromisos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USD 10.1 mil millones en contribuciones firmadas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División de 50/50  entre adaptación y mitigación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Balance geográfico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50% de los recursos de adaptación para </a:t>
            </a:r>
            <a:r>
              <a:rPr lang="es-ES_tradnl" sz="2000" dirty="0" err="1"/>
              <a:t>PEIDs</a:t>
            </a:r>
            <a:r>
              <a:rPr lang="es-ES_tradnl" sz="2000" dirty="0"/>
              <a:t>, </a:t>
            </a:r>
            <a:r>
              <a:rPr lang="es-ES_tradnl" sz="2000" dirty="0" err="1"/>
              <a:t>PMAs</a:t>
            </a:r>
            <a:r>
              <a:rPr lang="es-ES_tradnl" sz="2000" dirty="0"/>
              <a:t> y Estados Africanos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USD 190 millones para apoyo preparatorio, </a:t>
            </a:r>
            <a:r>
              <a:rPr lang="es-ES" sz="2000" dirty="0"/>
              <a:t>incluida la planificación nacional de adaptación</a:t>
            </a:r>
          </a:p>
          <a:p>
            <a:pPr marL="285750" indent="-285750">
              <a:spcAft>
                <a:spcPts val="1200"/>
              </a:spcAft>
              <a:buClr>
                <a:srgbClr val="1E6271"/>
              </a:buClr>
              <a:buFont typeface="Arial" panose="020B0604020202020204" pitchFamily="34" charset="0"/>
              <a:buChar char="•"/>
            </a:pPr>
            <a:r>
              <a:rPr lang="es-ES_tradnl" sz="2000" dirty="0"/>
              <a:t>USD 40 millones para la preparación de proyectos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0" y="1102996"/>
            <a:ext cx="56515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67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813962" y="710624"/>
            <a:ext cx="8168502" cy="716954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</a:pPr>
            <a:r>
              <a:rPr lang="es-ES_tradnl" sz="3600" b="1" dirty="0"/>
              <a:t>8 Áreas de Resultado Estratégicas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4864" y="4607795"/>
            <a:ext cx="38678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/>
              <a:t>Enfocadas en…</a:t>
            </a:r>
          </a:p>
          <a:p>
            <a:pPr marL="285750" indent="-285750">
              <a:buClr>
                <a:srgbClr val="0B5B6B"/>
              </a:buClr>
              <a:buFont typeface="Arial"/>
              <a:buChar char="•"/>
            </a:pPr>
            <a:r>
              <a:rPr lang="es-ES_tradnl" dirty="0"/>
              <a:t>Impactos</a:t>
            </a:r>
          </a:p>
          <a:p>
            <a:pPr marL="285750" indent="-285750">
              <a:buClr>
                <a:srgbClr val="0B5B6B"/>
              </a:buClr>
              <a:buFont typeface="Arial"/>
              <a:buChar char="•"/>
            </a:pPr>
            <a:r>
              <a:rPr lang="es-ES_tradnl" dirty="0"/>
              <a:t>Potencial de cambio de paradigma</a:t>
            </a:r>
          </a:p>
          <a:p>
            <a:pPr marL="285750" indent="-285750">
              <a:buClr>
                <a:srgbClr val="0B5B6B"/>
              </a:buClr>
              <a:buFont typeface="Arial"/>
              <a:buChar char="•"/>
            </a:pPr>
            <a:r>
              <a:rPr lang="es-ES_tradnl" dirty="0"/>
              <a:t>Beneficios transversales de adaptación-mitigación</a:t>
            </a:r>
          </a:p>
          <a:p>
            <a:pPr marL="285750" indent="-285750">
              <a:buClr>
                <a:srgbClr val="0B5B6B"/>
              </a:buClr>
              <a:buFont typeface="Arial"/>
              <a:buChar char="•"/>
            </a:pPr>
            <a:r>
              <a:rPr lang="es-ES_tradnl" dirty="0"/>
              <a:t>Co-beneficios de desarrollo sostenible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300" y="1524000"/>
            <a:ext cx="3822700" cy="382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7507" y="2991507"/>
            <a:ext cx="3866493" cy="386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5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165848" y="558787"/>
            <a:ext cx="6643924" cy="56663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_tradnl" sz="3600" dirty="0"/>
              <a:t>6 Criterios de Inversión</a:t>
            </a:r>
            <a:br>
              <a:rPr lang="es-ES_tradnl" sz="3600" dirty="0"/>
            </a:br>
            <a:r>
              <a:rPr lang="es-ES_tradnl" sz="2400" dirty="0">
                <a:solidFill>
                  <a:srgbClr val="1E6271"/>
                </a:solidFill>
              </a:rPr>
              <a:t>Contra los cuales las propuestas son evaluadas</a:t>
            </a:r>
          </a:p>
        </p:txBody>
      </p:sp>
      <p:graphicFrame>
        <p:nvGraphicFramePr>
          <p:cNvPr id="4" name="Content Placeholder 2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396420" y="1636713"/>
          <a:ext cx="4578350" cy="4908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74770" y="1907973"/>
            <a:ext cx="39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200" dirty="0">
                <a:latin typeface="Corbel"/>
                <a:cs typeface="Corbel"/>
              </a:rPr>
              <a:t>Potencial para contribuir a la consecución de los objetivos y las áreas de resultado del Fondo</a:t>
            </a:r>
            <a:endParaRPr lang="en-US" sz="1200" dirty="0">
              <a:latin typeface="Corbel"/>
              <a:cs typeface="Corbe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4770" y="5781092"/>
            <a:ext cx="3990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1200" dirty="0">
                <a:cs typeface="Corbel"/>
              </a:rPr>
              <a:t>Vulnerabilidad y necesidades financieras de los beneficiarios en el grupo meta</a:t>
            </a:r>
          </a:p>
        </p:txBody>
      </p:sp>
      <p:sp>
        <p:nvSpPr>
          <p:cNvPr id="7" name="Rectangle 6"/>
          <p:cNvSpPr/>
          <p:nvPr/>
        </p:nvSpPr>
        <p:spPr>
          <a:xfrm>
            <a:off x="4974770" y="5001231"/>
            <a:ext cx="3990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1200" dirty="0">
                <a:cs typeface="Corbel"/>
              </a:rPr>
              <a:t>Solidez económica y, si es apropiado, financiera, así como costo-eficacia y </a:t>
            </a:r>
            <a:r>
              <a:rPr lang="es-ES_tradnl" sz="1200" dirty="0" err="1">
                <a:cs typeface="Corbel"/>
              </a:rPr>
              <a:t>co</a:t>
            </a:r>
            <a:r>
              <a:rPr lang="es-ES_tradnl" sz="1200" dirty="0">
                <a:cs typeface="Corbel"/>
              </a:rPr>
              <a:t>-financiamiento para mitigación</a:t>
            </a:r>
          </a:p>
        </p:txBody>
      </p:sp>
      <p:sp>
        <p:nvSpPr>
          <p:cNvPr id="8" name="Rectangle 7"/>
          <p:cNvSpPr/>
          <p:nvPr/>
        </p:nvSpPr>
        <p:spPr>
          <a:xfrm>
            <a:off x="4974770" y="4228960"/>
            <a:ext cx="3990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1200" dirty="0">
                <a:cs typeface="Corbel"/>
              </a:rPr>
              <a:t>Apropiación Nacional y capacidad para implementar (políticas, estrategias climáticas e instituciones)</a:t>
            </a:r>
          </a:p>
        </p:txBody>
      </p:sp>
      <p:sp>
        <p:nvSpPr>
          <p:cNvPr id="9" name="Rectangle 8"/>
          <p:cNvSpPr/>
          <p:nvPr/>
        </p:nvSpPr>
        <p:spPr>
          <a:xfrm>
            <a:off x="4974770" y="3534393"/>
            <a:ext cx="3990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1200" dirty="0">
                <a:cs typeface="Corbel"/>
              </a:rPr>
              <a:t>Amplios </a:t>
            </a:r>
            <a:r>
              <a:rPr lang="es-ES_tradnl" sz="1200" dirty="0" err="1">
                <a:cs typeface="Corbel"/>
              </a:rPr>
              <a:t>co</a:t>
            </a:r>
            <a:r>
              <a:rPr lang="es-ES_tradnl" sz="1200" dirty="0">
                <a:cs typeface="Corbel"/>
              </a:rPr>
              <a:t>-beneficios económicos, ambientales , sociales (género</a:t>
            </a:r>
            <a:r>
              <a:rPr lang="en-US" sz="1200" dirty="0">
                <a:cs typeface="Corbel"/>
              </a:rPr>
              <a:t>)</a:t>
            </a:r>
            <a:endParaRPr lang="en-US" sz="1200" dirty="0">
              <a:latin typeface="Corbel"/>
              <a:cs typeface="Corbe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4770" y="2801065"/>
            <a:ext cx="3990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200" dirty="0">
                <a:latin typeface="Corbel"/>
                <a:cs typeface="Corbel"/>
              </a:rPr>
              <a:t>Impacto de largo plazo más allá de una inversión única</a:t>
            </a:r>
          </a:p>
        </p:txBody>
      </p:sp>
    </p:spTree>
    <p:extLst>
      <p:ext uri="{BB962C8B-B14F-4D97-AF65-F5344CB8AC3E}">
        <p14:creationId xmlns:p14="http://schemas.microsoft.com/office/powerpoint/2010/main" val="198845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F1BB7B-EC6F-4613-A74C-E7572CFF8D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2F1BB7B-EC6F-4613-A74C-E7572CFF8D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6908E9-348C-4337-8F96-6703EFAA41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086908E9-348C-4337-8F96-6703EFAA41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1B7284-ED2C-46FE-BD39-6DB9280415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5A1B7284-ED2C-46FE-BD39-6DB9280415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FAE145-3107-472D-814C-16D995285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A4FAE145-3107-472D-814C-16D995285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DB0CB1-3603-43D2-9F47-C3266164EB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67DB0CB1-3603-43D2-9F47-C3266164EB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FC66AF-9343-47AC-B986-A1DA12B48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C6FC66AF-9343-47AC-B986-A1DA12B48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CB9973-00D9-4DC1-9EED-61D7D7290C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A1CB9973-00D9-4DC1-9EED-61D7D7290C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F9CBF1-AD30-4967-816E-28643A2AA7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5CF9CBF1-AD30-4967-816E-28643A2AA7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A32622-A9F2-4D49-9077-D89A17B0D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A32622-A9F2-4D49-9077-D89A17B0D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AD4C74-2D6D-4F98-811B-4A2ED8EBCA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DAD4C74-2D6D-4F98-811B-4A2ED8EBCA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C6D97B-8033-4A51-A541-75262B8D55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96C6D97B-8033-4A51-A541-75262B8D55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258FFF-0747-4681-9AE5-1FF6E3C2BF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C1258FFF-0747-4681-9AE5-1FF6E3C2BF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C0498-52EE-4DE8-9FB4-B0A9D49F9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458C0498-52EE-4DE8-9FB4-B0A9D49F92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46646" y="667762"/>
            <a:ext cx="8168502" cy="71695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n-US" sz="3200" b="1" dirty="0" err="1"/>
              <a:t>Proceso</a:t>
            </a:r>
            <a:r>
              <a:rPr lang="en-US" sz="3200" b="1" dirty="0"/>
              <a:t> de </a:t>
            </a:r>
            <a:r>
              <a:rPr lang="en-US" sz="3200" b="1" dirty="0" err="1"/>
              <a:t>aprobación</a:t>
            </a:r>
            <a:r>
              <a:rPr lang="en-US" sz="3200" b="1" dirty="0"/>
              <a:t> de </a:t>
            </a:r>
            <a:r>
              <a:rPr lang="en-US" sz="3200" b="1" dirty="0" err="1"/>
              <a:t>propuestas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803" y="813483"/>
            <a:ext cx="6046097" cy="604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3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0000"/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041" y="1821195"/>
            <a:ext cx="9463902" cy="51519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61058" y="5028370"/>
            <a:ext cx="58240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Kenya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19474" y="5213036"/>
            <a:ext cx="473432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rgbClr val="760000"/>
                </a:solidFill>
                <a:effectLst/>
              </a:rPr>
              <a:t>Peru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48939" y="4370469"/>
            <a:ext cx="72327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cap="none" spc="0" dirty="0">
                <a:ln w="0"/>
                <a:solidFill>
                  <a:srgbClr val="760000"/>
                </a:solidFill>
                <a:effectLst/>
              </a:rPr>
              <a:t>Senegal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863891" y="5529414"/>
            <a:ext cx="66256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Malawi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384647" y="4198245"/>
            <a:ext cx="642949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rgbClr val="760000"/>
                </a:solidFill>
                <a:effectLst/>
              </a:rPr>
              <a:t>Mexico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983462" y="4887399"/>
            <a:ext cx="748923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Maldives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017759" y="1094912"/>
            <a:ext cx="8107939" cy="16158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3600" b="1" dirty="0">
                <a:solidFill>
                  <a:srgbClr val="216977"/>
                </a:solidFill>
              </a:rPr>
              <a:t>$3,73mil </a:t>
            </a:r>
            <a:r>
              <a:rPr lang="en-US" sz="3600" b="1" dirty="0" err="1">
                <a:solidFill>
                  <a:srgbClr val="216977"/>
                </a:solidFill>
              </a:rPr>
              <a:t>millones</a:t>
            </a:r>
            <a:r>
              <a:rPr lang="en-US" sz="3600" b="1" dirty="0">
                <a:solidFill>
                  <a:srgbClr val="216977"/>
                </a:solidFill>
              </a:rPr>
              <a:t> para 76 </a:t>
            </a:r>
            <a:r>
              <a:rPr lang="en-US" sz="3600" b="1" dirty="0" err="1">
                <a:solidFill>
                  <a:srgbClr val="216977"/>
                </a:solidFill>
              </a:rPr>
              <a:t>proyectos</a:t>
            </a:r>
            <a:endParaRPr lang="en-US" sz="3600" b="1" dirty="0">
              <a:solidFill>
                <a:srgbClr val="216977"/>
              </a:solidFill>
            </a:endParaRPr>
          </a:p>
          <a:p>
            <a:pPr algn="r"/>
            <a:r>
              <a:rPr lang="en-US" sz="2800" b="1" dirty="0">
                <a:solidFill>
                  <a:srgbClr val="216977"/>
                </a:solidFill>
              </a:rPr>
              <a:t>~$780 </a:t>
            </a:r>
            <a:r>
              <a:rPr lang="en-US" sz="2800" b="1" dirty="0" err="1">
                <a:solidFill>
                  <a:srgbClr val="216977"/>
                </a:solidFill>
              </a:rPr>
              <a:t>millones</a:t>
            </a:r>
            <a:r>
              <a:rPr lang="en-US" sz="2800" b="1" dirty="0">
                <a:solidFill>
                  <a:srgbClr val="216977"/>
                </a:solidFill>
              </a:rPr>
              <a:t> para 14 </a:t>
            </a:r>
            <a:r>
              <a:rPr lang="en-US" sz="2800" b="1" dirty="0" err="1">
                <a:solidFill>
                  <a:srgbClr val="216977"/>
                </a:solidFill>
              </a:rPr>
              <a:t>proyectos</a:t>
            </a:r>
            <a:r>
              <a:rPr lang="en-US" sz="2800" b="1" dirty="0">
                <a:solidFill>
                  <a:srgbClr val="216977"/>
                </a:solidFill>
              </a:rPr>
              <a:t> </a:t>
            </a:r>
            <a:r>
              <a:rPr lang="en-US" sz="2800" b="1" dirty="0" err="1">
                <a:solidFill>
                  <a:srgbClr val="216977"/>
                </a:solidFill>
              </a:rPr>
              <a:t>en</a:t>
            </a:r>
            <a:r>
              <a:rPr lang="en-US" sz="2800" b="1" dirty="0">
                <a:solidFill>
                  <a:srgbClr val="216977"/>
                </a:solidFill>
              </a:rPr>
              <a:t> America Latina</a:t>
            </a:r>
          </a:p>
          <a:p>
            <a:pPr lvl="0" algn="r"/>
            <a:endParaRPr lang="en-US" sz="3500" b="1" dirty="0">
              <a:solidFill>
                <a:srgbClr val="216977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89353" y="4263602"/>
            <a:ext cx="928459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Bangladesh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149250" y="4865340"/>
            <a:ext cx="601318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Tuvalu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448732" y="5214660"/>
            <a:ext cx="36901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Fiji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38572" y="4540601"/>
            <a:ext cx="683826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Gambia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074723" y="3476660"/>
            <a:ext cx="730263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Armenia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879097" y="4549932"/>
            <a:ext cx="90281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El Salvador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818868" y="3690323"/>
            <a:ext cx="78893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Tajikistan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43576" y="4640216"/>
            <a:ext cx="77452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Sri Lanka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39713" y="4397151"/>
            <a:ext cx="48763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Mali 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92397" y="4475244"/>
            <a:ext cx="784590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Viet Nam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46778" y="5961992"/>
            <a:ext cx="505267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rgbClr val="760000"/>
                </a:solidFill>
                <a:effectLst/>
              </a:rPr>
              <a:t>Chile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086636" y="4304748"/>
            <a:ext cx="134562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Eastern Caribbean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87458" y="5154250"/>
            <a:ext cx="63030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Samoa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212431" y="5528045"/>
            <a:ext cx="72327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Vanuatu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0759" y="5462536"/>
            <a:ext cx="982962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Cook Islands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925072" y="5506296"/>
            <a:ext cx="814647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Mauritius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472447" y="5833095"/>
            <a:ext cx="967407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South Africa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455572" y="6177171"/>
            <a:ext cx="81900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Argentina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531548" y="3358299"/>
            <a:ext cx="78481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Mongolia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754576" y="4821971"/>
            <a:ext cx="68390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Uganda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67990" y="6235761"/>
            <a:ext cx="455362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" sz="1100" i="1" dirty="0"/>
          </a:p>
          <a:p>
            <a:pPr algn="r"/>
            <a:r>
              <a:rPr lang="es-ES" sz="1100" i="1" dirty="0"/>
              <a:t>Estatus a la reunión 19 del Directorio  (March 2018)</a:t>
            </a:r>
          </a:p>
          <a:p>
            <a:pPr algn="r"/>
            <a:r>
              <a:rPr lang="es-ES" sz="1100" i="1" dirty="0"/>
              <a:t>No todo les países están mencionados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379950" y="5726228"/>
            <a:ext cx="95731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Madagascar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170974" y="5594335"/>
            <a:ext cx="72327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Namibia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648266" y="3993209"/>
            <a:ext cx="740267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Morocco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764383" y="4988050"/>
            <a:ext cx="70724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Ecuador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800258" y="4100522"/>
            <a:ext cx="731290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Pakistan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65910" y="5214660"/>
            <a:ext cx="699230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Rwanda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702519" y="4068814"/>
            <a:ext cx="559770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Egypt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035144" y="3288307"/>
            <a:ext cx="68961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Georgia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882404" y="3878977"/>
            <a:ext cx="61427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Jordan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472447" y="3592645"/>
            <a:ext cx="737702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Moldova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515714" y="3346152"/>
            <a:ext cx="590226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Serbia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239021" y="3845581"/>
            <a:ext cx="63017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Tunisia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4334" y="3468718"/>
            <a:ext cx="898002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Uzbekistan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016236" y="4768810"/>
            <a:ext cx="55175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Benin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264727" y="4604971"/>
            <a:ext cx="647934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Nigeria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151294" y="5353159"/>
            <a:ext cx="75206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Tanzania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513157" y="5003839"/>
            <a:ext cx="482825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PNG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811121" y="5168493"/>
            <a:ext cx="760144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Solomon</a:t>
            </a:r>
          </a:p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Islands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903359" y="4442420"/>
            <a:ext cx="547956" cy="276999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India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668605" y="3251432"/>
            <a:ext cx="962123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Kazakhstan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229615" y="3937575"/>
            <a:ext cx="647933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Bhutan</a:t>
            </a:r>
            <a:endParaRPr lang="en-US" sz="1200" b="0" cap="none" spc="0" dirty="0">
              <a:ln w="0"/>
              <a:solidFill>
                <a:srgbClr val="760000"/>
              </a:solidFill>
              <a:effectLst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089827" y="4824364"/>
            <a:ext cx="795411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Colombia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968133" y="4593994"/>
            <a:ext cx="713657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  <a:effectLst/>
              </a:rPr>
              <a:t>Ethiopia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765726" y="4655510"/>
            <a:ext cx="579006" cy="276999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dirty="0">
                <a:ln w="0"/>
                <a:solidFill>
                  <a:srgbClr val="760000"/>
                </a:solidFill>
              </a:rPr>
              <a:t>Nauru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F2B5B22-38F2-4F6D-B5E8-32FA521127B7}"/>
              </a:ext>
            </a:extLst>
          </p:cNvPr>
          <p:cNvSpPr txBox="1"/>
          <p:nvPr/>
        </p:nvSpPr>
        <p:spPr>
          <a:xfrm>
            <a:off x="1640468" y="429703"/>
            <a:ext cx="7478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Una cartera en crecimiento</a:t>
            </a:r>
            <a:endParaRPr lang="es-ES" sz="36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4" grpId="0"/>
      <p:bldP spid="28" grpId="0"/>
      <p:bldP spid="29" grpId="0"/>
      <p:bldP spid="31" grpId="0"/>
      <p:bldP spid="33" grpId="0"/>
      <p:bldP spid="20" grpId="0"/>
      <p:bldP spid="34" grpId="0"/>
      <p:bldP spid="22" grpId="0"/>
      <p:bldP spid="23" grpId="0"/>
      <p:bldP spid="26" grpId="0"/>
      <p:bldP spid="27" grpId="0"/>
      <p:bldP spid="36" grpId="0"/>
      <p:bldP spid="37" grpId="0"/>
      <p:bldP spid="38" grpId="0"/>
      <p:bldP spid="39" grpId="0"/>
      <p:bldP spid="32" grpId="0"/>
      <p:bldP spid="35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2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theme/theme1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CF PPT Master Template">
  <a:themeElements>
    <a:clrScheme name="GCF">
      <a:dk1>
        <a:sysClr val="windowText" lastClr="000000"/>
      </a:dk1>
      <a:lt1>
        <a:sysClr val="window" lastClr="FFFFFF"/>
      </a:lt1>
      <a:dk2>
        <a:srgbClr val="24634F"/>
      </a:dk2>
      <a:lt2>
        <a:srgbClr val="DFDFDF"/>
      </a:lt2>
      <a:accent1>
        <a:srgbClr val="4AA9A7"/>
      </a:accent1>
      <a:accent2>
        <a:srgbClr val="257281"/>
      </a:accent2>
      <a:accent3>
        <a:srgbClr val="346B4C"/>
      </a:accent3>
      <a:accent4>
        <a:srgbClr val="427B3D"/>
      </a:accent4>
      <a:accent5>
        <a:srgbClr val="6E9952"/>
      </a:accent5>
      <a:accent6>
        <a:srgbClr val="8BB85C"/>
      </a:accent6>
      <a:hlink>
        <a:srgbClr val="24634F"/>
      </a:hlink>
      <a:folHlink>
        <a:srgbClr val="304836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7A5E193D3BE43B115A6BF326D5451" ma:contentTypeVersion="23" ma:contentTypeDescription="Create a new document." ma:contentTypeScope="" ma:versionID="8f444db59b92a52543c96d31c757b5ab">
  <xsd:schema xmlns:xsd="http://www.w3.org/2001/XMLSchema" xmlns:xs="http://www.w3.org/2001/XMLSchema" xmlns:p="http://schemas.microsoft.com/office/2006/metadata/properties" xmlns:ns2="a11e0906-e994-4d89-90f1-ce2e17346112" xmlns:ns3="a7fe37e9-9b95-47ed-b6f6-5215bf486851" xmlns:ns4="http://schemas.microsoft.com/sharepoint/v4" targetNamespace="http://schemas.microsoft.com/office/2006/metadata/properties" ma:root="true" ma:fieldsID="5c5e96d094000549ded8a1c2d99260fe" ns2:_="" ns3:_="" ns4:_="">
    <xsd:import namespace="a11e0906-e994-4d89-90f1-ce2e17346112"/>
    <xsd:import namespace="a7fe37e9-9b95-47ed-b6f6-5215bf486851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4:IconOverlay" minOccurs="0"/>
                <xsd:element ref="ns3:MediaServiceAutoTag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1e0906-e994-4d89-90f1-ce2e1734611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fe37e9-9b95-47ed-b6f6-5215bf4868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8" nillable="true" ma:displayName="MediaServiceLocation" ma:description="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6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a11e0906-e994-4d89-90f1-ce2e17346112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9CF28EB8-0C6C-4F99-B5EF-B184670751F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7AAFB2F-F041-4B54-BE16-3D14051C9C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19E86D-3320-4F68-9914-997FDB1134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1e0906-e994-4d89-90f1-ce2e17346112"/>
    <ds:schemaRef ds:uri="a7fe37e9-9b95-47ed-b6f6-5215bf486851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690976B-8999-473B-9AE5-D0D596577FA6}">
  <ds:schemaRefs>
    <ds:schemaRef ds:uri="http://www.w3.org/XML/1998/namespace"/>
    <ds:schemaRef ds:uri="http://schemas.microsoft.com/office/2006/documentManagement/types"/>
    <ds:schemaRef ds:uri="a7fe37e9-9b95-47ed-b6f6-5215bf486851"/>
    <ds:schemaRef ds:uri="http://purl.org/dc/elements/1.1/"/>
    <ds:schemaRef ds:uri="http://schemas.microsoft.com/office/2006/metadata/properties"/>
    <ds:schemaRef ds:uri="a11e0906-e994-4d89-90f1-ce2e17346112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sharepoint/v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15605</TotalTime>
  <Words>1162</Words>
  <Application>Microsoft Office PowerPoint</Application>
  <PresentationFormat>On-screen Show (4:3)</PresentationFormat>
  <Paragraphs>186</Paragraphs>
  <Slides>11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Corbel</vt:lpstr>
      <vt:lpstr>5_Custom Design</vt:lpstr>
      <vt:lpstr>GCF PPT Master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 Áreas de Resultado Estratégicas </vt:lpstr>
      <vt:lpstr>6 Criterios de Inversión Contra los cuales las propuestas son evaluadas</vt:lpstr>
      <vt:lpstr>PowerPoint Presentation</vt:lpstr>
      <vt:lpstr>PowerPoint Presentation</vt:lpstr>
      <vt:lpstr>Análisis de propuestas potenciales</vt:lpstr>
      <vt:lpstr>PowerPoint Presentation</vt:lpstr>
    </vt:vector>
  </TitlesOfParts>
  <Company>RDA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Jurgen Riehle;hjeong</dc:creator>
  <cp:lastModifiedBy>Jessica Jacob</cp:lastModifiedBy>
  <cp:revision>532</cp:revision>
  <cp:lastPrinted>2017-02-01T08:51:01Z</cp:lastPrinted>
  <dcterms:created xsi:type="dcterms:W3CDTF">2014-10-02T15:22:29Z</dcterms:created>
  <dcterms:modified xsi:type="dcterms:W3CDTF">2018-03-05T11:40:48Z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0x010100F217A5E193D3BE43B115A6BF326D5451</vt:lpwstr>
  </property>
</Properties>
</file>