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9" r:id="rId4"/>
  </p:sldMasterIdLst>
  <p:notesMasterIdLst>
    <p:notesMasterId r:id="rId14"/>
  </p:notesMasterIdLst>
  <p:sldIdLst>
    <p:sldId id="1038" r:id="rId5"/>
    <p:sldId id="1037" r:id="rId6"/>
    <p:sldId id="2134805706" r:id="rId7"/>
    <p:sldId id="2134805705" r:id="rId8"/>
    <p:sldId id="1035" r:id="rId9"/>
    <p:sldId id="1036" r:id="rId10"/>
    <p:sldId id="1033" r:id="rId11"/>
    <p:sldId id="1032" r:id="rId12"/>
    <p:sldId id="1027" r:id="rId13"/>
  </p:sldIdLst>
  <p:sldSz cx="12192000" cy="6858000"/>
  <p:notesSz cx="6797675" cy="9928225"/>
  <p:embeddedFontLst>
    <p:embeddedFont>
      <p:font typeface="Corbel" panose="020B0503020204020204" pitchFamily="34" charset="0"/>
      <p:regular r:id="rId15"/>
      <p:bold r:id="rId15"/>
      <p:italic r:id="rId15"/>
      <p:boldItalic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lide Templates" id="{ADC72016-47F5-B14D-8E16-40AFB5D83F10}">
          <p14:sldIdLst>
            <p14:sldId id="1038"/>
            <p14:sldId id="1037"/>
            <p14:sldId id="2134805706"/>
            <p14:sldId id="2134805705"/>
            <p14:sldId id="1035"/>
            <p14:sldId id="1036"/>
            <p14:sldId id="1033"/>
            <p14:sldId id="1032"/>
            <p14:sldId id="102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62ABC0A-FFF9-2BDE-D1F5-EC4A9A20FF1A}" name="Daniel Farchy" initials="DF" userId="S::dfarchy@gcfund.org::16770b77-c90c-4161-b838-c7a410df484a" providerId="AD"/>
  <p188:author id="{03EBFD32-209B-5D70-601B-433EAE52D1B7}" name="Kate Eunyoung Chang" initials="KEC" userId="S::kchang@gcfund.org::c950e632-c1ab-4fd6-a2cd-96f311457324" providerId="AD"/>
  <p188:author id="{F21D6646-6C8C-00D5-4B5C-850DD044F02D}" name="Wainella Isaacs" initials="WI" userId="S::wisaacs@gcfund.org::32bef772-dd29-47c1-a095-428c5aa3b0cb" providerId="AD"/>
  <p188:author id="{077F067F-74C6-B709-2E40-ED1DEF5C70EF}" name="Sophie Koritz [intern]" initials="SK[" userId="S::skoritz@gcfund.org::8bb64ea5-4ead-4a31-a5b9-e0cd7004b30b" providerId="AD"/>
  <p188:author id="{6A853D8F-F797-C926-CF6D-506B80501B49}" name="Andrey Chicherin" initials="AC" userId="S::achicherin@gcfund.org::ad586c27-d5dd-4569-8429-c754c6449149" providerId="AD"/>
  <p188:author id="{B228FBCA-564C-7A8C-F475-FAC77196397D}" name="Alejandra Pena Carballo [Intern]" initials="A[" userId="S::apenacarballo@gcfund.org::4c52ed98-e4ab-4df5-83f5-c7ba8a7775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B640"/>
    <a:srgbClr val="206E7F"/>
    <a:srgbClr val="006E7E"/>
    <a:srgbClr val="3A7179"/>
    <a:srgbClr val="15A14A"/>
    <a:srgbClr val="BBC73E"/>
    <a:srgbClr val="038396"/>
    <a:srgbClr val="01AFCA"/>
    <a:srgbClr val="CC1225"/>
    <a:srgbClr val="198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F5B9E2-95BF-9E5B-6D7A-F28126F8E95C}" v="163" dt="2024-02-21T04:39:21.969"/>
    <p1510:client id="{A70F9F4E-53AA-FEC2-815D-AE09E16E5C31}" v="3" dt="2024-02-21T08:20:11.883"/>
    <p1510:client id="{AF78FBFF-F3AB-801B-474A-D414EC4FCEF7}" v="30" dt="2024-02-21T07:28:33.0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NUL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1"/>
            <a:ext cx="2946400" cy="498475"/>
          </a:xfrm>
          <a:prstGeom prst="rect">
            <a:avLst/>
          </a:prstGeom>
        </p:spPr>
        <p:txBody>
          <a:bodyPr vert="horz" lIns="91440" tIns="45720" rIns="91440" bIns="45720" rtlCol="0"/>
          <a:lstStyle>
            <a:lvl1pPr algn="r">
              <a:defRPr sz="1200"/>
            </a:lvl1pPr>
          </a:lstStyle>
          <a:p>
            <a:fld id="{66F575FD-A195-4193-BC0B-5D260CE01D17}" type="datetimeFigureOut">
              <a:rPr lang="en-US" smtClean="0"/>
              <a:t>2/21/2024</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1" y="4778375"/>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7EFB32B0-B4F7-424C-A07B-4B15E4FCBA4C}" type="slidenum">
              <a:rPr lang="en-US" smtClean="0"/>
              <a:t>‹#›</a:t>
            </a:fld>
            <a:endParaRPr lang="en-US"/>
          </a:p>
        </p:txBody>
      </p:sp>
    </p:spTree>
    <p:extLst>
      <p:ext uri="{BB962C8B-B14F-4D97-AF65-F5344CB8AC3E}">
        <p14:creationId xmlns:p14="http://schemas.microsoft.com/office/powerpoint/2010/main" val="3188027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greenclimate.fund/document/investment-criteria-indicator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FB32B0-B4F7-424C-A07B-4B15E4FCBA4C}" type="slidenum">
              <a:rPr lang="en-US" smtClean="0"/>
              <a:t>2</a:t>
            </a:fld>
            <a:endParaRPr lang="en-US"/>
          </a:p>
        </p:txBody>
      </p:sp>
    </p:spTree>
    <p:extLst>
      <p:ext uri="{BB962C8B-B14F-4D97-AF65-F5344CB8AC3E}">
        <p14:creationId xmlns:p14="http://schemas.microsoft.com/office/powerpoint/2010/main" val="4112056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is optional.</a:t>
            </a:r>
          </a:p>
          <a:p>
            <a:r>
              <a:rPr lang="en-US"/>
              <a:t>Please use this slide to identify economic and financial parameters of the project.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FB32B0-B4F7-424C-A07B-4B15E4FCBA4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292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a:t>Introduce the proposal with a brief overview of the orignation efforts.</a:t>
            </a:r>
          </a:p>
          <a:p>
            <a:r>
              <a:rPr lang="de-DE" altLang="de-DE" dirty="0"/>
              <a:t>One slide should be devoted to a description of the project. Presenters should briefly describe the project and any key features without going into too much detail.</a:t>
            </a:r>
          </a:p>
          <a:p>
            <a:endParaRPr lang="de-DE" altLang="de-DE" dirty="0"/>
          </a:p>
          <a:p>
            <a:r>
              <a:rPr lang="de-DE" altLang="de-DE" dirty="0"/>
              <a:t>It must include:</a:t>
            </a:r>
            <a:endParaRPr lang="de-DE" altLang="de-DE" dirty="0">
              <a:cs typeface="Calibri"/>
            </a:endParaRPr>
          </a:p>
          <a:p>
            <a:pPr lvl="0" rtl="0" fontAlgn="ctr"/>
            <a:r>
              <a:rPr lang="en-US" sz="1200" kern="1200" dirty="0">
                <a:solidFill>
                  <a:schemeClr val="tx1"/>
                </a:solidFill>
                <a:effectLst/>
                <a:latin typeface="+mn-lt"/>
                <a:ea typeface="+mn-ea"/>
                <a:cs typeface="+mn-cs"/>
              </a:rPr>
              <a:t>Objective</a:t>
            </a:r>
            <a:endParaRPr lang="en-US" sz="1200" kern="1200" dirty="0">
              <a:solidFill>
                <a:schemeClr val="tx1"/>
              </a:solidFill>
              <a:effectLst/>
              <a:latin typeface="+mn-lt"/>
              <a:cs typeface="Calibri"/>
            </a:endParaRPr>
          </a:p>
          <a:p>
            <a:pPr lvl="0" rtl="0" fontAlgn="ctr"/>
            <a:r>
              <a:rPr lang="en-US" sz="1200" kern="1200" dirty="0">
                <a:solidFill>
                  <a:schemeClr val="tx1"/>
                </a:solidFill>
                <a:effectLst/>
                <a:latin typeface="+mn-lt"/>
                <a:ea typeface="+mn-ea"/>
                <a:cs typeface="+mn-cs"/>
              </a:rPr>
              <a:t>Activities</a:t>
            </a:r>
            <a:endParaRPr lang="en-US" sz="1200" kern="1200" dirty="0">
              <a:solidFill>
                <a:schemeClr val="tx1"/>
              </a:solidFill>
              <a:effectLst/>
              <a:latin typeface="+mn-lt"/>
              <a:cs typeface="Calibri"/>
            </a:endParaRPr>
          </a:p>
          <a:p>
            <a:pPr fontAlgn="ctr"/>
            <a:r>
              <a:rPr lang="en-US" sz="1200" kern="1200" dirty="0">
                <a:solidFill>
                  <a:schemeClr val="tx1"/>
                </a:solidFill>
                <a:effectLst/>
                <a:latin typeface="+mn-lt"/>
                <a:ea typeface="+mn-ea"/>
                <a:cs typeface="+mn-cs"/>
              </a:rPr>
              <a:t>Results areas</a:t>
            </a:r>
            <a:r>
              <a:rPr lang="en-US" dirty="0"/>
              <a:t>: http://www.greenclimate.fund/themes-result-areas</a:t>
            </a:r>
          </a:p>
          <a:p>
            <a:pPr fontAlgn="ctr"/>
            <a:r>
              <a:rPr lang="en-US" sz="1200" kern="1200" dirty="0">
                <a:solidFill>
                  <a:schemeClr val="tx1"/>
                </a:solidFill>
                <a:effectLst/>
                <a:latin typeface="+mn-lt"/>
                <a:ea typeface="+mn-ea"/>
                <a:cs typeface="+mn-cs"/>
              </a:rPr>
              <a:t>Sources and uses of funds</a:t>
            </a:r>
            <a:endParaRPr lang="en-US" sz="1200" kern="1200" dirty="0">
              <a:solidFill>
                <a:schemeClr val="tx1"/>
              </a:solidFill>
              <a:effectLst/>
              <a:latin typeface="+mn-lt"/>
              <a:cs typeface="Calibri"/>
            </a:endParaRPr>
          </a:p>
          <a:p>
            <a:pPr lvl="0" rtl="0" fontAlgn="ctr"/>
            <a:r>
              <a:rPr lang="en-US" sz="1200" kern="1200" dirty="0">
                <a:solidFill>
                  <a:schemeClr val="tx1"/>
                </a:solidFill>
                <a:effectLst/>
                <a:latin typeface="+mn-lt"/>
                <a:ea typeface="+mn-ea"/>
                <a:cs typeface="+mn-cs"/>
              </a:rPr>
              <a:t>Impact estimate (As applicable, tCO2eq for mitigation, beneficiaries for adaptation, both for cross-cutting proposals)</a:t>
            </a:r>
            <a:endParaRPr lang="en-US" sz="1200" kern="1200" dirty="0">
              <a:solidFill>
                <a:schemeClr val="tx1"/>
              </a:solidFill>
              <a:effectLst/>
              <a:latin typeface="+mn-lt"/>
              <a:cs typeface="Calibri"/>
            </a:endParaRPr>
          </a:p>
          <a:p>
            <a:pPr lvl="0" rtl="0" fontAlgn="ctr"/>
            <a:r>
              <a:rPr lang="en-US" sz="1200" kern="1200" dirty="0">
                <a:solidFill>
                  <a:schemeClr val="tx1"/>
                </a:solidFill>
                <a:effectLst/>
                <a:latin typeface="+mn-lt"/>
                <a:ea typeface="+mn-ea"/>
                <a:cs typeface="+mn-cs"/>
              </a:rPr>
              <a:t>ESS category</a:t>
            </a:r>
            <a:endParaRPr lang="en-US" sz="1200" kern="1200" dirty="0">
              <a:solidFill>
                <a:schemeClr val="tx1"/>
              </a:solidFill>
              <a:effectLst/>
              <a:latin typeface="+mn-lt"/>
              <a:cs typeface="Calibri"/>
            </a:endParaRPr>
          </a:p>
          <a:p>
            <a:pPr lvl="1" rtl="0" fontAlgn="ctr"/>
            <a:endParaRPr lang="en-US" sz="1200" kern="1200" dirty="0">
              <a:solidFill>
                <a:schemeClr val="tx1"/>
              </a:solidFill>
              <a:effectLst/>
              <a:latin typeface="+mn-lt"/>
              <a:ea typeface="+mn-ea"/>
              <a:cs typeface="+mn-cs"/>
            </a:endParaRPr>
          </a:p>
          <a:p>
            <a:pPr lvl="0" rtl="0" fontAlgn="ctr"/>
            <a:r>
              <a:rPr lang="en-US" sz="1200" kern="1200" dirty="0">
                <a:solidFill>
                  <a:schemeClr val="tx1"/>
                </a:solidFill>
                <a:effectLst/>
                <a:latin typeface="+mn-lt"/>
                <a:ea typeface="+mn-ea"/>
                <a:cs typeface="+mn-cs"/>
              </a:rPr>
              <a:t>Results Areas:</a:t>
            </a:r>
            <a:endParaRPr lang="en-US" sz="1200" kern="1200" dirty="0">
              <a:solidFill>
                <a:schemeClr val="tx1"/>
              </a:solidFill>
              <a:effectLst/>
              <a:latin typeface="+mn-lt"/>
              <a:cs typeface="Calibri"/>
            </a:endParaRPr>
          </a:p>
          <a:p>
            <a:r>
              <a:rPr lang="en-US" dirty="0"/>
              <a:t>Health, food, and water security (A1)</a:t>
            </a:r>
            <a:endParaRPr lang="en-US" dirty="0">
              <a:cs typeface="Calibri" panose="020F0502020204030204"/>
            </a:endParaRPr>
          </a:p>
          <a:p>
            <a:r>
              <a:rPr lang="en-US" dirty="0"/>
              <a:t>Livelihoods of people and communities (A2)</a:t>
            </a:r>
            <a:endParaRPr lang="en-US" dirty="0">
              <a:cs typeface="Calibri" panose="020F0502020204030204"/>
            </a:endParaRPr>
          </a:p>
          <a:p>
            <a:r>
              <a:rPr lang="en-US" dirty="0"/>
              <a:t>Energy generation and access (A3)</a:t>
            </a:r>
            <a:br>
              <a:rPr lang="en-US" dirty="0">
                <a:cs typeface="+mn-lt"/>
              </a:rPr>
            </a:br>
            <a:r>
              <a:rPr lang="en-US" dirty="0"/>
              <a:t>Transport (A4)</a:t>
            </a:r>
            <a:endParaRPr lang="en-US" dirty="0">
              <a:cs typeface="Calibri"/>
            </a:endParaRPr>
          </a:p>
          <a:p>
            <a:r>
              <a:rPr lang="en-US" dirty="0"/>
              <a:t>Infrastructure and built environment (A5) </a:t>
            </a:r>
          </a:p>
          <a:p>
            <a:r>
              <a:rPr lang="en-US" dirty="0"/>
              <a:t>Ecosystems and ecosystems services (A6)</a:t>
            </a:r>
            <a:endParaRPr lang="en-US" dirty="0">
              <a:cs typeface="Calibri"/>
            </a:endParaRPr>
          </a:p>
          <a:p>
            <a:r>
              <a:rPr lang="en-US" dirty="0"/>
              <a:t>Buildings, cities, industries and appliances (A7)</a:t>
            </a:r>
            <a:endParaRPr lang="en-US" dirty="0">
              <a:cs typeface="Calibri"/>
            </a:endParaRPr>
          </a:p>
          <a:p>
            <a:r>
              <a:rPr lang="en-US" dirty="0">
                <a:cs typeface="Calibri"/>
              </a:rPr>
              <a:t>Forests and land use (A8)</a:t>
            </a:r>
            <a:endParaRPr lang="en-US" sz="1200" kern="1200" dirty="0">
              <a:solidFill>
                <a:schemeClr val="tx1"/>
              </a:solidFill>
              <a:effectLst/>
              <a:latin typeface="+mn-lt"/>
              <a:cs typeface="Calibri"/>
            </a:endParaRPr>
          </a:p>
          <a:p>
            <a:pPr fontAlgn="ctr"/>
            <a:endParaRPr lang="en-US" dirty="0"/>
          </a:p>
          <a:p>
            <a:pPr fontAlgn="ctr"/>
            <a:r>
              <a:rPr lang="en-US" sz="1200" kern="1200" dirty="0">
                <a:solidFill>
                  <a:schemeClr val="tx1"/>
                </a:solidFill>
                <a:effectLst/>
                <a:latin typeface="+mn-lt"/>
                <a:ea typeface="+mn-ea"/>
                <a:cs typeface="+mn-cs"/>
              </a:rPr>
              <a:t>Innovative elements of the proposal are not limited to and can include:</a:t>
            </a:r>
            <a:r>
              <a:rPr lang="en-US" dirty="0"/>
              <a:t> 1) technology development and transfer, 2) financial structure, 3) new methodology or indigenous knowledge,  and 4)scaling and replicating</a:t>
            </a:r>
            <a:endParaRPr lang="en-US" dirty="0">
              <a:cs typeface="Calibri"/>
            </a:endParaRPr>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50514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b="1"/>
              <a:t>The image "indicative flow of funds and participants/stakeholders chart“ is a template. Please delete and replace with a digram of the proposed PSAA proposal. </a:t>
            </a:r>
          </a:p>
          <a:p>
            <a:endParaRPr lang="en-US"/>
          </a:p>
          <a:p>
            <a:r>
              <a:rPr lang="de-DE" altLang="de-DE" b="1">
                <a:cs typeface="Calibri"/>
              </a:rPr>
              <a:t>The proposal specifc image produced does not need to reflect all the elements included in the example provided.</a:t>
            </a:r>
            <a:endParaRPr lang="de-DE" altLang="de-DE" b="1"/>
          </a:p>
          <a:p>
            <a:endParaRPr lang="de-DE" altLang="de-DE"/>
          </a:p>
          <a:p>
            <a:r>
              <a:rPr lang="de-DE" altLang="de-DE"/>
              <a:t>One slide should be devoted to a description of the project implementation arrangements. Presenters should briefly describe the project and any key features without going into too much detail.</a:t>
            </a:r>
            <a:endParaRPr lang="de-DE">
              <a:cs typeface="Calibri"/>
            </a:endParaRPr>
          </a:p>
          <a:p>
            <a:endParaRPr lang="de-DE" altLang="de-DE"/>
          </a:p>
          <a:p>
            <a:r>
              <a:rPr lang="de-DE" altLang="de-DE"/>
              <a:t>It must include:</a:t>
            </a:r>
            <a:endParaRPr lang="de-DE" altLang="de-DE">
              <a:cs typeface="Calibri"/>
            </a:endParaRPr>
          </a:p>
          <a:p>
            <a:pPr lvl="1" fontAlgn="ctr"/>
            <a:r>
              <a:rPr lang="en-US"/>
              <a:t>The actual funding structure should be based on the specific situation applicable to the project. Funding amounts, inflows and reflows of funds, legal entity receiving GCF funding, co-funding partners and other participants/stakeholders involved in, or relevant for, the project development and operation should be clearly identified.</a:t>
            </a:r>
            <a:endParaRPr lang="en-US" sz="1200" kern="1200">
              <a:solidFill>
                <a:schemeClr val="tx1"/>
              </a:solidFill>
              <a:effectLst/>
              <a:latin typeface="+mn-lt"/>
              <a:cs typeface="Calibri"/>
            </a:endParaRPr>
          </a:p>
          <a:p>
            <a:pPr lvl="1" fontAlgn="ctr"/>
            <a:endParaRPr lang="en-US"/>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50636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use this slide to describe the project/</a:t>
            </a:r>
            <a:r>
              <a:rPr lang="en-US" dirty="0" err="1"/>
              <a:t>programme</a:t>
            </a:r>
            <a:r>
              <a:rPr lang="en-US" dirty="0"/>
              <a:t> rationale, including the climate change problem, how will it be addressed by the project activities, what will be the mitigation and or adaptation impact, and why GCF involvement and funding are needed.  </a:t>
            </a:r>
          </a:p>
          <a:p>
            <a:endParaRPr lang="en-US" dirty="0">
              <a:cs typeface="Calibri"/>
            </a:endParaRPr>
          </a:p>
          <a:p>
            <a:r>
              <a:rPr lang="en-US" dirty="0">
                <a:cs typeface="Calibri"/>
              </a:rPr>
              <a:t>For further information you may refer to: http://www.</a:t>
            </a:r>
            <a:r>
              <a:rPr lang="en-US" dirty="0"/>
              <a:t>greenclimate.fund/document/principles-demonstrating-impact-potential-gcf-supported-activities</a:t>
            </a:r>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FB32B0-B4F7-424C-A07B-4B15E4FCBA4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6023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use this slide to identify country needs and country ownership</a:t>
            </a:r>
          </a:p>
          <a:p>
            <a:endParaRPr lang="en-US">
              <a:cs typeface="Calibri"/>
            </a:endParaRPr>
          </a:p>
          <a:p>
            <a:r>
              <a:rPr lang="en-US" dirty="0">
                <a:cs typeface="Calibri"/>
              </a:rPr>
              <a:t>For further information you may refer to: </a:t>
            </a:r>
            <a:r>
              <a:rPr lang="en-US" dirty="0">
                <a:cs typeface="Calibri"/>
                <a:hlinkClick r:id="rId3"/>
              </a:rPr>
              <a:t>http://www.</a:t>
            </a:r>
            <a:r>
              <a:rPr lang="en-US" dirty="0">
                <a:hlinkClick r:id="rId3"/>
              </a:rPr>
              <a:t>greenclimate.fund/document/investment-criteria-indicators</a:t>
            </a:r>
            <a:endParaRPr lang="en-US">
              <a:cs typeface="Calibri"/>
            </a:endParaRPr>
          </a:p>
          <a:p>
            <a:r>
              <a:rPr lang="en-US" dirty="0">
                <a:cs typeface="Calibri"/>
              </a:rPr>
              <a:t>For more information on how GCF appraised projects, you may refer to: appraisal guidance.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FB32B0-B4F7-424C-A07B-4B15E4FCBA4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1885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Please use this slide to provide any additional information related to the project.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FB32B0-B4F7-424C-A07B-4B15E4FCBA4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6426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is optional.</a:t>
            </a:r>
          </a:p>
          <a:p>
            <a:r>
              <a:rPr lang="en-US"/>
              <a:t>Please use this slide to identify economic and financial parameters of the project.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FB32B0-B4F7-424C-A07B-4B15E4FCBA4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839874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A picture containing businesscard&#10;&#10;Description generated with very high confidence">
            <a:extLst>
              <a:ext uri="{FF2B5EF4-FFF2-40B4-BE49-F238E27FC236}">
                <a16:creationId xmlns:a16="http://schemas.microsoft.com/office/drawing/2014/main" id="{1662DEA0-3963-4CB2-A695-BEB0613091C5}"/>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rightnessContrast bright="1000" contrast="2000"/>
                    </a14:imgEffect>
                  </a14:imgLayer>
                </a14:imgProps>
              </a:ext>
              <a:ext uri="{28A0092B-C50C-407E-A947-70E740481C1C}">
                <a14:useLocalDpi xmlns:a14="http://schemas.microsoft.com/office/drawing/2010/main"/>
              </a:ext>
            </a:extLst>
          </a:blip>
          <a:srcRect l="1189" t="10699" b="10699"/>
          <a:stretch/>
        </p:blipFill>
        <p:spPr>
          <a:xfrm flipH="1">
            <a:off x="-43543" y="-44533"/>
            <a:ext cx="12279086" cy="6947065"/>
          </a:xfrm>
          <a:prstGeom prst="rect">
            <a:avLst/>
          </a:prstGeom>
        </p:spPr>
      </p:pic>
      <p:sp>
        <p:nvSpPr>
          <p:cNvPr id="6" name="Subtitle 2"/>
          <p:cNvSpPr txBox="1">
            <a:spLocks/>
          </p:cNvSpPr>
          <p:nvPr/>
        </p:nvSpPr>
        <p:spPr>
          <a:xfrm>
            <a:off x="2363433" y="2549331"/>
            <a:ext cx="9502144" cy="40254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90000"/>
              </a:lnSpc>
            </a:pPr>
            <a:endParaRPr lang="en-US" sz="2000">
              <a:solidFill>
                <a:prstClr val="black"/>
              </a:solidFill>
              <a:latin typeface="Corbel"/>
              <a:cs typeface="Corbel"/>
            </a:endParaRPr>
          </a:p>
        </p:txBody>
      </p:sp>
      <p:sp>
        <p:nvSpPr>
          <p:cNvPr id="5" name="Text Placeholder 4">
            <a:extLst>
              <a:ext uri="{FF2B5EF4-FFF2-40B4-BE49-F238E27FC236}">
                <a16:creationId xmlns:a16="http://schemas.microsoft.com/office/drawing/2014/main" id="{C32BFA77-D270-9B4D-B1E0-3B53EA7A0EE2}"/>
              </a:ext>
            </a:extLst>
          </p:cNvPr>
          <p:cNvSpPr>
            <a:spLocks noGrp="1"/>
          </p:cNvSpPr>
          <p:nvPr>
            <p:ph type="body" sz="quarter" idx="12" hasCustomPrompt="1"/>
          </p:nvPr>
        </p:nvSpPr>
        <p:spPr>
          <a:xfrm>
            <a:off x="909491" y="2377196"/>
            <a:ext cx="7199596" cy="574675"/>
          </a:xfrm>
          <a:prstGeom prst="rect">
            <a:avLst/>
          </a:prstGeom>
        </p:spPr>
        <p:txBody>
          <a:bodyPr anchor="ctr"/>
          <a:lstStyle>
            <a:lvl1pPr marL="0" indent="0">
              <a:buNone/>
              <a:defRPr sz="2400" b="1">
                <a:solidFill>
                  <a:schemeClr val="tx1">
                    <a:lumMod val="50000"/>
                    <a:lumOff val="50000"/>
                  </a:schemeClr>
                </a:solidFill>
              </a:defRPr>
            </a:lvl1pPr>
          </a:lstStyle>
          <a:p>
            <a:pPr lvl="0"/>
            <a:r>
              <a:rPr lang="en-US"/>
              <a:t>Name of Presenter / Title / Division</a:t>
            </a:r>
          </a:p>
        </p:txBody>
      </p:sp>
      <p:sp>
        <p:nvSpPr>
          <p:cNvPr id="11" name="Text Placeholder 4">
            <a:extLst>
              <a:ext uri="{FF2B5EF4-FFF2-40B4-BE49-F238E27FC236}">
                <a16:creationId xmlns:a16="http://schemas.microsoft.com/office/drawing/2014/main" id="{A24366EC-5B50-5645-B59E-191F562FDEDF}"/>
              </a:ext>
            </a:extLst>
          </p:cNvPr>
          <p:cNvSpPr>
            <a:spLocks noGrp="1"/>
          </p:cNvSpPr>
          <p:nvPr>
            <p:ph type="body" sz="quarter" idx="13" hasCustomPrompt="1"/>
          </p:nvPr>
        </p:nvSpPr>
        <p:spPr>
          <a:xfrm>
            <a:off x="909491" y="3190072"/>
            <a:ext cx="7199596" cy="955208"/>
          </a:xfrm>
          <a:prstGeom prst="rect">
            <a:avLst/>
          </a:prstGeom>
        </p:spPr>
        <p:txBody>
          <a:bodyPr anchor="t">
            <a:noAutofit/>
          </a:bodyPr>
          <a:lstStyle>
            <a:lvl1pPr marL="0" indent="0">
              <a:spcBef>
                <a:spcPts val="0"/>
              </a:spcBef>
              <a:spcAft>
                <a:spcPts val="600"/>
              </a:spcAft>
              <a:buNone/>
              <a:defRPr sz="2400" b="0">
                <a:solidFill>
                  <a:schemeClr val="tx1">
                    <a:lumMod val="50000"/>
                    <a:lumOff val="50000"/>
                  </a:schemeClr>
                </a:solidFill>
              </a:defRPr>
            </a:lvl1pPr>
          </a:lstStyle>
          <a:p>
            <a:pPr lvl="0"/>
            <a:r>
              <a:rPr lang="en-US"/>
              <a:t>Event name</a:t>
            </a:r>
          </a:p>
          <a:p>
            <a:pPr lvl="0"/>
            <a:r>
              <a:rPr lang="en-US"/>
              <a:t>Month Year  |  Venue / Location</a:t>
            </a:r>
          </a:p>
        </p:txBody>
      </p:sp>
      <p:sp>
        <p:nvSpPr>
          <p:cNvPr id="12" name="Title 1">
            <a:extLst>
              <a:ext uri="{FF2B5EF4-FFF2-40B4-BE49-F238E27FC236}">
                <a16:creationId xmlns:a16="http://schemas.microsoft.com/office/drawing/2014/main" id="{11B03CEF-0D05-1A4B-A882-012935EF38EB}"/>
              </a:ext>
            </a:extLst>
          </p:cNvPr>
          <p:cNvSpPr>
            <a:spLocks noGrp="1"/>
          </p:cNvSpPr>
          <p:nvPr>
            <p:ph type="title" hasCustomPrompt="1"/>
          </p:nvPr>
        </p:nvSpPr>
        <p:spPr>
          <a:xfrm>
            <a:off x="909491" y="781682"/>
            <a:ext cx="7199596" cy="1325563"/>
          </a:xfrm>
          <a:prstGeom prst="rect">
            <a:avLst/>
          </a:prstGeom>
        </p:spPr>
        <p:txBody>
          <a:bodyPr>
            <a:noAutofit/>
          </a:bodyPr>
          <a:lstStyle>
            <a:lvl1pPr>
              <a:defRPr sz="4800" cap="all" baseline="0"/>
            </a:lvl1pPr>
          </a:lstStyle>
          <a:p>
            <a:r>
              <a:rPr lang="en-US"/>
              <a:t>Title of presentation</a:t>
            </a:r>
          </a:p>
        </p:txBody>
      </p:sp>
      <p:sp>
        <p:nvSpPr>
          <p:cNvPr id="3" name="TextBox 2">
            <a:extLst>
              <a:ext uri="{FF2B5EF4-FFF2-40B4-BE49-F238E27FC236}">
                <a16:creationId xmlns:a16="http://schemas.microsoft.com/office/drawing/2014/main" id="{83107CC7-76E9-F483-CE66-FF9A386FCCB7}"/>
              </a:ext>
            </a:extLst>
          </p:cNvPr>
          <p:cNvSpPr txBox="1"/>
          <p:nvPr userDrawn="1"/>
        </p:nvSpPr>
        <p:spPr>
          <a:xfrm>
            <a:off x="5327130" y="564775"/>
            <a:ext cx="6232160" cy="646331"/>
          </a:xfrm>
          <a:prstGeom prst="rect">
            <a:avLst/>
          </a:prstGeom>
          <a:noFill/>
        </p:spPr>
        <p:txBody>
          <a:bodyPr wrap="square">
            <a:spAutoFit/>
          </a:bodyPr>
          <a:lstStyle/>
          <a:p>
            <a:pPr algn="r"/>
            <a:r>
              <a:rPr lang="en-US" b="1"/>
              <a:t>DRAFT </a:t>
            </a:r>
          </a:p>
          <a:p>
            <a:pPr algn="r"/>
            <a:r>
              <a:rPr lang="en-US" b="1"/>
              <a:t>for internal discussion</a:t>
            </a:r>
          </a:p>
        </p:txBody>
      </p:sp>
    </p:spTree>
    <p:extLst>
      <p:ext uri="{BB962C8B-B14F-4D97-AF65-F5344CB8AC3E}">
        <p14:creationId xmlns:p14="http://schemas.microsoft.com/office/powerpoint/2010/main" val="378557204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6FD7865F-4BB2-423D-9D34-2C5F9AB7EA4A}"/>
              </a:ext>
            </a:extLst>
          </p:cNvPr>
          <p:cNvSpPr>
            <a:spLocks noGrp="1"/>
          </p:cNvSpPr>
          <p:nvPr>
            <p:ph type="ftr" sz="quarter" idx="3"/>
          </p:nvPr>
        </p:nvSpPr>
        <p:spPr>
          <a:xfrm>
            <a:off x="1029678" y="6499227"/>
            <a:ext cx="8116277" cy="193675"/>
          </a:xfrm>
          <a:prstGeom prst="rect">
            <a:avLst/>
          </a:prstGeom>
        </p:spPr>
        <p:txBody>
          <a:bodyPr vert="horz" lIns="0" tIns="0" rIns="0" bIns="0" rtlCol="0" anchor="t"/>
          <a:lstStyle>
            <a:lvl1pPr algn="l" fontAlgn="auto">
              <a:spcBef>
                <a:spcPts val="0"/>
              </a:spcBef>
              <a:spcAft>
                <a:spcPts val="0"/>
              </a:spcAft>
              <a:defRPr sz="923">
                <a:solidFill>
                  <a:schemeClr val="tx1"/>
                </a:solidFill>
                <a:latin typeface="Corbel" panose="020B0503020204020204" pitchFamily="34" charset="0"/>
                <a:cs typeface="+mn-cs"/>
              </a:defRPr>
            </a:lvl1pPr>
          </a:lstStyle>
          <a:p>
            <a:pPr>
              <a:defRPr/>
            </a:pPr>
            <a:endParaRPr lang="en-GB"/>
          </a:p>
        </p:txBody>
      </p:sp>
    </p:spTree>
    <p:extLst>
      <p:ext uri="{BB962C8B-B14F-4D97-AF65-F5344CB8AC3E}">
        <p14:creationId xmlns:p14="http://schemas.microsoft.com/office/powerpoint/2010/main" val="3966156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8162D-8C20-42FB-BB59-ACD26904BC13}"/>
              </a:ext>
            </a:extLst>
          </p:cNvPr>
          <p:cNvSpPr>
            <a:spLocks noGrp="1"/>
          </p:cNvSpPr>
          <p:nvPr>
            <p:ph type="title" hasCustomPrompt="1"/>
          </p:nvPr>
        </p:nvSpPr>
        <p:spPr>
          <a:xfrm>
            <a:off x="831850" y="1709738"/>
            <a:ext cx="10515600" cy="2852737"/>
          </a:xfrm>
          <a:prstGeom prst="rect">
            <a:avLst/>
          </a:prstGeom>
        </p:spPr>
        <p:txBody>
          <a:bodyPr anchor="b"/>
          <a:lstStyle>
            <a:lvl1pPr>
              <a:defRPr sz="6000"/>
            </a:lvl1pPr>
          </a:lstStyle>
          <a:p>
            <a:r>
              <a:rPr lang="en-US"/>
              <a:t>Section title</a:t>
            </a:r>
          </a:p>
        </p:txBody>
      </p:sp>
      <p:sp>
        <p:nvSpPr>
          <p:cNvPr id="3" name="Text Placeholder 2">
            <a:extLst>
              <a:ext uri="{FF2B5EF4-FFF2-40B4-BE49-F238E27FC236}">
                <a16:creationId xmlns:a16="http://schemas.microsoft.com/office/drawing/2014/main" id="{0D5BD025-CCDF-4889-B91F-B409E149FF5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5BA8E7-CA0D-47A9-8DFD-C6E41C00E174}"/>
              </a:ext>
            </a:extLst>
          </p:cNvPr>
          <p:cNvSpPr>
            <a:spLocks noGrp="1"/>
          </p:cNvSpPr>
          <p:nvPr>
            <p:ph type="dt" sz="half" idx="10"/>
          </p:nvPr>
        </p:nvSpPr>
        <p:spPr>
          <a:xfrm>
            <a:off x="838200" y="6356350"/>
            <a:ext cx="2743200" cy="365125"/>
          </a:xfrm>
          <a:prstGeom prst="rect">
            <a:avLst/>
          </a:prstGeom>
        </p:spPr>
        <p:txBody>
          <a:bodyPr/>
          <a:lstStyle/>
          <a:p>
            <a:fld id="{0DB1DACE-7E25-49EA-ACDA-D054F9C056BA}" type="datetime1">
              <a:rPr lang="en-US" smtClean="0"/>
              <a:t>2/21/2024</a:t>
            </a:fld>
            <a:endParaRPr lang="en-US"/>
          </a:p>
        </p:txBody>
      </p:sp>
      <p:sp>
        <p:nvSpPr>
          <p:cNvPr id="5" name="Footer Placeholder 4">
            <a:extLst>
              <a:ext uri="{FF2B5EF4-FFF2-40B4-BE49-F238E27FC236}">
                <a16:creationId xmlns:a16="http://schemas.microsoft.com/office/drawing/2014/main" id="{25BF470E-96B5-4957-B881-8171EFE6E11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4327588-7677-4819-9239-49B7CF65899A}"/>
              </a:ext>
            </a:extLst>
          </p:cNvPr>
          <p:cNvSpPr>
            <a:spLocks noGrp="1"/>
          </p:cNvSpPr>
          <p:nvPr>
            <p:ph type="sldNum" sz="quarter" idx="12"/>
          </p:nvPr>
        </p:nvSpPr>
        <p:spPr/>
        <p:txBody>
          <a:bodyPr/>
          <a:lstStyle/>
          <a:p>
            <a:fld id="{78A18621-ACA7-4736-9D07-17BB1E58DC2F}" type="slidenum">
              <a:rPr lang="en-US" smtClean="0"/>
              <a:t>‹#›</a:t>
            </a:fld>
            <a:endParaRPr lang="en-US"/>
          </a:p>
        </p:txBody>
      </p:sp>
    </p:spTree>
    <p:extLst>
      <p:ext uri="{BB962C8B-B14F-4D97-AF65-F5344CB8AC3E}">
        <p14:creationId xmlns:p14="http://schemas.microsoft.com/office/powerpoint/2010/main" val="423688142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tandard Slid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83E456-3BA2-4650-A5EE-54205664691B}"/>
              </a:ext>
            </a:extLst>
          </p:cNvPr>
          <p:cNvSpPr>
            <a:spLocks noGrp="1"/>
          </p:cNvSpPr>
          <p:nvPr>
            <p:ph idx="1"/>
          </p:nvPr>
        </p:nvSpPr>
        <p:spPr>
          <a:xfrm>
            <a:off x="838200" y="1825625"/>
            <a:ext cx="10515600" cy="4351338"/>
          </a:xfrm>
          <a:prstGeom prst="rect">
            <a:avLst/>
          </a:prstGeo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5DCFD7-9981-46A1-985A-01598F050097}"/>
              </a:ext>
            </a:extLst>
          </p:cNvPr>
          <p:cNvSpPr>
            <a:spLocks noGrp="1"/>
          </p:cNvSpPr>
          <p:nvPr>
            <p:ph type="dt" sz="half" idx="10"/>
          </p:nvPr>
        </p:nvSpPr>
        <p:spPr>
          <a:xfrm>
            <a:off x="838200" y="6356350"/>
            <a:ext cx="2743200" cy="365125"/>
          </a:xfrm>
          <a:prstGeom prst="rect">
            <a:avLst/>
          </a:prstGeom>
        </p:spPr>
        <p:txBody>
          <a:bodyPr/>
          <a:lstStyle/>
          <a:p>
            <a:fld id="{0DB1DACE-7E25-49EA-ACDA-D054F9C056BA}" type="datetime1">
              <a:rPr lang="en-US" smtClean="0"/>
              <a:t>2/21/2024</a:t>
            </a:fld>
            <a:endParaRPr lang="en-US"/>
          </a:p>
        </p:txBody>
      </p:sp>
      <p:sp>
        <p:nvSpPr>
          <p:cNvPr id="5" name="Footer Placeholder 4">
            <a:extLst>
              <a:ext uri="{FF2B5EF4-FFF2-40B4-BE49-F238E27FC236}">
                <a16:creationId xmlns:a16="http://schemas.microsoft.com/office/drawing/2014/main" id="{C05CFD67-8DB3-4173-9C40-871653EF1D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E3E67EE-82F5-4159-BA99-28887942E011}"/>
              </a:ext>
            </a:extLst>
          </p:cNvPr>
          <p:cNvSpPr>
            <a:spLocks noGrp="1"/>
          </p:cNvSpPr>
          <p:nvPr>
            <p:ph type="sldNum" sz="quarter" idx="12"/>
          </p:nvPr>
        </p:nvSpPr>
        <p:spPr/>
        <p:txBody>
          <a:bodyPr/>
          <a:lstStyle/>
          <a:p>
            <a:fld id="{78A18621-ACA7-4736-9D07-17BB1E58DC2F}" type="slidenum">
              <a:rPr lang="en-US" smtClean="0"/>
              <a:t>‹#›</a:t>
            </a:fld>
            <a:endParaRPr lang="en-US"/>
          </a:p>
        </p:txBody>
      </p:sp>
      <p:sp>
        <p:nvSpPr>
          <p:cNvPr id="7" name="Title Placeholder 10">
            <a:extLst>
              <a:ext uri="{FF2B5EF4-FFF2-40B4-BE49-F238E27FC236}">
                <a16:creationId xmlns:a16="http://schemas.microsoft.com/office/drawing/2014/main" id="{7A76031E-EADE-C049-974C-4A91BA74C107}"/>
              </a:ext>
            </a:extLst>
          </p:cNvPr>
          <p:cNvSpPr>
            <a:spLocks noGrp="1"/>
          </p:cNvSpPr>
          <p:nvPr>
            <p:ph type="title"/>
          </p:nvPr>
        </p:nvSpPr>
        <p:spPr>
          <a:xfrm>
            <a:off x="838200" y="365125"/>
            <a:ext cx="9232075"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6181771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E3EEC7-CB61-479C-9569-065E4D240F62}"/>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425BD9-3312-4E90-93A1-A49F10765792}"/>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FDE6DC-F99A-444D-A710-8950107A0AF5}"/>
              </a:ext>
            </a:extLst>
          </p:cNvPr>
          <p:cNvSpPr>
            <a:spLocks noGrp="1"/>
          </p:cNvSpPr>
          <p:nvPr>
            <p:ph type="dt" sz="half" idx="10"/>
          </p:nvPr>
        </p:nvSpPr>
        <p:spPr>
          <a:xfrm>
            <a:off x="838200" y="6356350"/>
            <a:ext cx="2743200" cy="365125"/>
          </a:xfrm>
          <a:prstGeom prst="rect">
            <a:avLst/>
          </a:prstGeom>
        </p:spPr>
        <p:txBody>
          <a:bodyPr/>
          <a:lstStyle/>
          <a:p>
            <a:fld id="{0DB1DACE-7E25-49EA-ACDA-D054F9C056BA}" type="datetime1">
              <a:rPr lang="en-US" smtClean="0"/>
              <a:t>2/21/2024</a:t>
            </a:fld>
            <a:endParaRPr lang="en-US"/>
          </a:p>
        </p:txBody>
      </p:sp>
      <p:sp>
        <p:nvSpPr>
          <p:cNvPr id="6" name="Footer Placeholder 5">
            <a:extLst>
              <a:ext uri="{FF2B5EF4-FFF2-40B4-BE49-F238E27FC236}">
                <a16:creationId xmlns:a16="http://schemas.microsoft.com/office/drawing/2014/main" id="{0E444DB2-6A5E-4A21-90EC-B04599A800C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94F37A1-BF71-4079-AD10-E076FF05192F}"/>
              </a:ext>
            </a:extLst>
          </p:cNvPr>
          <p:cNvSpPr>
            <a:spLocks noGrp="1"/>
          </p:cNvSpPr>
          <p:nvPr>
            <p:ph type="sldNum" sz="quarter" idx="12"/>
          </p:nvPr>
        </p:nvSpPr>
        <p:spPr/>
        <p:txBody>
          <a:bodyPr/>
          <a:lstStyle/>
          <a:p>
            <a:fld id="{78A18621-ACA7-4736-9D07-17BB1E58DC2F}" type="slidenum">
              <a:rPr lang="en-US" smtClean="0"/>
              <a:t>‹#›</a:t>
            </a:fld>
            <a:endParaRPr lang="en-US"/>
          </a:p>
        </p:txBody>
      </p:sp>
      <p:sp>
        <p:nvSpPr>
          <p:cNvPr id="8" name="Title Placeholder 10">
            <a:extLst>
              <a:ext uri="{FF2B5EF4-FFF2-40B4-BE49-F238E27FC236}">
                <a16:creationId xmlns:a16="http://schemas.microsoft.com/office/drawing/2014/main" id="{8C558166-D0FC-AF44-8B0F-0177DB332A17}"/>
              </a:ext>
            </a:extLst>
          </p:cNvPr>
          <p:cNvSpPr>
            <a:spLocks noGrp="1"/>
          </p:cNvSpPr>
          <p:nvPr>
            <p:ph type="title"/>
          </p:nvPr>
        </p:nvSpPr>
        <p:spPr>
          <a:xfrm>
            <a:off x="838200" y="365125"/>
            <a:ext cx="9232075"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17066228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B779C8-FA04-47D3-BBC3-3F15CDBAFD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9C1A08-B29C-46C4-AC80-64B32B9EDDB2}"/>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0CBEC6-5B7E-49BC-9F61-CEA809C4260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6DE143-51D2-40F8-AE91-DF0D0F79598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5FDE5F-5286-4E61-A617-F5D2D9189CBF}"/>
              </a:ext>
            </a:extLst>
          </p:cNvPr>
          <p:cNvSpPr>
            <a:spLocks noGrp="1"/>
          </p:cNvSpPr>
          <p:nvPr>
            <p:ph type="dt" sz="half" idx="10"/>
          </p:nvPr>
        </p:nvSpPr>
        <p:spPr>
          <a:xfrm>
            <a:off x="838200" y="6356350"/>
            <a:ext cx="2743200" cy="365125"/>
          </a:xfrm>
          <a:prstGeom prst="rect">
            <a:avLst/>
          </a:prstGeom>
        </p:spPr>
        <p:txBody>
          <a:bodyPr/>
          <a:lstStyle/>
          <a:p>
            <a:fld id="{B674660A-7862-41AA-8DA0-B8692C548D37}" type="datetime1">
              <a:rPr lang="en-US" smtClean="0"/>
              <a:t>2/21/2024</a:t>
            </a:fld>
            <a:endParaRPr lang="en-US"/>
          </a:p>
        </p:txBody>
      </p:sp>
      <p:sp>
        <p:nvSpPr>
          <p:cNvPr id="8" name="Footer Placeholder 7">
            <a:extLst>
              <a:ext uri="{FF2B5EF4-FFF2-40B4-BE49-F238E27FC236}">
                <a16:creationId xmlns:a16="http://schemas.microsoft.com/office/drawing/2014/main" id="{8F047BCA-3932-45A7-9AB7-D31E00D5C14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360E6B45-5B16-49A3-926E-3B6CA88DBD39}"/>
              </a:ext>
            </a:extLst>
          </p:cNvPr>
          <p:cNvSpPr>
            <a:spLocks noGrp="1"/>
          </p:cNvSpPr>
          <p:nvPr>
            <p:ph type="sldNum" sz="quarter" idx="12"/>
          </p:nvPr>
        </p:nvSpPr>
        <p:spPr/>
        <p:txBody>
          <a:bodyPr/>
          <a:lstStyle/>
          <a:p>
            <a:fld id="{78A18621-ACA7-4736-9D07-17BB1E58DC2F}" type="slidenum">
              <a:rPr lang="en-US" smtClean="0"/>
              <a:t>‹#›</a:t>
            </a:fld>
            <a:endParaRPr lang="en-US"/>
          </a:p>
        </p:txBody>
      </p:sp>
      <p:sp>
        <p:nvSpPr>
          <p:cNvPr id="10" name="Title Placeholder 10">
            <a:extLst>
              <a:ext uri="{FF2B5EF4-FFF2-40B4-BE49-F238E27FC236}">
                <a16:creationId xmlns:a16="http://schemas.microsoft.com/office/drawing/2014/main" id="{46A7A0DF-B548-5448-BD74-339413C144D0}"/>
              </a:ext>
            </a:extLst>
          </p:cNvPr>
          <p:cNvSpPr>
            <a:spLocks noGrp="1"/>
          </p:cNvSpPr>
          <p:nvPr>
            <p:ph type="title"/>
          </p:nvPr>
        </p:nvSpPr>
        <p:spPr>
          <a:xfrm>
            <a:off x="838200" y="365125"/>
            <a:ext cx="9232075"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875693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F8C591F-45E7-4977-B9D3-F3880134131B}"/>
              </a:ext>
            </a:extLst>
          </p:cNvPr>
          <p:cNvSpPr>
            <a:spLocks noGrp="1"/>
          </p:cNvSpPr>
          <p:nvPr>
            <p:ph type="dt" sz="half" idx="10"/>
          </p:nvPr>
        </p:nvSpPr>
        <p:spPr>
          <a:xfrm>
            <a:off x="838200" y="6356350"/>
            <a:ext cx="2743200" cy="365125"/>
          </a:xfrm>
          <a:prstGeom prst="rect">
            <a:avLst/>
          </a:prstGeom>
        </p:spPr>
        <p:txBody>
          <a:bodyPr/>
          <a:lstStyle/>
          <a:p>
            <a:fld id="{F79322AF-D4B8-418A-AF11-618B1763578D}" type="datetime1">
              <a:rPr lang="en-US" smtClean="0"/>
              <a:t>2/21/2024</a:t>
            </a:fld>
            <a:endParaRPr lang="en-US"/>
          </a:p>
        </p:txBody>
      </p:sp>
      <p:sp>
        <p:nvSpPr>
          <p:cNvPr id="4" name="Footer Placeholder 3">
            <a:extLst>
              <a:ext uri="{FF2B5EF4-FFF2-40B4-BE49-F238E27FC236}">
                <a16:creationId xmlns:a16="http://schemas.microsoft.com/office/drawing/2014/main" id="{BD28BBDA-62AA-4208-B5AB-5D1D9E494F4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9E162B9D-37CF-4C51-AA61-F7C535EF25F1}"/>
              </a:ext>
            </a:extLst>
          </p:cNvPr>
          <p:cNvSpPr>
            <a:spLocks noGrp="1"/>
          </p:cNvSpPr>
          <p:nvPr>
            <p:ph type="sldNum" sz="quarter" idx="12"/>
          </p:nvPr>
        </p:nvSpPr>
        <p:spPr/>
        <p:txBody>
          <a:bodyPr/>
          <a:lstStyle/>
          <a:p>
            <a:fld id="{78A18621-ACA7-4736-9D07-17BB1E58DC2F}" type="slidenum">
              <a:rPr lang="en-US" smtClean="0"/>
              <a:t>‹#›</a:t>
            </a:fld>
            <a:endParaRPr lang="en-US"/>
          </a:p>
        </p:txBody>
      </p:sp>
      <p:sp>
        <p:nvSpPr>
          <p:cNvPr id="6" name="Title Placeholder 10">
            <a:extLst>
              <a:ext uri="{FF2B5EF4-FFF2-40B4-BE49-F238E27FC236}">
                <a16:creationId xmlns:a16="http://schemas.microsoft.com/office/drawing/2014/main" id="{9B6ED81C-60DC-5E42-ABC4-D0D8E728DBBE}"/>
              </a:ext>
            </a:extLst>
          </p:cNvPr>
          <p:cNvSpPr>
            <a:spLocks noGrp="1"/>
          </p:cNvSpPr>
          <p:nvPr>
            <p:ph type="title"/>
          </p:nvPr>
        </p:nvSpPr>
        <p:spPr>
          <a:xfrm>
            <a:off x="838200" y="365125"/>
            <a:ext cx="9232075"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110197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8589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934E90A-9D5C-3C47-B311-3A2F55418E05}"/>
              </a:ext>
            </a:extLst>
          </p:cNvPr>
          <p:cNvSpPr>
            <a:spLocks noGrp="1"/>
          </p:cNvSpPr>
          <p:nvPr>
            <p:ph type="dt" sz="half" idx="10"/>
          </p:nvPr>
        </p:nvSpPr>
        <p:spPr>
          <a:xfrm>
            <a:off x="838200" y="6356350"/>
            <a:ext cx="2743200" cy="365125"/>
          </a:xfrm>
          <a:prstGeom prst="rect">
            <a:avLst/>
          </a:prstGeom>
        </p:spPr>
        <p:txBody>
          <a:bodyPr/>
          <a:lstStyle/>
          <a:p>
            <a:fld id="{BFD18D57-B525-411F-B66C-2DC508235B4F}" type="datetimeFigureOut">
              <a:rPr lang="en-US" smtClean="0"/>
              <a:t>2/21/2024</a:t>
            </a:fld>
            <a:endParaRPr lang="en-US"/>
          </a:p>
        </p:txBody>
      </p:sp>
      <p:sp>
        <p:nvSpPr>
          <p:cNvPr id="4" name="Footer Placeholder 3">
            <a:extLst>
              <a:ext uri="{FF2B5EF4-FFF2-40B4-BE49-F238E27FC236}">
                <a16:creationId xmlns:a16="http://schemas.microsoft.com/office/drawing/2014/main" id="{104E672C-4E02-E949-A6CC-C1B746DBB4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D6AE28D0-66CD-634E-8672-42806648DB93}"/>
              </a:ext>
            </a:extLst>
          </p:cNvPr>
          <p:cNvSpPr>
            <a:spLocks noGrp="1"/>
          </p:cNvSpPr>
          <p:nvPr>
            <p:ph type="sldNum" sz="quarter" idx="12"/>
          </p:nvPr>
        </p:nvSpPr>
        <p:spPr/>
        <p:txBody>
          <a:bodyPr/>
          <a:lstStyle/>
          <a:p>
            <a:fld id="{78A18621-ACA7-4736-9D07-17BB1E58DC2F}" type="slidenum">
              <a:rPr lang="en-US" smtClean="0"/>
              <a:t>‹#›</a:t>
            </a:fld>
            <a:endParaRPr lang="en-US"/>
          </a:p>
        </p:txBody>
      </p:sp>
    </p:spTree>
    <p:extLst>
      <p:ext uri="{BB962C8B-B14F-4D97-AF65-F5344CB8AC3E}">
        <p14:creationId xmlns:p14="http://schemas.microsoft.com/office/powerpoint/2010/main" val="371679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End Slide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934E90A-9D5C-3C47-B311-3A2F55418E05}"/>
              </a:ext>
            </a:extLst>
          </p:cNvPr>
          <p:cNvSpPr>
            <a:spLocks noGrp="1"/>
          </p:cNvSpPr>
          <p:nvPr>
            <p:ph type="dt" sz="half" idx="10"/>
          </p:nvPr>
        </p:nvSpPr>
        <p:spPr>
          <a:xfrm>
            <a:off x="838200" y="6356350"/>
            <a:ext cx="2743200" cy="365125"/>
          </a:xfrm>
          <a:prstGeom prst="rect">
            <a:avLst/>
          </a:prstGeom>
        </p:spPr>
        <p:txBody>
          <a:bodyPr/>
          <a:lstStyle/>
          <a:p>
            <a:fld id="{0DB1DACE-7E25-49EA-ACDA-D054F9C056BA}" type="datetime1">
              <a:rPr lang="en-US" smtClean="0"/>
              <a:t>2/21/2024</a:t>
            </a:fld>
            <a:endParaRPr lang="en-US"/>
          </a:p>
        </p:txBody>
      </p:sp>
      <p:sp>
        <p:nvSpPr>
          <p:cNvPr id="4" name="Footer Placeholder 3">
            <a:extLst>
              <a:ext uri="{FF2B5EF4-FFF2-40B4-BE49-F238E27FC236}">
                <a16:creationId xmlns:a16="http://schemas.microsoft.com/office/drawing/2014/main" id="{104E672C-4E02-E949-A6CC-C1B746DBB4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D6AE28D0-66CD-634E-8672-42806648DB93}"/>
              </a:ext>
            </a:extLst>
          </p:cNvPr>
          <p:cNvSpPr>
            <a:spLocks noGrp="1"/>
          </p:cNvSpPr>
          <p:nvPr>
            <p:ph type="sldNum" sz="quarter" idx="12"/>
          </p:nvPr>
        </p:nvSpPr>
        <p:spPr/>
        <p:txBody>
          <a:bodyPr/>
          <a:lstStyle/>
          <a:p>
            <a:fld id="{78A18621-ACA7-4736-9D07-17BB1E58DC2F}" type="slidenum">
              <a:rPr lang="en-US" smtClean="0"/>
              <a:t>‹#›</a:t>
            </a:fld>
            <a:endParaRPr lang="en-US"/>
          </a:p>
        </p:txBody>
      </p:sp>
    </p:spTree>
    <p:extLst>
      <p:ext uri="{BB962C8B-B14F-4D97-AF65-F5344CB8AC3E}">
        <p14:creationId xmlns:p14="http://schemas.microsoft.com/office/powerpoint/2010/main" val="1018978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D22B331-6FA7-40CC-92F7-427233D6A0F1}"/>
              </a:ext>
            </a:extLst>
          </p:cNvPr>
          <p:cNvPicPr>
            <a:picLocks noChangeAspect="1"/>
          </p:cNvPicPr>
          <p:nvPr/>
        </p:nvPicPr>
        <p:blipFill rotWithShape="1">
          <a:blip r:embed="rId12" cstate="print">
            <a:extLst>
              <a:ext uri="{BEBA8EAE-BF5A-486C-A8C5-ECC9F3942E4B}">
                <a14:imgProps xmlns:a14="http://schemas.microsoft.com/office/drawing/2010/main">
                  <a14:imgLayer r:embed="rId13">
                    <a14:imgEffect>
                      <a14:sharpenSoften amount="-1000"/>
                    </a14:imgEffect>
                  </a14:imgLayer>
                </a14:imgProps>
              </a:ext>
              <a:ext uri="{28A0092B-C50C-407E-A947-70E740481C1C}">
                <a14:useLocalDpi xmlns:a14="http://schemas.microsoft.com/office/drawing/2010/main"/>
              </a:ext>
            </a:extLst>
          </a:blip>
          <a:srcRect/>
          <a:stretch/>
        </p:blipFill>
        <p:spPr>
          <a:xfrm rot="16200000">
            <a:off x="178942" y="-178942"/>
            <a:ext cx="1613420" cy="1971304"/>
          </a:xfrm>
          <a:prstGeom prst="rect">
            <a:avLst/>
          </a:prstGeom>
          <a:effectLst>
            <a:outerShdw blurRad="50800" dist="50800" dir="5400000" algn="ctr" rotWithShape="0">
              <a:schemeClr val="bg1"/>
            </a:outerShdw>
          </a:effectLst>
        </p:spPr>
      </p:pic>
      <p:sp>
        <p:nvSpPr>
          <p:cNvPr id="4" name="Date Placeholder 3">
            <a:extLst>
              <a:ext uri="{FF2B5EF4-FFF2-40B4-BE49-F238E27FC236}">
                <a16:creationId xmlns:a16="http://schemas.microsoft.com/office/drawing/2014/main" id="{BFAD5361-0333-4AE4-9C54-7B254E5D56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1DACE-7E25-49EA-ACDA-D054F9C056BA}" type="datetime1">
              <a:rPr lang="en-US" smtClean="0"/>
              <a:t>2/21/2024</a:t>
            </a:fld>
            <a:endParaRPr lang="en-US"/>
          </a:p>
        </p:txBody>
      </p:sp>
      <p:sp>
        <p:nvSpPr>
          <p:cNvPr id="5" name="Footer Placeholder 4">
            <a:extLst>
              <a:ext uri="{FF2B5EF4-FFF2-40B4-BE49-F238E27FC236}">
                <a16:creationId xmlns:a16="http://schemas.microsoft.com/office/drawing/2014/main" id="{2456385C-6F1D-4CF6-A982-A6C26F440D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C7D24B-E266-4F89-A698-93D45CFF97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18621-ACA7-4736-9D07-17BB1E58DC2F}" type="slidenum">
              <a:rPr lang="en-US" smtClean="0"/>
              <a:t>‹#›</a:t>
            </a:fld>
            <a:endParaRPr lang="en-US"/>
          </a:p>
        </p:txBody>
      </p:sp>
      <p:sp>
        <p:nvSpPr>
          <p:cNvPr id="9" name="TextBox 8">
            <a:extLst>
              <a:ext uri="{FF2B5EF4-FFF2-40B4-BE49-F238E27FC236}">
                <a16:creationId xmlns:a16="http://schemas.microsoft.com/office/drawing/2014/main" id="{7C90124E-F860-C441-B68F-A0DDC2603D78}"/>
              </a:ext>
            </a:extLst>
          </p:cNvPr>
          <p:cNvSpPr txBox="1"/>
          <p:nvPr/>
        </p:nvSpPr>
        <p:spPr>
          <a:xfrm>
            <a:off x="951892" y="633666"/>
            <a:ext cx="8903624" cy="584775"/>
          </a:xfrm>
          <a:prstGeom prst="rect">
            <a:avLst/>
          </a:prstGeom>
          <a:noFill/>
        </p:spPr>
        <p:txBody>
          <a:bodyPr wrap="square" rtlCol="0">
            <a:spAutoFit/>
          </a:bodyPr>
          <a:lstStyle/>
          <a:p>
            <a:endParaRPr lang="en-US" sz="3200" b="1" spc="200">
              <a:solidFill>
                <a:schemeClr val="tx1">
                  <a:lumMod val="65000"/>
                  <a:lumOff val="35000"/>
                </a:schemeClr>
              </a:solidFill>
              <a:latin typeface="+mj-lt"/>
            </a:endParaRPr>
          </a:p>
        </p:txBody>
      </p:sp>
      <p:sp>
        <p:nvSpPr>
          <p:cNvPr id="2" name="TextBox 1">
            <a:extLst>
              <a:ext uri="{FF2B5EF4-FFF2-40B4-BE49-F238E27FC236}">
                <a16:creationId xmlns:a16="http://schemas.microsoft.com/office/drawing/2014/main" id="{BE248B41-1C17-5315-CE7B-A5814952AE5D}"/>
              </a:ext>
            </a:extLst>
          </p:cNvPr>
          <p:cNvSpPr txBox="1"/>
          <p:nvPr userDrawn="1"/>
        </p:nvSpPr>
        <p:spPr>
          <a:xfrm>
            <a:off x="5327130" y="564775"/>
            <a:ext cx="6232160" cy="646331"/>
          </a:xfrm>
          <a:prstGeom prst="rect">
            <a:avLst/>
          </a:prstGeom>
          <a:noFill/>
        </p:spPr>
        <p:txBody>
          <a:bodyPr wrap="square">
            <a:spAutoFit/>
          </a:bodyPr>
          <a:lstStyle/>
          <a:p>
            <a:pPr algn="r"/>
            <a:r>
              <a:rPr lang="en-US" b="1"/>
              <a:t>DRAFT </a:t>
            </a:r>
          </a:p>
          <a:p>
            <a:pPr algn="r"/>
            <a:r>
              <a:rPr lang="en-US" b="1"/>
              <a:t>for internal discussion</a:t>
            </a:r>
          </a:p>
        </p:txBody>
      </p:sp>
    </p:spTree>
    <p:extLst>
      <p:ext uri="{BB962C8B-B14F-4D97-AF65-F5344CB8AC3E}">
        <p14:creationId xmlns:p14="http://schemas.microsoft.com/office/powerpoint/2010/main" val="225220799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Lst>
  <p:hf hdr="0" ftr="0" dt="0"/>
  <p:txStyles>
    <p:titleStyle>
      <a:lvl1pPr algn="l" defTabSz="914400" rtl="0" eaLnBrk="1" latinLnBrk="0" hangingPunct="1">
        <a:lnSpc>
          <a:spcPct val="90000"/>
        </a:lnSpc>
        <a:spcBef>
          <a:spcPct val="0"/>
        </a:spcBef>
        <a:buNone/>
        <a:defRPr sz="3200" b="1" kern="1200" cap="all" spc="150" baseline="0">
          <a:solidFill>
            <a:schemeClr val="tx1">
              <a:lumMod val="75000"/>
              <a:lumOff val="2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DFBD54-6E44-F189-0373-3BDD633CBCED}"/>
              </a:ext>
            </a:extLst>
          </p:cNvPr>
          <p:cNvSpPr>
            <a:spLocks noGrp="1"/>
          </p:cNvSpPr>
          <p:nvPr>
            <p:ph idx="1"/>
          </p:nvPr>
        </p:nvSpPr>
        <p:spPr>
          <a:xfrm>
            <a:off x="250634" y="1825625"/>
            <a:ext cx="5584019" cy="4351338"/>
          </a:xfrm>
        </p:spPr>
        <p:txBody>
          <a:bodyPr lIns="91440" tIns="45720" rIns="91440" bIns="45720" anchor="ctr"/>
          <a:lstStyle/>
          <a:p>
            <a:r>
              <a:rPr lang="en-US" dirty="0"/>
              <a:t>Please read the</a:t>
            </a:r>
            <a:r>
              <a:rPr lang="en-US" b="1" dirty="0"/>
              <a:t> notes for further guidance</a:t>
            </a:r>
            <a:r>
              <a:rPr lang="en-US" dirty="0"/>
              <a:t> on each slide.</a:t>
            </a:r>
          </a:p>
          <a:p>
            <a:r>
              <a:rPr lang="en-US" dirty="0"/>
              <a:t>The diagram on slide 4 is a template for reference only.</a:t>
            </a:r>
          </a:p>
          <a:p>
            <a:r>
              <a:rPr lang="en-US" dirty="0"/>
              <a:t>Annexes are optional (You may refer to slide 8 as an example for an annex).</a:t>
            </a:r>
          </a:p>
          <a:p>
            <a:r>
              <a:rPr lang="en-US" b="1" dirty="0"/>
              <a:t>Maximum number of slides is </a:t>
            </a:r>
            <a:r>
              <a:rPr lang="en-US" b="1"/>
              <a:t>10</a:t>
            </a:r>
            <a:r>
              <a:rPr lang="en-US" dirty="0"/>
              <a:t>. Submissions may </a:t>
            </a:r>
            <a:r>
              <a:rPr lang="en-US"/>
              <a:t>not </a:t>
            </a:r>
            <a:r>
              <a:rPr lang="en-US" dirty="0"/>
              <a:t>be</a:t>
            </a:r>
            <a:r>
              <a:rPr lang="en-US"/>
              <a:t> considered if they exceed this limit</a:t>
            </a:r>
            <a:r>
              <a:rPr lang="en-US" dirty="0"/>
              <a:t>.</a:t>
            </a:r>
          </a:p>
        </p:txBody>
      </p:sp>
      <p:sp>
        <p:nvSpPr>
          <p:cNvPr id="3" name="Slide Number Placeholder 2">
            <a:extLst>
              <a:ext uri="{FF2B5EF4-FFF2-40B4-BE49-F238E27FC236}">
                <a16:creationId xmlns:a16="http://schemas.microsoft.com/office/drawing/2014/main" id="{BBF44EE3-B158-1B96-8CE6-A210B62E2F6E}"/>
              </a:ext>
            </a:extLst>
          </p:cNvPr>
          <p:cNvSpPr>
            <a:spLocks noGrp="1"/>
          </p:cNvSpPr>
          <p:nvPr>
            <p:ph type="sldNum" sz="quarter" idx="12"/>
          </p:nvPr>
        </p:nvSpPr>
        <p:spPr/>
        <p:txBody>
          <a:bodyPr/>
          <a:lstStyle/>
          <a:p>
            <a:fld id="{78A18621-ACA7-4736-9D07-17BB1E58DC2F}" type="slidenum">
              <a:rPr lang="en-US" smtClean="0"/>
              <a:t>1</a:t>
            </a:fld>
            <a:endParaRPr lang="en-US"/>
          </a:p>
        </p:txBody>
      </p:sp>
      <p:sp>
        <p:nvSpPr>
          <p:cNvPr id="4" name="Title 3">
            <a:extLst>
              <a:ext uri="{FF2B5EF4-FFF2-40B4-BE49-F238E27FC236}">
                <a16:creationId xmlns:a16="http://schemas.microsoft.com/office/drawing/2014/main" id="{FBD727BB-C594-BD73-43DA-E50180EF2459}"/>
              </a:ext>
            </a:extLst>
          </p:cNvPr>
          <p:cNvSpPr>
            <a:spLocks noGrp="1"/>
          </p:cNvSpPr>
          <p:nvPr>
            <p:ph type="title"/>
          </p:nvPr>
        </p:nvSpPr>
        <p:spPr/>
        <p:txBody>
          <a:bodyPr/>
          <a:lstStyle/>
          <a:p>
            <a:r>
              <a:rPr lang="en-US"/>
              <a:t>INSTRUCTIONS</a:t>
            </a:r>
          </a:p>
        </p:txBody>
      </p:sp>
      <p:pic>
        <p:nvPicPr>
          <p:cNvPr id="8" name="Picture 7">
            <a:extLst>
              <a:ext uri="{FF2B5EF4-FFF2-40B4-BE49-F238E27FC236}">
                <a16:creationId xmlns:a16="http://schemas.microsoft.com/office/drawing/2014/main" id="{1A3401D2-5FDD-D4DB-7B1B-0C458E5EB56C}"/>
              </a:ext>
            </a:extLst>
          </p:cNvPr>
          <p:cNvPicPr>
            <a:picLocks noChangeAspect="1"/>
          </p:cNvPicPr>
          <p:nvPr/>
        </p:nvPicPr>
        <p:blipFill>
          <a:blip r:embed="rId2"/>
          <a:stretch>
            <a:fillRect/>
          </a:stretch>
        </p:blipFill>
        <p:spPr>
          <a:xfrm>
            <a:off x="5797523" y="1966453"/>
            <a:ext cx="5518991" cy="3599820"/>
          </a:xfrm>
          <a:prstGeom prst="rect">
            <a:avLst/>
          </a:prstGeom>
        </p:spPr>
      </p:pic>
      <p:sp>
        <p:nvSpPr>
          <p:cNvPr id="6" name="Oval 5">
            <a:extLst>
              <a:ext uri="{FF2B5EF4-FFF2-40B4-BE49-F238E27FC236}">
                <a16:creationId xmlns:a16="http://schemas.microsoft.com/office/drawing/2014/main" id="{B0135205-7936-A421-6B75-9387FA5BA3F9}"/>
              </a:ext>
            </a:extLst>
          </p:cNvPr>
          <p:cNvSpPr/>
          <p:nvPr/>
        </p:nvSpPr>
        <p:spPr>
          <a:xfrm>
            <a:off x="9596284" y="5162564"/>
            <a:ext cx="770269" cy="756455"/>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1895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74B5A7-4414-BB45-9FFB-69CB82ED69A1}"/>
              </a:ext>
            </a:extLst>
          </p:cNvPr>
          <p:cNvSpPr>
            <a:spLocks noGrp="1"/>
          </p:cNvSpPr>
          <p:nvPr>
            <p:ph type="title"/>
          </p:nvPr>
        </p:nvSpPr>
        <p:spPr>
          <a:xfrm>
            <a:off x="651147" y="274706"/>
            <a:ext cx="7921629" cy="1769210"/>
          </a:xfrm>
        </p:spPr>
        <p:txBody>
          <a:bodyPr/>
          <a:lstStyle/>
          <a:p>
            <a:pPr>
              <a:lnSpc>
                <a:spcPct val="100000"/>
              </a:lnSpc>
              <a:spcAft>
                <a:spcPts val="1800"/>
              </a:spcAft>
            </a:pPr>
            <a:br>
              <a:rPr lang="en-US" sz="3600">
                <a:latin typeface="+mn-lt"/>
              </a:rPr>
            </a:br>
            <a:r>
              <a:rPr lang="en-US" sz="4000">
                <a:latin typeface="+mn-lt"/>
              </a:rPr>
              <a:t>PSAA PITCHBOOK</a:t>
            </a:r>
            <a:br>
              <a:rPr lang="en-US" sz="3600">
                <a:latin typeface="+mn-lt"/>
              </a:rPr>
            </a:br>
            <a:r>
              <a:rPr lang="en-US" sz="3600">
                <a:latin typeface="+mn-lt"/>
              </a:rPr>
              <a:t>[</a:t>
            </a:r>
            <a:r>
              <a:rPr lang="en-US" sz="3600">
                <a:highlight>
                  <a:srgbClr val="FFFF00"/>
                </a:highlight>
                <a:latin typeface="+mn-lt"/>
              </a:rPr>
              <a:t>PROPOSAL TITLE</a:t>
            </a:r>
            <a:r>
              <a:rPr lang="en-US" sz="3600">
                <a:latin typeface="+mn-lt"/>
              </a:rPr>
              <a:t>]</a:t>
            </a:r>
            <a:endParaRPr lang="en-US" sz="3600"/>
          </a:p>
        </p:txBody>
      </p:sp>
      <p:graphicFrame>
        <p:nvGraphicFramePr>
          <p:cNvPr id="2" name="Table 4">
            <a:extLst>
              <a:ext uri="{FF2B5EF4-FFF2-40B4-BE49-F238E27FC236}">
                <a16:creationId xmlns:a16="http://schemas.microsoft.com/office/drawing/2014/main" id="{DB89D189-AB67-470C-A732-86295AE8F84D}"/>
              </a:ext>
            </a:extLst>
          </p:cNvPr>
          <p:cNvGraphicFramePr>
            <a:graphicFrameLocks noGrp="1"/>
          </p:cNvGraphicFramePr>
          <p:nvPr/>
        </p:nvGraphicFramePr>
        <p:xfrm>
          <a:off x="688180" y="2608895"/>
          <a:ext cx="3643587" cy="1106210"/>
        </p:xfrm>
        <a:graphic>
          <a:graphicData uri="http://schemas.openxmlformats.org/drawingml/2006/table">
            <a:tbl>
              <a:tblPr firstRow="1" bandRow="1">
                <a:tableStyleId>{2D5ABB26-0587-4C30-8999-92F81FD0307C}</a:tableStyleId>
              </a:tblPr>
              <a:tblGrid>
                <a:gridCol w="3643587">
                  <a:extLst>
                    <a:ext uri="{9D8B030D-6E8A-4147-A177-3AD203B41FA5}">
                      <a16:colId xmlns:a16="http://schemas.microsoft.com/office/drawing/2014/main" val="1263713905"/>
                    </a:ext>
                  </a:extLst>
                </a:gridCol>
              </a:tblGrid>
              <a:tr h="364530">
                <a:tc>
                  <a:txBody>
                    <a:bodyPr/>
                    <a:lstStyle/>
                    <a:p>
                      <a:r>
                        <a:rPr lang="en-US" sz="1600" b="0">
                          <a:solidFill>
                            <a:schemeClr val="tx1">
                              <a:lumMod val="50000"/>
                              <a:lumOff val="50000"/>
                            </a:schemeClr>
                          </a:solidFill>
                        </a:rPr>
                        <a:t>[ENTITY NAME]</a:t>
                      </a:r>
                    </a:p>
                  </a:txBody>
                  <a:tcPr>
                    <a:lnL>
                      <a:noFill/>
                    </a:lnL>
                    <a:lnR>
                      <a:noFill/>
                    </a:lnR>
                    <a:lnT>
                      <a:noFill/>
                    </a:lnT>
                    <a:lnB>
                      <a:noFill/>
                    </a:lnB>
                    <a:lnTlToBr w="12700" cmpd="sng">
                      <a:noFill/>
                      <a:prstDash val="solid"/>
                    </a:lnTlToBr>
                    <a:lnBlToTr w="12700" cmpd="sng">
                      <a:noFill/>
                      <a:prstDash val="solid"/>
                    </a:lnBlToTr>
                    <a:solidFill>
                      <a:srgbClr val="D9D9D9">
                        <a:alpha val="74902"/>
                      </a:srgbClr>
                    </a:solidFill>
                  </a:tcPr>
                </a:tc>
                <a:extLst>
                  <a:ext uri="{0D108BD9-81ED-4DB2-BD59-A6C34878D82A}">
                    <a16:rowId xmlns:a16="http://schemas.microsoft.com/office/drawing/2014/main" val="1845809502"/>
                  </a:ext>
                </a:extLst>
              </a:tr>
              <a:tr h="370840">
                <a:tc>
                  <a:txBody>
                    <a:bodyPr/>
                    <a:lstStyle/>
                    <a:p>
                      <a:r>
                        <a:rPr lang="en-US" sz="1600" b="0">
                          <a:solidFill>
                            <a:schemeClr val="tx1">
                              <a:lumMod val="50000"/>
                              <a:lumOff val="50000"/>
                            </a:schemeClr>
                          </a:solidFill>
                        </a:rPr>
                        <a:t>[DATE OF THE PRESENTATION]</a:t>
                      </a:r>
                    </a:p>
                  </a:txBody>
                  <a:tcPr>
                    <a:lnL>
                      <a:noFill/>
                    </a:lnL>
                    <a:lnR>
                      <a:noFill/>
                    </a:lnR>
                    <a:lnT>
                      <a:noFill/>
                    </a:lnT>
                    <a:lnB>
                      <a:noFill/>
                    </a:lnB>
                    <a:lnTlToBr w="12700" cmpd="sng">
                      <a:noFill/>
                      <a:prstDash val="solid"/>
                    </a:lnTlToBr>
                    <a:lnBlToTr w="12700" cmpd="sng">
                      <a:noFill/>
                      <a:prstDash val="solid"/>
                    </a:lnBlToTr>
                    <a:solidFill>
                      <a:srgbClr val="D9D9D9">
                        <a:alpha val="74902"/>
                      </a:srgbClr>
                    </a:solidFill>
                  </a:tcPr>
                </a:tc>
                <a:extLst>
                  <a:ext uri="{0D108BD9-81ED-4DB2-BD59-A6C34878D82A}">
                    <a16:rowId xmlns:a16="http://schemas.microsoft.com/office/drawing/2014/main" val="709513289"/>
                  </a:ext>
                </a:extLst>
              </a:tr>
              <a:tr h="370840">
                <a:tc>
                  <a:txBody>
                    <a:bodyPr/>
                    <a:lstStyle/>
                    <a:p>
                      <a:endParaRPr lang="en-US" sz="1600" b="0">
                        <a:solidFill>
                          <a:schemeClr val="tx1">
                            <a:lumMod val="50000"/>
                            <a:lumOff val="50000"/>
                          </a:schemeClr>
                        </a:solidFill>
                      </a:endParaRPr>
                    </a:p>
                  </a:txBody>
                  <a:tcPr>
                    <a:lnL>
                      <a:noFill/>
                    </a:lnL>
                    <a:lnR>
                      <a:noFill/>
                    </a:lnR>
                    <a:lnT>
                      <a:noFill/>
                    </a:lnT>
                    <a:lnB>
                      <a:noFill/>
                    </a:lnB>
                    <a:lnTlToBr w="12700" cmpd="sng">
                      <a:noFill/>
                      <a:prstDash val="solid"/>
                    </a:lnTlToBr>
                    <a:lnBlToTr w="12700" cmpd="sng">
                      <a:noFill/>
                      <a:prstDash val="solid"/>
                    </a:lnBlToTr>
                    <a:solidFill>
                      <a:srgbClr val="D9D9D9">
                        <a:alpha val="74902"/>
                      </a:srgbClr>
                    </a:solidFill>
                  </a:tcPr>
                </a:tc>
                <a:extLst>
                  <a:ext uri="{0D108BD9-81ED-4DB2-BD59-A6C34878D82A}">
                    <a16:rowId xmlns:a16="http://schemas.microsoft.com/office/drawing/2014/main" val="877998964"/>
                  </a:ext>
                </a:extLst>
              </a:tr>
            </a:tbl>
          </a:graphicData>
        </a:graphic>
      </p:graphicFrame>
    </p:spTree>
    <p:extLst>
      <p:ext uri="{BB962C8B-B14F-4D97-AF65-F5344CB8AC3E}">
        <p14:creationId xmlns:p14="http://schemas.microsoft.com/office/powerpoint/2010/main" val="21671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a:extLst>
              <a:ext uri="{FF2B5EF4-FFF2-40B4-BE49-F238E27FC236}">
                <a16:creationId xmlns:a16="http://schemas.microsoft.com/office/drawing/2014/main" id="{951497FA-BFC9-EDB8-A3A2-FC195EE7AA0E}"/>
              </a:ext>
            </a:extLst>
          </p:cNvPr>
          <p:cNvSpPr>
            <a:spLocks noGrp="1"/>
          </p:cNvSpPr>
          <p:nvPr>
            <p:ph type="sldNum" sz="quarter" idx="12"/>
          </p:nvPr>
        </p:nvSpPr>
        <p:spPr>
          <a:xfrm>
            <a:off x="8610600" y="6356350"/>
            <a:ext cx="2743200" cy="365125"/>
          </a:xfrm>
        </p:spPr>
        <p:txBody>
          <a:bodyPr anchor="ctr">
            <a:normAutofit/>
          </a:bodyPr>
          <a:lstStyle/>
          <a:p>
            <a:pPr marL="0" marR="0" lvl="0" indent="0" defTabSz="914400" rtl="0" eaLnBrk="1" fontAlgn="auto" latinLnBrk="0" hangingPunct="1">
              <a:spcBef>
                <a:spcPts val="0"/>
              </a:spcBef>
              <a:spcAft>
                <a:spcPts val="600"/>
              </a:spcAft>
              <a:buClrTx/>
              <a:buSzTx/>
              <a:buFontTx/>
              <a:buNone/>
              <a:tabLst/>
              <a:defRPr/>
            </a:pPr>
            <a:fld id="{78A18621-ACA7-4736-9D07-17BB1E58DC2F}" type="slidenum">
              <a:rPr kumimoji="0" lang="en-US"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3</a:t>
            </a:fld>
            <a:endParaRPr kumimoji="0" lang="en-US" b="0" i="0" u="none" strike="noStrike" kern="1200" cap="none" spc="0" normalizeH="0" baseline="0" noProof="0">
              <a:ln>
                <a:noFill/>
              </a:ln>
              <a:effectLst/>
              <a:uLnTx/>
              <a:uFillTx/>
            </a:endParaRPr>
          </a:p>
        </p:txBody>
      </p:sp>
      <p:sp>
        <p:nvSpPr>
          <p:cNvPr id="4" name="Title 2">
            <a:extLst>
              <a:ext uri="{FF2B5EF4-FFF2-40B4-BE49-F238E27FC236}">
                <a16:creationId xmlns:a16="http://schemas.microsoft.com/office/drawing/2014/main" id="{80DD230B-177A-AAB1-DF2B-DBC5FEA1BA7D}"/>
              </a:ext>
            </a:extLst>
          </p:cNvPr>
          <p:cNvSpPr txBox="1">
            <a:spLocks/>
          </p:cNvSpPr>
          <p:nvPr/>
        </p:nvSpPr>
        <p:spPr>
          <a:xfrm>
            <a:off x="619579" y="573348"/>
            <a:ext cx="9232075" cy="557890"/>
          </a:xfrm>
        </p:spPr>
        <p:txBody>
          <a:bodyPr lIns="91440" tIns="45720" rIns="91440" bIns="45720" anchor="t">
            <a:noAutofit/>
          </a:bodyPr>
          <a:lstStyle>
            <a:lvl1pPr algn="l" defTabSz="914400" rtl="0" eaLnBrk="1" latinLnBrk="0" hangingPunct="1">
              <a:lnSpc>
                <a:spcPct val="90000"/>
              </a:lnSpc>
              <a:spcBef>
                <a:spcPct val="0"/>
              </a:spcBef>
              <a:buNone/>
              <a:defRPr sz="3200" b="1" kern="1200" cap="all" spc="150" baseline="0">
                <a:solidFill>
                  <a:schemeClr val="tx1">
                    <a:lumMod val="75000"/>
                    <a:lumOff val="25000"/>
                  </a:schemeClr>
                </a:solidFill>
                <a:latin typeface="+mj-lt"/>
                <a:ea typeface="+mj-ea"/>
                <a:cs typeface="+mj-cs"/>
              </a:defRPr>
            </a:lvl1pPr>
          </a:lstStyle>
          <a:p>
            <a:r>
              <a:rPr lang="en-US" sz="2800" dirty="0">
                <a:latin typeface="+mn-lt"/>
              </a:rPr>
              <a:t>[optional] Entity background </a:t>
            </a:r>
            <a:endParaRPr lang="en-US" dirty="0"/>
          </a:p>
        </p:txBody>
      </p:sp>
      <p:sp>
        <p:nvSpPr>
          <p:cNvPr id="5" name="Rectangle 4">
            <a:extLst>
              <a:ext uri="{FF2B5EF4-FFF2-40B4-BE49-F238E27FC236}">
                <a16:creationId xmlns:a16="http://schemas.microsoft.com/office/drawing/2014/main" id="{C4BE3877-5BF2-E672-3617-E8A5D4400446}"/>
              </a:ext>
            </a:extLst>
          </p:cNvPr>
          <p:cNvSpPr/>
          <p:nvPr/>
        </p:nvSpPr>
        <p:spPr>
          <a:xfrm>
            <a:off x="619579" y="1107499"/>
            <a:ext cx="8288303" cy="400110"/>
          </a:xfrm>
          <a:prstGeom prst="rect">
            <a:avLst/>
          </a:prstGeom>
          <a:solidFill>
            <a:schemeClr val="bg1"/>
          </a:solidFill>
        </p:spPr>
        <p:txBody>
          <a:bodyPr wrap="square" lIns="91440" tIns="45720" rIns="91440" bIns="45720" anchor="t">
            <a:spAutoFit/>
          </a:bodyPr>
          <a:lstStyle/>
          <a:p>
            <a:pPr defTabSz="633062">
              <a:spcBef>
                <a:spcPts val="416"/>
              </a:spcBef>
              <a:defRPr/>
            </a:pPr>
            <a:r>
              <a:rPr lang="en-US" sz="2000" b="1" dirty="0">
                <a:solidFill>
                  <a:srgbClr val="3A7179"/>
                </a:solidFill>
                <a:latin typeface="Corbel"/>
              </a:rPr>
              <a:t>Entity Background Information</a:t>
            </a:r>
          </a:p>
        </p:txBody>
      </p:sp>
      <p:sp>
        <p:nvSpPr>
          <p:cNvPr id="6" name="Text Placeholder 2">
            <a:extLst>
              <a:ext uri="{FF2B5EF4-FFF2-40B4-BE49-F238E27FC236}">
                <a16:creationId xmlns:a16="http://schemas.microsoft.com/office/drawing/2014/main" id="{5F1EBB40-4203-09A2-0AAF-AE9C23CEE3AE}"/>
              </a:ext>
            </a:extLst>
          </p:cNvPr>
          <p:cNvSpPr txBox="1">
            <a:spLocks/>
          </p:cNvSpPr>
          <p:nvPr/>
        </p:nvSpPr>
        <p:spPr>
          <a:xfrm>
            <a:off x="660015" y="1465049"/>
            <a:ext cx="11417685" cy="4351824"/>
          </a:xfrm>
          <a:prstGeom prst="rect">
            <a:avLst/>
          </a:prstGeom>
        </p:spPr>
        <p:txBody>
          <a:bodyPr vert="horz" lIns="91440" tIns="45720" rIns="91440" bIns="45720" anchor="t"/>
          <a:lstStyle>
            <a:lvl1pPr marL="0" indent="0" algn="l" defTabSz="457200" rtl="0" eaLnBrk="1" latinLnBrk="0" hangingPunct="1">
              <a:spcBef>
                <a:spcPct val="20000"/>
              </a:spcBef>
              <a:buFont typeface="Arial"/>
              <a:buNone/>
              <a:defRPr sz="2800" kern="1200">
                <a:solidFill>
                  <a:schemeClr val="tx1"/>
                </a:solidFill>
                <a:latin typeface="Corbel"/>
                <a:ea typeface="+mn-ea"/>
                <a:cs typeface="Corbe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500"/>
              </a:lnSpc>
            </a:pPr>
            <a:endParaRPr lang="en-US" sz="1800" dirty="0">
              <a:solidFill>
                <a:srgbClr val="000000"/>
              </a:solidFill>
              <a:latin typeface="Corbel" panose="020B0503020204020204" pitchFamily="34" charset="0"/>
            </a:endParaRPr>
          </a:p>
        </p:txBody>
      </p:sp>
      <p:sp>
        <p:nvSpPr>
          <p:cNvPr id="2" name="Text Placeholder 2">
            <a:extLst>
              <a:ext uri="{FF2B5EF4-FFF2-40B4-BE49-F238E27FC236}">
                <a16:creationId xmlns:a16="http://schemas.microsoft.com/office/drawing/2014/main" id="{CA62DFBD-FCCF-9FF5-77C4-138F0CFDC31E}"/>
              </a:ext>
            </a:extLst>
          </p:cNvPr>
          <p:cNvSpPr txBox="1">
            <a:spLocks/>
          </p:cNvSpPr>
          <p:nvPr/>
        </p:nvSpPr>
        <p:spPr>
          <a:xfrm>
            <a:off x="619579" y="1453546"/>
            <a:ext cx="11417685" cy="4351824"/>
          </a:xfrm>
          <a:prstGeom prst="rect">
            <a:avLst/>
          </a:prstGeom>
        </p:spPr>
        <p:txBody>
          <a:bodyPr vert="horz" lIns="91440" tIns="45720" rIns="91440" bIns="45720" anchor="t"/>
          <a:lstStyle>
            <a:lvl1pPr marL="0" indent="0" algn="l" defTabSz="457200" rtl="0" eaLnBrk="1" latinLnBrk="0" hangingPunct="1">
              <a:spcBef>
                <a:spcPct val="20000"/>
              </a:spcBef>
              <a:buFont typeface="Arial"/>
              <a:buNone/>
              <a:defRPr sz="2800" kern="1200">
                <a:solidFill>
                  <a:schemeClr val="tx1"/>
                </a:solidFill>
                <a:latin typeface="Corbel"/>
                <a:ea typeface="+mn-ea"/>
                <a:cs typeface="Corbe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500"/>
              </a:lnSpc>
            </a:pPr>
            <a:r>
              <a:rPr lang="en-US" sz="1800" b="1" dirty="0">
                <a:solidFill>
                  <a:srgbClr val="000000"/>
                </a:solidFill>
                <a:latin typeface="Corbel" panose="020B0503020204020204" pitchFamily="34" charset="0"/>
              </a:rPr>
              <a:t>Suggested information  includes, but is not limited to:</a:t>
            </a:r>
          </a:p>
          <a:p>
            <a:pPr marL="285750" indent="-285750">
              <a:lnSpc>
                <a:spcPts val="2500"/>
              </a:lnSpc>
              <a:buFont typeface="Arial" panose="020B0604020202020204" pitchFamily="34" charset="0"/>
              <a:buChar char="•"/>
            </a:pPr>
            <a:r>
              <a:rPr lang="en-US" sz="1800" dirty="0">
                <a:solidFill>
                  <a:srgbClr val="000000"/>
                </a:solidFill>
                <a:latin typeface="Corbel" panose="020B0503020204020204" pitchFamily="34" charset="0"/>
              </a:rPr>
              <a:t>Institutional Capacity </a:t>
            </a:r>
          </a:p>
          <a:p>
            <a:pPr marL="1028700" lvl="1">
              <a:lnSpc>
                <a:spcPts val="2500"/>
              </a:lnSpc>
              <a:buFont typeface="Arial" panose="020B0604020202020204" pitchFamily="34" charset="0"/>
              <a:buChar char="•"/>
            </a:pPr>
            <a:r>
              <a:rPr lang="en-US" sz="1800" dirty="0">
                <a:solidFill>
                  <a:srgbClr val="000000"/>
                </a:solidFill>
                <a:latin typeface="Corbel" panose="020B0503020204020204" pitchFamily="34" charset="0"/>
              </a:rPr>
              <a:t>Staffing</a:t>
            </a:r>
          </a:p>
          <a:p>
            <a:pPr marL="1028700" lvl="1">
              <a:lnSpc>
                <a:spcPts val="2500"/>
              </a:lnSpc>
              <a:buFont typeface="Arial" panose="020B0604020202020204" pitchFamily="34" charset="0"/>
              <a:buChar char="•"/>
            </a:pPr>
            <a:r>
              <a:rPr lang="en-US" sz="1800" dirty="0">
                <a:solidFill>
                  <a:srgbClr val="000000"/>
                </a:solidFill>
                <a:latin typeface="Corbel" panose="020B0503020204020204" pitchFamily="34" charset="0"/>
              </a:rPr>
              <a:t>Operating Budget</a:t>
            </a:r>
          </a:p>
          <a:p>
            <a:pPr marL="1028700" lvl="1">
              <a:lnSpc>
                <a:spcPts val="2500"/>
              </a:lnSpc>
              <a:buFont typeface="Arial" panose="020B0604020202020204" pitchFamily="34" charset="0"/>
              <a:buChar char="•"/>
            </a:pPr>
            <a:r>
              <a:rPr lang="en-US" sz="1800" dirty="0">
                <a:solidFill>
                  <a:srgbClr val="000000"/>
                </a:solidFill>
                <a:latin typeface="Corbel" panose="020B0503020204020204" pitchFamily="34" charset="0"/>
              </a:rPr>
              <a:t>Internal controls</a:t>
            </a:r>
          </a:p>
          <a:p>
            <a:pPr marL="1028700" lvl="1">
              <a:lnSpc>
                <a:spcPts val="2500"/>
              </a:lnSpc>
              <a:buFont typeface="Arial" panose="020B0604020202020204" pitchFamily="34" charset="0"/>
              <a:buChar char="•"/>
            </a:pPr>
            <a:r>
              <a:rPr lang="en-US" sz="1800" dirty="0">
                <a:solidFill>
                  <a:srgbClr val="000000"/>
                </a:solidFill>
                <a:latin typeface="Corbel" panose="020B0503020204020204" pitchFamily="34" charset="0"/>
              </a:rPr>
              <a:t>ESMS</a:t>
            </a:r>
          </a:p>
          <a:p>
            <a:pPr marL="1028700" lvl="1">
              <a:lnSpc>
                <a:spcPts val="2500"/>
              </a:lnSpc>
              <a:buFont typeface="Arial" panose="020B0604020202020204" pitchFamily="34" charset="0"/>
              <a:buChar char="•"/>
            </a:pPr>
            <a:r>
              <a:rPr lang="en-US" sz="1800" dirty="0">
                <a:solidFill>
                  <a:srgbClr val="000000"/>
                </a:solidFill>
                <a:latin typeface="Corbel" panose="020B0503020204020204" pitchFamily="34" charset="0"/>
              </a:rPr>
              <a:t>Gender</a:t>
            </a:r>
          </a:p>
          <a:p>
            <a:pPr marL="285750" indent="-285750">
              <a:lnSpc>
                <a:spcPts val="2500"/>
              </a:lnSpc>
              <a:buFont typeface="Arial" panose="020B0604020202020204" pitchFamily="34" charset="0"/>
              <a:buChar char="•"/>
            </a:pPr>
            <a:r>
              <a:rPr lang="en-US" sz="1800" dirty="0">
                <a:solidFill>
                  <a:srgbClr val="000000"/>
                </a:solidFill>
                <a:latin typeface="Corbel" panose="020B0503020204020204" pitchFamily="34" charset="0"/>
              </a:rPr>
              <a:t> Track Record – Information on previous projects/programmes that demonstrate sufficient ability to execute proposal.</a:t>
            </a:r>
          </a:p>
          <a:p>
            <a:pPr marL="1028700" lvl="1">
              <a:lnSpc>
                <a:spcPts val="2500"/>
              </a:lnSpc>
              <a:buFont typeface="Arial" panose="020B0604020202020204" pitchFamily="34" charset="0"/>
              <a:buChar char="•"/>
            </a:pPr>
            <a:r>
              <a:rPr lang="en-US" sz="1800" dirty="0">
                <a:solidFill>
                  <a:srgbClr val="000000"/>
                </a:solidFill>
                <a:latin typeface="Corbel" panose="020B0503020204020204" pitchFamily="34" charset="0"/>
              </a:rPr>
              <a:t>Size</a:t>
            </a:r>
          </a:p>
          <a:p>
            <a:pPr marL="1028700" lvl="1">
              <a:lnSpc>
                <a:spcPts val="2500"/>
              </a:lnSpc>
              <a:buFont typeface="Arial" panose="020B0604020202020204" pitchFamily="34" charset="0"/>
              <a:buChar char="•"/>
            </a:pPr>
            <a:r>
              <a:rPr lang="en-US" sz="1800" dirty="0">
                <a:solidFill>
                  <a:srgbClr val="000000"/>
                </a:solidFill>
                <a:latin typeface="Corbel" panose="020B0503020204020204" pitchFamily="34" charset="0"/>
              </a:rPr>
              <a:t>E&amp;S Risk Category</a:t>
            </a:r>
          </a:p>
          <a:p>
            <a:pPr marL="1028700" lvl="1">
              <a:lnSpc>
                <a:spcPts val="2500"/>
              </a:lnSpc>
              <a:buFont typeface="Arial" panose="020B0604020202020204" pitchFamily="34" charset="0"/>
              <a:buChar char="•"/>
            </a:pPr>
            <a:r>
              <a:rPr lang="en-US" sz="1800" dirty="0">
                <a:solidFill>
                  <a:srgbClr val="000000"/>
                </a:solidFill>
                <a:latin typeface="Corbel" panose="020B0503020204020204" pitchFamily="34" charset="0"/>
              </a:rPr>
              <a:t>Financial instruments</a:t>
            </a:r>
          </a:p>
          <a:p>
            <a:pPr marL="1028700" lvl="1">
              <a:lnSpc>
                <a:spcPts val="2500"/>
              </a:lnSpc>
              <a:buFont typeface="Arial" panose="020B0604020202020204" pitchFamily="34" charset="0"/>
              <a:buChar char="•"/>
            </a:pPr>
            <a:r>
              <a:rPr lang="en-US" sz="1800" dirty="0">
                <a:solidFill>
                  <a:srgbClr val="000000"/>
                </a:solidFill>
                <a:latin typeface="Corbel" panose="020B0503020204020204" pitchFamily="34" charset="0"/>
              </a:rPr>
              <a:t>Financial Modalities</a:t>
            </a:r>
          </a:p>
          <a:p>
            <a:pPr marL="285750" indent="-285750">
              <a:lnSpc>
                <a:spcPts val="2500"/>
              </a:lnSpc>
              <a:buFont typeface="Arial" panose="020B0604020202020204" pitchFamily="34" charset="0"/>
              <a:buChar char="•"/>
            </a:pPr>
            <a:r>
              <a:rPr lang="en-US" sz="1800" dirty="0">
                <a:solidFill>
                  <a:srgbClr val="000000"/>
                </a:solidFill>
                <a:latin typeface="Corbel" panose="020B0503020204020204" pitchFamily="34" charset="0"/>
              </a:rPr>
              <a:t>Relevant background information </a:t>
            </a:r>
          </a:p>
          <a:p>
            <a:pPr>
              <a:lnSpc>
                <a:spcPts val="2500"/>
              </a:lnSpc>
            </a:pPr>
            <a:endParaRPr lang="en-US" sz="1800" dirty="0">
              <a:solidFill>
                <a:srgbClr val="000000"/>
              </a:solidFill>
              <a:latin typeface="Corbel" panose="020B0503020204020204" pitchFamily="34" charset="0"/>
            </a:endParaRPr>
          </a:p>
        </p:txBody>
      </p:sp>
    </p:spTree>
    <p:extLst>
      <p:ext uri="{BB962C8B-B14F-4D97-AF65-F5344CB8AC3E}">
        <p14:creationId xmlns:p14="http://schemas.microsoft.com/office/powerpoint/2010/main" val="635355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0147635-7807-29BB-157D-150EFEE26772}"/>
              </a:ext>
            </a:extLst>
          </p:cNvPr>
          <p:cNvSpPr/>
          <p:nvPr/>
        </p:nvSpPr>
        <p:spPr>
          <a:xfrm>
            <a:off x="6746661" y="982635"/>
            <a:ext cx="2501621" cy="533413"/>
          </a:xfrm>
          <a:prstGeom prst="rect">
            <a:avLst/>
          </a:prstGeom>
          <a:solidFill>
            <a:srgbClr val="3182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platzhalter 16">
            <a:extLst>
              <a:ext uri="{FF2B5EF4-FFF2-40B4-BE49-F238E27FC236}">
                <a16:creationId xmlns:a16="http://schemas.microsoft.com/office/drawing/2014/main" id="{6059635A-B431-D99E-BEE5-564A011B299B}"/>
              </a:ext>
            </a:extLst>
          </p:cNvPr>
          <p:cNvSpPr txBox="1">
            <a:spLocks/>
          </p:cNvSpPr>
          <p:nvPr/>
        </p:nvSpPr>
        <p:spPr>
          <a:xfrm>
            <a:off x="9274062" y="3058727"/>
            <a:ext cx="2634602" cy="596183"/>
          </a:xfrm>
          <a:prstGeom prst="rect">
            <a:avLst/>
          </a:prstGeom>
          <a:solidFill>
            <a:srgbClr val="1F6E7F">
              <a:alpha val="12000"/>
            </a:srgbClr>
          </a:solidFill>
          <a:ln>
            <a:noFill/>
          </a:ln>
        </p:spPr>
        <p:txBody>
          <a:bodyPr lIns="99692" tIns="66462" rIns="99692" bIns="66462" anchor="ctr"/>
          <a:lstStyle>
            <a:defPPr>
              <a:defRPr lang="de-DE"/>
            </a:defPPr>
            <a:lvl1pPr indent="0" fontAlgn="base">
              <a:lnSpc>
                <a:spcPct val="120000"/>
              </a:lnSpc>
              <a:spcBef>
                <a:spcPts val="600"/>
              </a:spcBef>
              <a:spcAft>
                <a:spcPct val="0"/>
              </a:spcAft>
              <a:buSzPct val="120000"/>
              <a:buFont typeface="Franklin Gothic Book" pitchFamily="34" charset="0"/>
              <a:buNone/>
              <a:defRPr sz="1400" b="0">
                <a:ea typeface="ＭＳ Ｐゴシック" charset="0"/>
              </a:defRPr>
            </a:lvl1pPr>
            <a:lvl2pPr marL="180000"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2pPr>
            <a:lvl3pPr marL="538163"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3pPr>
            <a:lvl4pPr marL="180000"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4pPr>
            <a:lvl5pPr marL="538163"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5pPr>
            <a:lvl6pPr marL="180000" indent="-180000">
              <a:lnSpc>
                <a:spcPct val="110000"/>
              </a:lnSpc>
              <a:spcBef>
                <a:spcPts val="400"/>
              </a:spcBef>
              <a:buFont typeface="Franklin Gothic Book" pitchFamily="34" charset="0"/>
              <a:buChar char="›"/>
              <a:defRPr sz="1200"/>
            </a:lvl6pPr>
            <a:lvl7pPr marL="538163" indent="-180000">
              <a:lnSpc>
                <a:spcPct val="110000"/>
              </a:lnSpc>
              <a:spcBef>
                <a:spcPts val="400"/>
              </a:spcBef>
              <a:buFont typeface="Franklin Gothic Book" pitchFamily="34" charset="0"/>
              <a:buChar char="›"/>
              <a:defRPr sz="1200"/>
            </a:lvl7pPr>
            <a:lvl8pPr marL="180000" indent="-180000">
              <a:spcBef>
                <a:spcPts val="200"/>
              </a:spcBef>
              <a:buFont typeface="Franklin Gothic Book" pitchFamily="34" charset="0"/>
              <a:buChar char="›"/>
              <a:defRPr sz="1000"/>
            </a:lvl8pPr>
            <a:lvl9pPr marL="540000" indent="-180000">
              <a:spcBef>
                <a:spcPts val="200"/>
              </a:spcBef>
              <a:buFont typeface="Franklin Gothic Book" pitchFamily="34" charset="0"/>
              <a:buChar char="›"/>
              <a:defRPr sz="1000"/>
            </a:lvl9pPr>
          </a:lstStyle>
          <a:p>
            <a:pPr defTabSz="844083">
              <a:spcBef>
                <a:spcPts val="554"/>
              </a:spcBef>
              <a:defRPr/>
            </a:pPr>
            <a:endParaRPr lang="de-DE" sz="1000" b="1">
              <a:solidFill>
                <a:srgbClr val="000000"/>
              </a:solidFill>
              <a:latin typeface="Corbel" panose="020B0503020204020204" pitchFamily="34" charset="0"/>
              <a:cs typeface="Arial" panose="020B0604020202020204" pitchFamily="34" charset="0"/>
            </a:endParaRPr>
          </a:p>
        </p:txBody>
      </p:sp>
      <p:sp>
        <p:nvSpPr>
          <p:cNvPr id="48" name="Textplatzhalter 16">
            <a:extLst>
              <a:ext uri="{FF2B5EF4-FFF2-40B4-BE49-F238E27FC236}">
                <a16:creationId xmlns:a16="http://schemas.microsoft.com/office/drawing/2014/main" id="{9850389B-3C36-441C-BFD3-C5F56CD4F44F}"/>
              </a:ext>
            </a:extLst>
          </p:cNvPr>
          <p:cNvSpPr txBox="1">
            <a:spLocks/>
          </p:cNvSpPr>
          <p:nvPr/>
        </p:nvSpPr>
        <p:spPr>
          <a:xfrm>
            <a:off x="9274061" y="2483484"/>
            <a:ext cx="2637538" cy="557891"/>
          </a:xfrm>
          <a:prstGeom prst="rect">
            <a:avLst/>
          </a:prstGeom>
          <a:solidFill>
            <a:srgbClr val="1F6E7F">
              <a:alpha val="12000"/>
            </a:srgbClr>
          </a:solidFill>
          <a:ln>
            <a:noFill/>
          </a:ln>
        </p:spPr>
        <p:txBody>
          <a:bodyPr lIns="99692" tIns="66462" rIns="99692" bIns="66462" anchor="ctr"/>
          <a:lstStyle>
            <a:defPPr>
              <a:defRPr lang="de-DE"/>
            </a:defPPr>
            <a:lvl1pPr indent="0" fontAlgn="base">
              <a:lnSpc>
                <a:spcPct val="120000"/>
              </a:lnSpc>
              <a:spcBef>
                <a:spcPts val="600"/>
              </a:spcBef>
              <a:spcAft>
                <a:spcPct val="0"/>
              </a:spcAft>
              <a:buSzPct val="120000"/>
              <a:buFont typeface="Franklin Gothic Book" pitchFamily="34" charset="0"/>
              <a:buNone/>
              <a:defRPr sz="1400" b="0">
                <a:ea typeface="ＭＳ Ｐゴシック" charset="0"/>
              </a:defRPr>
            </a:lvl1pPr>
            <a:lvl2pPr marL="180000"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2pPr>
            <a:lvl3pPr marL="538163"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3pPr>
            <a:lvl4pPr marL="180000"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4pPr>
            <a:lvl5pPr marL="538163"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5pPr>
            <a:lvl6pPr marL="180000" indent="-180000">
              <a:lnSpc>
                <a:spcPct val="110000"/>
              </a:lnSpc>
              <a:spcBef>
                <a:spcPts val="400"/>
              </a:spcBef>
              <a:buFont typeface="Franklin Gothic Book" pitchFamily="34" charset="0"/>
              <a:buChar char="›"/>
              <a:defRPr sz="1200"/>
            </a:lvl6pPr>
            <a:lvl7pPr marL="538163" indent="-180000">
              <a:lnSpc>
                <a:spcPct val="110000"/>
              </a:lnSpc>
              <a:spcBef>
                <a:spcPts val="400"/>
              </a:spcBef>
              <a:buFont typeface="Franklin Gothic Book" pitchFamily="34" charset="0"/>
              <a:buChar char="›"/>
              <a:defRPr sz="1200"/>
            </a:lvl7pPr>
            <a:lvl8pPr marL="180000" indent="-180000">
              <a:spcBef>
                <a:spcPts val="200"/>
              </a:spcBef>
              <a:buFont typeface="Franklin Gothic Book" pitchFamily="34" charset="0"/>
              <a:buChar char="›"/>
              <a:defRPr sz="1000"/>
            </a:lvl8pPr>
            <a:lvl9pPr marL="540000" indent="-180000">
              <a:spcBef>
                <a:spcPts val="200"/>
              </a:spcBef>
              <a:buFont typeface="Franklin Gothic Book" pitchFamily="34" charset="0"/>
              <a:buChar char="›"/>
              <a:defRPr sz="1000"/>
            </a:lvl9pPr>
          </a:lstStyle>
          <a:p>
            <a:pPr defTabSz="844083">
              <a:spcBef>
                <a:spcPts val="554"/>
              </a:spcBef>
              <a:defRPr/>
            </a:pPr>
            <a:endParaRPr lang="de-DE" sz="1000" b="1" dirty="0">
              <a:solidFill>
                <a:srgbClr val="000000"/>
              </a:solidFill>
              <a:latin typeface="Corbel" panose="020B0503020204020204" pitchFamily="34" charset="0"/>
              <a:cs typeface="Arial" panose="020B0604020202020204" pitchFamily="34" charset="0"/>
            </a:endParaRPr>
          </a:p>
        </p:txBody>
      </p:sp>
      <p:sp>
        <p:nvSpPr>
          <p:cNvPr id="51" name="Title 1">
            <a:extLst>
              <a:ext uri="{FF2B5EF4-FFF2-40B4-BE49-F238E27FC236}">
                <a16:creationId xmlns:a16="http://schemas.microsoft.com/office/drawing/2014/main" id="{74498990-7976-4303-8375-C811B1B16665}"/>
              </a:ext>
            </a:extLst>
          </p:cNvPr>
          <p:cNvSpPr txBox="1">
            <a:spLocks/>
          </p:cNvSpPr>
          <p:nvPr/>
        </p:nvSpPr>
        <p:spPr>
          <a:xfrm>
            <a:off x="9355561" y="2461023"/>
            <a:ext cx="1830950" cy="189330"/>
          </a:xfrm>
          <a:prstGeom prst="rect">
            <a:avLst/>
          </a:prstGeom>
        </p:spPr>
        <p:txBody>
          <a:bodyPr vert="horz" wrap="square" lIns="0" tIns="0" rIns="0" bIns="0" anchor="t"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a:defRPr/>
            </a:pPr>
            <a:r>
              <a:rPr lang="en-US" sz="1100" b="1" dirty="0">
                <a:solidFill>
                  <a:srgbClr val="000000"/>
                </a:solidFill>
                <a:latin typeface="Corbel" panose="020B0503020204020204" pitchFamily="34" charset="0"/>
              </a:rPr>
              <a:t>Co-financing</a:t>
            </a:r>
          </a:p>
          <a:p>
            <a:pPr>
              <a:defRPr/>
            </a:pPr>
            <a:r>
              <a:rPr lang="en-US" sz="1100" b="1" dirty="0">
                <a:solidFill>
                  <a:srgbClr val="000000"/>
                </a:solidFill>
                <a:latin typeface="Corbel" panose="020B0503020204020204" pitchFamily="34" charset="0"/>
              </a:rPr>
              <a:t> Ratio </a:t>
            </a:r>
          </a:p>
          <a:p>
            <a:pPr>
              <a:defRPr/>
            </a:pPr>
            <a:r>
              <a:rPr lang="en-US" sz="1100" b="1" dirty="0">
                <a:solidFill>
                  <a:srgbClr val="000000"/>
                </a:solidFill>
                <a:latin typeface="Corbel" panose="020B0503020204020204" pitchFamily="34" charset="0"/>
              </a:rPr>
              <a:t>(GCF funding : other funding)</a:t>
            </a:r>
          </a:p>
        </p:txBody>
      </p:sp>
      <p:sp>
        <p:nvSpPr>
          <p:cNvPr id="57" name="Textplatzhalter 16">
            <a:extLst>
              <a:ext uri="{FF2B5EF4-FFF2-40B4-BE49-F238E27FC236}">
                <a16:creationId xmlns:a16="http://schemas.microsoft.com/office/drawing/2014/main" id="{C83EE29C-7CA4-4682-A243-CF323C504CAB}"/>
              </a:ext>
            </a:extLst>
          </p:cNvPr>
          <p:cNvSpPr txBox="1">
            <a:spLocks/>
          </p:cNvSpPr>
          <p:nvPr/>
        </p:nvSpPr>
        <p:spPr>
          <a:xfrm>
            <a:off x="9271126" y="2023223"/>
            <a:ext cx="2637538" cy="442908"/>
          </a:xfrm>
          <a:prstGeom prst="rect">
            <a:avLst/>
          </a:prstGeom>
          <a:solidFill>
            <a:srgbClr val="1F6E7F">
              <a:alpha val="12000"/>
            </a:srgbClr>
          </a:solidFill>
          <a:ln>
            <a:noFill/>
          </a:ln>
        </p:spPr>
        <p:txBody>
          <a:bodyPr lIns="99692" tIns="66462" rIns="99692" bIns="66462" anchor="ctr"/>
          <a:lstStyle>
            <a:defPPr>
              <a:defRPr lang="de-DE"/>
            </a:defPPr>
            <a:lvl1pPr indent="0" fontAlgn="base">
              <a:lnSpc>
                <a:spcPct val="120000"/>
              </a:lnSpc>
              <a:spcBef>
                <a:spcPts val="600"/>
              </a:spcBef>
              <a:spcAft>
                <a:spcPct val="0"/>
              </a:spcAft>
              <a:buSzPct val="120000"/>
              <a:buFont typeface="Franklin Gothic Book" pitchFamily="34" charset="0"/>
              <a:buNone/>
              <a:defRPr sz="1400" b="0">
                <a:ea typeface="ＭＳ Ｐゴシック" charset="0"/>
              </a:defRPr>
            </a:lvl1pPr>
            <a:lvl2pPr marL="180000"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2pPr>
            <a:lvl3pPr marL="538163"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3pPr>
            <a:lvl4pPr marL="180000"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4pPr>
            <a:lvl5pPr marL="538163"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5pPr>
            <a:lvl6pPr marL="180000" indent="-180000">
              <a:lnSpc>
                <a:spcPct val="110000"/>
              </a:lnSpc>
              <a:spcBef>
                <a:spcPts val="400"/>
              </a:spcBef>
              <a:buFont typeface="Franklin Gothic Book" pitchFamily="34" charset="0"/>
              <a:buChar char="›"/>
              <a:defRPr sz="1200"/>
            </a:lvl6pPr>
            <a:lvl7pPr marL="538163" indent="-180000">
              <a:lnSpc>
                <a:spcPct val="110000"/>
              </a:lnSpc>
              <a:spcBef>
                <a:spcPts val="400"/>
              </a:spcBef>
              <a:buFont typeface="Franklin Gothic Book" pitchFamily="34" charset="0"/>
              <a:buChar char="›"/>
              <a:defRPr sz="1200"/>
            </a:lvl7pPr>
            <a:lvl8pPr marL="180000" indent="-180000">
              <a:spcBef>
                <a:spcPts val="200"/>
              </a:spcBef>
              <a:buFont typeface="Franklin Gothic Book" pitchFamily="34" charset="0"/>
              <a:buChar char="›"/>
              <a:defRPr sz="1000"/>
            </a:lvl8pPr>
            <a:lvl9pPr marL="540000" indent="-180000">
              <a:spcBef>
                <a:spcPts val="200"/>
              </a:spcBef>
              <a:buFont typeface="Franklin Gothic Book" pitchFamily="34" charset="0"/>
              <a:buChar char="›"/>
              <a:defRPr sz="1000"/>
            </a:lvl9pPr>
          </a:lstStyle>
          <a:p>
            <a:pPr defTabSz="844083">
              <a:spcBef>
                <a:spcPts val="554"/>
              </a:spcBef>
              <a:defRPr/>
            </a:pPr>
            <a:endParaRPr lang="de-DE" sz="1000" b="1">
              <a:solidFill>
                <a:srgbClr val="000000"/>
              </a:solidFill>
              <a:latin typeface="Corbel" panose="020B0503020204020204" pitchFamily="34" charset="0"/>
              <a:cs typeface="Arial" panose="020B0604020202020204" pitchFamily="34" charset="0"/>
            </a:endParaRPr>
          </a:p>
        </p:txBody>
      </p:sp>
      <p:sp>
        <p:nvSpPr>
          <p:cNvPr id="32" name="Title 1">
            <a:extLst>
              <a:ext uri="{FF2B5EF4-FFF2-40B4-BE49-F238E27FC236}">
                <a16:creationId xmlns:a16="http://schemas.microsoft.com/office/drawing/2014/main" id="{80EDC50D-3A22-43BA-8FA3-055D4F5E3D1D}"/>
              </a:ext>
            </a:extLst>
          </p:cNvPr>
          <p:cNvSpPr txBox="1">
            <a:spLocks/>
          </p:cNvSpPr>
          <p:nvPr/>
        </p:nvSpPr>
        <p:spPr>
          <a:xfrm>
            <a:off x="11081567" y="2596050"/>
            <a:ext cx="677125" cy="205176"/>
          </a:xfrm>
          <a:prstGeom prst="rect">
            <a:avLst/>
          </a:prstGeom>
        </p:spPr>
        <p:txBody>
          <a:bodyPr vert="horz" wrap="square" lIns="0" tIns="0" rIns="0" bIns="0" anchor="b"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a:defRPr/>
            </a:pPr>
            <a:r>
              <a:rPr lang="en-US" sz="1600" b="1" dirty="0">
                <a:latin typeface="Corbel"/>
              </a:rPr>
              <a:t>             </a:t>
            </a:r>
            <a:r>
              <a:rPr lang="en-US" sz="1600" b="1" dirty="0">
                <a:latin typeface="+mn-lt"/>
              </a:rPr>
              <a:t>   </a:t>
            </a:r>
            <a:r>
              <a:rPr lang="en-US" sz="1600" b="1" dirty="0">
                <a:solidFill>
                  <a:srgbClr val="006E7E"/>
                </a:solidFill>
                <a:latin typeface="+mn-lt"/>
                <a:cs typeface="Calibri"/>
              </a:rPr>
              <a:t>1 : [</a:t>
            </a:r>
            <a:r>
              <a:rPr lang="en-US" sz="1600" b="1" dirty="0">
                <a:solidFill>
                  <a:srgbClr val="006E7E"/>
                </a:solidFill>
                <a:highlight>
                  <a:srgbClr val="FFFF00"/>
                </a:highlight>
                <a:latin typeface="+mn-lt"/>
                <a:cs typeface="Calibri"/>
              </a:rPr>
              <a:t>XX</a:t>
            </a:r>
            <a:r>
              <a:rPr lang="en-US" sz="1600" b="1" dirty="0">
                <a:solidFill>
                  <a:srgbClr val="006E7E"/>
                </a:solidFill>
                <a:latin typeface="+mn-lt"/>
                <a:cs typeface="Calibri"/>
              </a:rPr>
              <a:t>]</a:t>
            </a:r>
            <a:endParaRPr lang="en-US" sz="1200" b="1" dirty="0">
              <a:solidFill>
                <a:srgbClr val="006E7E"/>
              </a:solidFill>
              <a:latin typeface="+mn-lt"/>
              <a:cs typeface="Calibri" panose="020F0502020204030204" pitchFamily="34" charset="0"/>
            </a:endParaRPr>
          </a:p>
        </p:txBody>
      </p:sp>
      <p:sp>
        <p:nvSpPr>
          <p:cNvPr id="52" name="Title 1">
            <a:extLst>
              <a:ext uri="{FF2B5EF4-FFF2-40B4-BE49-F238E27FC236}">
                <a16:creationId xmlns:a16="http://schemas.microsoft.com/office/drawing/2014/main" id="{CEC625B1-2C66-4FCC-B3B7-43CB2C2AE994}"/>
              </a:ext>
            </a:extLst>
          </p:cNvPr>
          <p:cNvSpPr txBox="1">
            <a:spLocks/>
          </p:cNvSpPr>
          <p:nvPr/>
        </p:nvSpPr>
        <p:spPr>
          <a:xfrm>
            <a:off x="9368803" y="1920904"/>
            <a:ext cx="2013526" cy="172482"/>
          </a:xfrm>
          <a:prstGeom prst="rect">
            <a:avLst/>
          </a:prstGeom>
        </p:spPr>
        <p:txBody>
          <a:bodyPr vert="horz" wrap="square" lIns="0" tIns="0" rIns="0" bIns="0" anchor="t"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a:defRPr/>
            </a:pPr>
            <a:endParaRPr lang="en-US" sz="1000" b="1" dirty="0">
              <a:solidFill>
                <a:srgbClr val="000000"/>
              </a:solidFill>
              <a:latin typeface="Corbel" panose="020B0503020204020204" pitchFamily="34" charset="0"/>
            </a:endParaRPr>
          </a:p>
          <a:p>
            <a:pPr>
              <a:defRPr/>
            </a:pPr>
            <a:r>
              <a:rPr lang="en-US" sz="1000" b="1" dirty="0">
                <a:solidFill>
                  <a:srgbClr val="000000"/>
                </a:solidFill>
                <a:latin typeface="Corbel" panose="020B0503020204020204" pitchFamily="34" charset="0"/>
              </a:rPr>
              <a:t>Environmental and social</a:t>
            </a:r>
          </a:p>
          <a:p>
            <a:pPr>
              <a:defRPr/>
            </a:pPr>
            <a:r>
              <a:rPr lang="en-US" sz="1000" b="1" dirty="0">
                <a:solidFill>
                  <a:srgbClr val="000000"/>
                </a:solidFill>
                <a:latin typeface="Corbel" panose="020B0503020204020204" pitchFamily="34" charset="0"/>
              </a:rPr>
              <a:t> safeguards category</a:t>
            </a:r>
          </a:p>
        </p:txBody>
      </p:sp>
      <p:sp>
        <p:nvSpPr>
          <p:cNvPr id="55" name="Title 1">
            <a:extLst>
              <a:ext uri="{FF2B5EF4-FFF2-40B4-BE49-F238E27FC236}">
                <a16:creationId xmlns:a16="http://schemas.microsoft.com/office/drawing/2014/main" id="{354EF08D-D8F7-4424-8408-FBD03795E91E}"/>
              </a:ext>
            </a:extLst>
          </p:cNvPr>
          <p:cNvSpPr txBox="1">
            <a:spLocks/>
          </p:cNvSpPr>
          <p:nvPr/>
        </p:nvSpPr>
        <p:spPr>
          <a:xfrm>
            <a:off x="11339395" y="2110509"/>
            <a:ext cx="380010" cy="207873"/>
          </a:xfrm>
          <a:prstGeom prst="rect">
            <a:avLst/>
          </a:prstGeom>
        </p:spPr>
        <p:txBody>
          <a:bodyPr vert="horz" wrap="square" lIns="0" tIns="0" rIns="0" bIns="0" anchor="b"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a:defRPr/>
            </a:pPr>
            <a:r>
              <a:rPr lang="en-US" sz="1400" b="1" dirty="0">
                <a:solidFill>
                  <a:prstClr val="black"/>
                </a:solidFill>
                <a:latin typeface="Corbel" panose="020B0503020204020204" pitchFamily="34" charset="0"/>
              </a:rPr>
              <a:t>             </a:t>
            </a:r>
            <a:r>
              <a:rPr lang="en-US" sz="1600" b="1" dirty="0">
                <a:solidFill>
                  <a:srgbClr val="006E7E"/>
                </a:solidFill>
                <a:latin typeface="Corbel" panose="020B0503020204020204" pitchFamily="34" charset="0"/>
              </a:rPr>
              <a:t>[</a:t>
            </a:r>
            <a:r>
              <a:rPr lang="en-US" sz="1600" b="1" dirty="0">
                <a:solidFill>
                  <a:srgbClr val="006E7E"/>
                </a:solidFill>
                <a:highlight>
                  <a:srgbClr val="FFFF00"/>
                </a:highlight>
                <a:latin typeface="Corbel" panose="020B0503020204020204" pitchFamily="34" charset="0"/>
              </a:rPr>
              <a:t>X</a:t>
            </a:r>
            <a:r>
              <a:rPr lang="en-US" sz="1600" b="1" dirty="0">
                <a:solidFill>
                  <a:srgbClr val="006E7E"/>
                </a:solidFill>
                <a:latin typeface="Corbel" panose="020B0503020204020204" pitchFamily="34" charset="0"/>
              </a:rPr>
              <a:t>]</a:t>
            </a:r>
          </a:p>
        </p:txBody>
      </p:sp>
      <p:sp>
        <p:nvSpPr>
          <p:cNvPr id="26" name="Title 2">
            <a:extLst>
              <a:ext uri="{FF2B5EF4-FFF2-40B4-BE49-F238E27FC236}">
                <a16:creationId xmlns:a16="http://schemas.microsoft.com/office/drawing/2014/main" id="{B23A4CE3-2F58-4B96-AE10-D8E6846F6DBB}"/>
              </a:ext>
            </a:extLst>
          </p:cNvPr>
          <p:cNvSpPr>
            <a:spLocks noGrp="1"/>
          </p:cNvSpPr>
          <p:nvPr>
            <p:ph type="title" idx="4294967295"/>
          </p:nvPr>
        </p:nvSpPr>
        <p:spPr>
          <a:xfrm>
            <a:off x="639797" y="212107"/>
            <a:ext cx="10515600" cy="7914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t>PSAA Pitchbook: [</a:t>
            </a:r>
            <a:r>
              <a:rPr lang="en-US" sz="2400" dirty="0">
                <a:highlight>
                  <a:srgbClr val="FFFF00"/>
                </a:highlight>
              </a:rPr>
              <a:t>Proposal title</a:t>
            </a:r>
            <a:r>
              <a:rPr lang="en-US" sz="2400" dirty="0"/>
              <a:t>]</a:t>
            </a:r>
            <a:endParaRPr lang="en-US" sz="1100" b="1" dirty="0">
              <a:latin typeface="Corbel" panose="020B0503020204020204" pitchFamily="34" charset="0"/>
            </a:endParaRPr>
          </a:p>
        </p:txBody>
      </p:sp>
      <p:sp>
        <p:nvSpPr>
          <p:cNvPr id="27" name="Text Placeholder 2">
            <a:extLst>
              <a:ext uri="{FF2B5EF4-FFF2-40B4-BE49-F238E27FC236}">
                <a16:creationId xmlns:a16="http://schemas.microsoft.com/office/drawing/2014/main" id="{334C12EB-5074-4AAC-8218-F18829567D85}"/>
              </a:ext>
            </a:extLst>
          </p:cNvPr>
          <p:cNvSpPr txBox="1">
            <a:spLocks/>
          </p:cNvSpPr>
          <p:nvPr/>
        </p:nvSpPr>
        <p:spPr>
          <a:xfrm>
            <a:off x="652014" y="1013859"/>
            <a:ext cx="5970437" cy="5104379"/>
          </a:xfrm>
          <a:prstGeom prst="rect">
            <a:avLst/>
          </a:prstGeom>
        </p:spPr>
        <p:txBody>
          <a:bodyPr vert="horz" lIns="91440" tIns="45720" rIns="91440" bIns="45720" anchor="t"/>
          <a:lstStyle>
            <a:lvl1pPr marL="0" indent="0" algn="l" defTabSz="457200" rtl="0" eaLnBrk="1" latinLnBrk="0" hangingPunct="1">
              <a:spcBef>
                <a:spcPct val="20000"/>
              </a:spcBef>
              <a:buFont typeface="Arial"/>
              <a:buNone/>
              <a:defRPr sz="2800" kern="1200">
                <a:solidFill>
                  <a:schemeClr val="tx1"/>
                </a:solidFill>
                <a:latin typeface="Corbel"/>
                <a:ea typeface="+mn-ea"/>
                <a:cs typeface="Corbe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500"/>
              </a:lnSpc>
            </a:pPr>
            <a:r>
              <a:rPr lang="en-US" sz="1800" b="1" u="sng" dirty="0">
                <a:solidFill>
                  <a:srgbClr val="000000"/>
                </a:solidFill>
              </a:rPr>
              <a:t>Objective of the project:</a:t>
            </a:r>
            <a:r>
              <a:rPr lang="en-US" sz="1800" dirty="0">
                <a:solidFill>
                  <a:srgbClr val="000000"/>
                </a:solidFill>
              </a:rPr>
              <a:t> </a:t>
            </a:r>
            <a:endParaRPr lang="en-US" sz="1800" dirty="0">
              <a:solidFill>
                <a:srgbClr val="000000"/>
              </a:solidFill>
              <a:latin typeface="Corbel" panose="020B0503020204020204" pitchFamily="34" charset="0"/>
            </a:endParaRPr>
          </a:p>
          <a:p>
            <a:pPr marL="285750" indent="-285750">
              <a:lnSpc>
                <a:spcPts val="2500"/>
              </a:lnSpc>
              <a:buFont typeface="Arial" panose="020B0604020202020204" pitchFamily="34" charset="0"/>
              <a:buChar char="•"/>
            </a:pPr>
            <a:r>
              <a:rPr lang="en-US" altLang="ko-KR" sz="1800" dirty="0">
                <a:solidFill>
                  <a:srgbClr val="000000"/>
                </a:solidFill>
              </a:rPr>
              <a:t>[</a:t>
            </a:r>
            <a:r>
              <a:rPr lang="en-US" altLang="ko-KR" sz="1800" dirty="0">
                <a:solidFill>
                  <a:srgbClr val="000000"/>
                </a:solidFill>
                <a:highlight>
                  <a:srgbClr val="FFFF00"/>
                </a:highlight>
              </a:rPr>
              <a:t>XXX</a:t>
            </a:r>
            <a:r>
              <a:rPr lang="en-US" altLang="ko-KR" sz="1800" dirty="0">
                <a:solidFill>
                  <a:srgbClr val="000000"/>
                </a:solidFill>
              </a:rPr>
              <a:t>]</a:t>
            </a:r>
            <a:endParaRPr lang="en-US" sz="1800" b="1" u="sng" dirty="0">
              <a:solidFill>
                <a:srgbClr val="000000"/>
              </a:solidFill>
            </a:endParaRPr>
          </a:p>
          <a:p>
            <a:pPr>
              <a:lnSpc>
                <a:spcPts val="2500"/>
              </a:lnSpc>
            </a:pPr>
            <a:r>
              <a:rPr lang="en-US" sz="1800" b="1" u="sng" dirty="0">
                <a:solidFill>
                  <a:srgbClr val="000000"/>
                </a:solidFill>
              </a:rPr>
              <a:t>Activities supported by project funding:</a:t>
            </a:r>
          </a:p>
          <a:p>
            <a:pPr marL="285750" indent="-285750">
              <a:lnSpc>
                <a:spcPts val="2500"/>
              </a:lnSpc>
              <a:buFont typeface="Arial" panose="020B0604020202020204" pitchFamily="34" charset="0"/>
              <a:buChar char="•"/>
            </a:pPr>
            <a:r>
              <a:rPr lang="en-US" altLang="ko-KR" sz="1800" dirty="0">
                <a:solidFill>
                  <a:srgbClr val="000000"/>
                </a:solidFill>
              </a:rPr>
              <a:t>[</a:t>
            </a:r>
            <a:r>
              <a:rPr lang="en-US" altLang="ko-KR" sz="1800" dirty="0">
                <a:solidFill>
                  <a:srgbClr val="000000"/>
                </a:solidFill>
                <a:highlight>
                  <a:srgbClr val="FFFF00"/>
                </a:highlight>
              </a:rPr>
              <a:t>XXX</a:t>
            </a:r>
            <a:r>
              <a:rPr lang="en-US" altLang="ko-KR" sz="1800" dirty="0">
                <a:solidFill>
                  <a:srgbClr val="000000"/>
                </a:solidFill>
              </a:rPr>
              <a:t>]</a:t>
            </a:r>
            <a:endParaRPr lang="en-US" sz="1800" b="1" u="sng" dirty="0">
              <a:solidFill>
                <a:srgbClr val="000000"/>
              </a:solidFill>
            </a:endParaRPr>
          </a:p>
          <a:p>
            <a:pPr marL="285750" indent="-285750">
              <a:lnSpc>
                <a:spcPts val="2500"/>
              </a:lnSpc>
              <a:buFont typeface="Arial" panose="020B0604020202020204" pitchFamily="34" charset="0"/>
              <a:buChar char="•"/>
            </a:pPr>
            <a:r>
              <a:rPr lang="en-US" altLang="ko-KR" sz="1800" dirty="0">
                <a:solidFill>
                  <a:srgbClr val="000000"/>
                </a:solidFill>
              </a:rPr>
              <a:t>[</a:t>
            </a:r>
            <a:r>
              <a:rPr lang="en-US" altLang="ko-KR" sz="1800" dirty="0">
                <a:solidFill>
                  <a:srgbClr val="000000"/>
                </a:solidFill>
                <a:highlight>
                  <a:srgbClr val="FFFF00"/>
                </a:highlight>
              </a:rPr>
              <a:t>XXX</a:t>
            </a:r>
            <a:r>
              <a:rPr lang="en-US" altLang="ko-KR" sz="1800" dirty="0">
                <a:solidFill>
                  <a:srgbClr val="000000"/>
                </a:solidFill>
              </a:rPr>
              <a:t>]</a:t>
            </a:r>
            <a:endParaRPr lang="en-US" sz="1800" b="1" u="sng" dirty="0">
              <a:solidFill>
                <a:srgbClr val="000000"/>
              </a:solidFill>
            </a:endParaRPr>
          </a:p>
          <a:p>
            <a:pPr marL="285750" indent="-285750">
              <a:lnSpc>
                <a:spcPts val="2500"/>
              </a:lnSpc>
              <a:buFont typeface="Arial" panose="020B0604020202020204" pitchFamily="34" charset="0"/>
              <a:buChar char="•"/>
            </a:pPr>
            <a:r>
              <a:rPr lang="en-US" altLang="ko-KR" sz="1800" dirty="0">
                <a:solidFill>
                  <a:srgbClr val="000000"/>
                </a:solidFill>
              </a:rPr>
              <a:t>[</a:t>
            </a:r>
            <a:r>
              <a:rPr lang="en-US" altLang="ko-KR" sz="1800" dirty="0">
                <a:solidFill>
                  <a:srgbClr val="000000"/>
                </a:solidFill>
                <a:highlight>
                  <a:srgbClr val="FFFF00"/>
                </a:highlight>
              </a:rPr>
              <a:t>XXX</a:t>
            </a:r>
            <a:r>
              <a:rPr lang="en-US" altLang="ko-KR" sz="1800" dirty="0">
                <a:solidFill>
                  <a:srgbClr val="000000"/>
                </a:solidFill>
              </a:rPr>
              <a:t>]</a:t>
            </a:r>
            <a:endParaRPr lang="en-US" sz="1800" b="1" u="sng" dirty="0">
              <a:solidFill>
                <a:srgbClr val="000000"/>
              </a:solidFill>
            </a:endParaRPr>
          </a:p>
          <a:p>
            <a:pPr marL="285750" indent="-285750">
              <a:lnSpc>
                <a:spcPts val="2500"/>
              </a:lnSpc>
              <a:buFont typeface="Arial" panose="020B0604020202020204" pitchFamily="34" charset="0"/>
              <a:buChar char="•"/>
            </a:pPr>
            <a:r>
              <a:rPr lang="en-US" altLang="ko-KR" sz="1800" dirty="0">
                <a:solidFill>
                  <a:srgbClr val="000000"/>
                </a:solidFill>
              </a:rPr>
              <a:t>[</a:t>
            </a:r>
            <a:r>
              <a:rPr lang="en-US" altLang="ko-KR" sz="1800" dirty="0">
                <a:solidFill>
                  <a:srgbClr val="000000"/>
                </a:solidFill>
                <a:highlight>
                  <a:srgbClr val="FFFF00"/>
                </a:highlight>
              </a:rPr>
              <a:t>XXX</a:t>
            </a:r>
            <a:r>
              <a:rPr lang="en-US" altLang="ko-KR" sz="1800" dirty="0">
                <a:solidFill>
                  <a:srgbClr val="000000"/>
                </a:solidFill>
              </a:rPr>
              <a:t>]</a:t>
            </a:r>
          </a:p>
          <a:p>
            <a:pPr>
              <a:lnSpc>
                <a:spcPts val="2500"/>
              </a:lnSpc>
            </a:pPr>
            <a:r>
              <a:rPr lang="en-US" sz="1800" b="1" u="sng" dirty="0">
                <a:solidFill>
                  <a:srgbClr val="000000"/>
                </a:solidFill>
              </a:rPr>
              <a:t>Countries of Operation:</a:t>
            </a:r>
          </a:p>
          <a:p>
            <a:pPr marL="285750" indent="-285750">
              <a:lnSpc>
                <a:spcPts val="2500"/>
              </a:lnSpc>
              <a:buFont typeface="Arial" panose="020B0604020202020204" pitchFamily="34" charset="0"/>
              <a:buChar char="•"/>
            </a:pPr>
            <a:r>
              <a:rPr lang="en-US" sz="1800" dirty="0">
                <a:solidFill>
                  <a:srgbClr val="000000"/>
                </a:solidFill>
              </a:rPr>
              <a:t>[</a:t>
            </a:r>
            <a:r>
              <a:rPr lang="en-US" sz="1800" dirty="0">
                <a:solidFill>
                  <a:srgbClr val="000000"/>
                </a:solidFill>
                <a:highlight>
                  <a:srgbClr val="FFFF00"/>
                </a:highlight>
              </a:rPr>
              <a:t>E.g., Country A – HQ</a:t>
            </a:r>
            <a:r>
              <a:rPr lang="en-US" sz="1800" dirty="0">
                <a:solidFill>
                  <a:srgbClr val="000000"/>
                </a:solidFill>
              </a:rPr>
              <a:t>]</a:t>
            </a:r>
          </a:p>
          <a:p>
            <a:pPr marL="285750" indent="-285750">
              <a:lnSpc>
                <a:spcPts val="2500"/>
              </a:lnSpc>
              <a:buFont typeface="Arial" panose="020B0604020202020204" pitchFamily="34" charset="0"/>
              <a:buChar char="•"/>
            </a:pPr>
            <a:r>
              <a:rPr lang="en-US" sz="1800" dirty="0">
                <a:solidFill>
                  <a:srgbClr val="000000"/>
                </a:solidFill>
              </a:rPr>
              <a:t>[</a:t>
            </a:r>
            <a:r>
              <a:rPr lang="en-US" sz="1800" dirty="0">
                <a:solidFill>
                  <a:srgbClr val="000000"/>
                </a:solidFill>
                <a:highlight>
                  <a:srgbClr val="FFFF00"/>
                </a:highlight>
              </a:rPr>
              <a:t>E.g., Country B – Operational HQ</a:t>
            </a:r>
            <a:r>
              <a:rPr lang="en-US" sz="1800" dirty="0">
                <a:solidFill>
                  <a:srgbClr val="000000"/>
                </a:solidFill>
              </a:rPr>
              <a:t>]</a:t>
            </a:r>
          </a:p>
          <a:p>
            <a:pPr>
              <a:lnSpc>
                <a:spcPts val="2500"/>
              </a:lnSpc>
            </a:pPr>
            <a:r>
              <a:rPr lang="en-US" sz="1800" b="1" u="sng" dirty="0">
                <a:solidFill>
                  <a:srgbClr val="000000"/>
                </a:solidFill>
              </a:rPr>
              <a:t>GCF Results Areas impacted by the project:</a:t>
            </a:r>
            <a:endParaRPr lang="en-US" sz="1800" dirty="0">
              <a:solidFill>
                <a:srgbClr val="000000"/>
              </a:solidFill>
            </a:endParaRPr>
          </a:p>
          <a:p>
            <a:pPr marL="285750" indent="-285750">
              <a:lnSpc>
                <a:spcPts val="2500"/>
              </a:lnSpc>
              <a:buFont typeface="Arial" panose="020B0604020202020204" pitchFamily="34" charset="0"/>
              <a:buChar char="•"/>
            </a:pPr>
            <a:r>
              <a:rPr lang="en-US" altLang="ko-KR" sz="1800" dirty="0">
                <a:solidFill>
                  <a:srgbClr val="000000"/>
                </a:solidFill>
              </a:rPr>
              <a:t>[</a:t>
            </a:r>
            <a:r>
              <a:rPr lang="en-US" altLang="ko-KR" sz="1800" dirty="0">
                <a:solidFill>
                  <a:srgbClr val="000000"/>
                </a:solidFill>
                <a:highlight>
                  <a:srgbClr val="FFFF00"/>
                </a:highlight>
              </a:rPr>
              <a:t>E.g., Transport</a:t>
            </a:r>
            <a:r>
              <a:rPr lang="en-US" altLang="ko-KR" sz="1800" dirty="0">
                <a:solidFill>
                  <a:srgbClr val="000000"/>
                </a:solidFill>
              </a:rPr>
              <a:t>] ([</a:t>
            </a:r>
            <a:r>
              <a:rPr lang="en-US" altLang="ko-KR" sz="1800" dirty="0">
                <a:solidFill>
                  <a:srgbClr val="000000"/>
                </a:solidFill>
                <a:highlight>
                  <a:srgbClr val="FFFF00"/>
                </a:highlight>
              </a:rPr>
              <a:t>XX</a:t>
            </a:r>
            <a:r>
              <a:rPr lang="en-US" altLang="ko-KR" sz="1800" dirty="0">
                <a:solidFill>
                  <a:srgbClr val="000000"/>
                </a:solidFill>
              </a:rPr>
              <a:t>]% of total funding) </a:t>
            </a:r>
            <a:endParaRPr lang="en-US" sz="1800" b="1" u="sng" dirty="0">
              <a:solidFill>
                <a:srgbClr val="000000"/>
              </a:solidFill>
              <a:latin typeface="Corbel" panose="020B0503020204020204" pitchFamily="34" charset="0"/>
            </a:endParaRPr>
          </a:p>
          <a:p>
            <a:pPr marL="285750" indent="-285750">
              <a:lnSpc>
                <a:spcPts val="2500"/>
              </a:lnSpc>
              <a:buFont typeface="Arial" panose="020B0604020202020204" pitchFamily="34" charset="0"/>
              <a:buChar char="•"/>
            </a:pPr>
            <a:r>
              <a:rPr lang="en-US" altLang="ko-KR" sz="1800" dirty="0">
                <a:solidFill>
                  <a:srgbClr val="000000"/>
                </a:solidFill>
              </a:rPr>
              <a:t>[</a:t>
            </a:r>
            <a:r>
              <a:rPr lang="en-US" altLang="ko-KR" sz="1800" dirty="0">
                <a:solidFill>
                  <a:srgbClr val="000000"/>
                </a:solidFill>
                <a:highlight>
                  <a:srgbClr val="FFFF00"/>
                </a:highlight>
              </a:rPr>
              <a:t>XXX</a:t>
            </a:r>
            <a:r>
              <a:rPr lang="en-US" altLang="ko-KR" sz="1800" dirty="0">
                <a:solidFill>
                  <a:srgbClr val="000000"/>
                </a:solidFill>
              </a:rPr>
              <a:t>] ([</a:t>
            </a:r>
            <a:r>
              <a:rPr lang="en-US" altLang="ko-KR" sz="1800" dirty="0">
                <a:solidFill>
                  <a:srgbClr val="000000"/>
                </a:solidFill>
                <a:highlight>
                  <a:srgbClr val="FFFF00"/>
                </a:highlight>
              </a:rPr>
              <a:t>XX</a:t>
            </a:r>
            <a:r>
              <a:rPr lang="en-US" altLang="ko-KR" sz="1800" dirty="0">
                <a:solidFill>
                  <a:srgbClr val="000000"/>
                </a:solidFill>
              </a:rPr>
              <a:t>]% of total funding) </a:t>
            </a:r>
            <a:endParaRPr lang="en-US" sz="1800" b="1" u="sng" dirty="0">
              <a:solidFill>
                <a:srgbClr val="000000"/>
              </a:solidFill>
              <a:latin typeface="Corbel" panose="020B0503020204020204" pitchFamily="34" charset="0"/>
            </a:endParaRPr>
          </a:p>
          <a:p>
            <a:pPr>
              <a:lnSpc>
                <a:spcPts val="2500"/>
              </a:lnSpc>
            </a:pPr>
            <a:r>
              <a:rPr lang="en-US" sz="1800" b="1" u="sng" dirty="0">
                <a:solidFill>
                  <a:srgbClr val="000000"/>
                </a:solidFill>
              </a:rPr>
              <a:t>Innovative elements of the project:</a:t>
            </a:r>
            <a:endParaRPr lang="en-US" sz="1800" dirty="0">
              <a:solidFill>
                <a:srgbClr val="000000"/>
              </a:solidFill>
            </a:endParaRPr>
          </a:p>
          <a:p>
            <a:pPr marL="285750" indent="-285750">
              <a:lnSpc>
                <a:spcPts val="2500"/>
              </a:lnSpc>
              <a:buFont typeface="Arial,Sans-Serif"/>
              <a:buChar char="•"/>
            </a:pPr>
            <a:r>
              <a:rPr lang="en-US" sz="1800" dirty="0">
                <a:solidFill>
                  <a:srgbClr val="000000"/>
                </a:solidFill>
              </a:rPr>
              <a:t>[</a:t>
            </a:r>
            <a:r>
              <a:rPr lang="en-US" sz="1800" dirty="0">
                <a:solidFill>
                  <a:srgbClr val="000000"/>
                </a:solidFill>
                <a:highlight>
                  <a:srgbClr val="FFFF00"/>
                </a:highlight>
              </a:rPr>
              <a:t>XXX</a:t>
            </a:r>
            <a:r>
              <a:rPr lang="en-US" sz="1800" dirty="0">
                <a:solidFill>
                  <a:srgbClr val="000000"/>
                </a:solidFill>
              </a:rPr>
              <a:t>]</a:t>
            </a:r>
            <a:endParaRPr lang="en-US" sz="1800" dirty="0"/>
          </a:p>
          <a:p>
            <a:pPr>
              <a:lnSpc>
                <a:spcPts val="2500"/>
              </a:lnSpc>
            </a:pPr>
            <a:endParaRPr lang="en-US" b="1" u="sng" dirty="0"/>
          </a:p>
          <a:p>
            <a:pPr>
              <a:lnSpc>
                <a:spcPts val="2500"/>
              </a:lnSpc>
            </a:pPr>
            <a:endParaRPr lang="en-US" altLang="ko-KR" sz="1800" dirty="0">
              <a:solidFill>
                <a:srgbClr val="000000"/>
              </a:solidFill>
              <a:latin typeface="Corbel" panose="020B0503020204020204" pitchFamily="34" charset="0"/>
            </a:endParaRPr>
          </a:p>
        </p:txBody>
      </p:sp>
      <p:sp>
        <p:nvSpPr>
          <p:cNvPr id="33" name="Rectangle 32">
            <a:extLst>
              <a:ext uri="{FF2B5EF4-FFF2-40B4-BE49-F238E27FC236}">
                <a16:creationId xmlns:a16="http://schemas.microsoft.com/office/drawing/2014/main" id="{6082239E-4A51-47A2-A737-D7397ABA53FF}"/>
              </a:ext>
            </a:extLst>
          </p:cNvPr>
          <p:cNvSpPr/>
          <p:nvPr/>
        </p:nvSpPr>
        <p:spPr>
          <a:xfrm>
            <a:off x="620765" y="739762"/>
            <a:ext cx="4299927" cy="400110"/>
          </a:xfrm>
          <a:prstGeom prst="rect">
            <a:avLst/>
          </a:prstGeom>
          <a:solidFill>
            <a:schemeClr val="bg1"/>
          </a:solidFill>
        </p:spPr>
        <p:txBody>
          <a:bodyPr wrap="square">
            <a:spAutoFit/>
          </a:bodyPr>
          <a:lstStyle/>
          <a:p>
            <a:pPr defTabSz="633062">
              <a:spcBef>
                <a:spcPts val="416"/>
              </a:spcBef>
              <a:defRPr/>
            </a:pPr>
            <a:r>
              <a:rPr lang="en-US" sz="2000" b="1" dirty="0">
                <a:solidFill>
                  <a:srgbClr val="3A7179"/>
                </a:solidFill>
                <a:latin typeface="Corbel" panose="020B0503020204020204" pitchFamily="34" charset="0"/>
              </a:rPr>
              <a:t>Project/Programme Description</a:t>
            </a:r>
          </a:p>
        </p:txBody>
      </p:sp>
      <p:grpSp>
        <p:nvGrpSpPr>
          <p:cNvPr id="7" name="Group 6">
            <a:extLst>
              <a:ext uri="{FF2B5EF4-FFF2-40B4-BE49-F238E27FC236}">
                <a16:creationId xmlns:a16="http://schemas.microsoft.com/office/drawing/2014/main" id="{72890BF9-9828-B7D1-FF7B-D6675D8C2000}"/>
              </a:ext>
            </a:extLst>
          </p:cNvPr>
          <p:cNvGrpSpPr/>
          <p:nvPr/>
        </p:nvGrpSpPr>
        <p:grpSpPr>
          <a:xfrm>
            <a:off x="9271138" y="1490740"/>
            <a:ext cx="2766258" cy="515131"/>
            <a:chOff x="9440225" y="1594028"/>
            <a:chExt cx="2767439" cy="589184"/>
          </a:xfrm>
        </p:grpSpPr>
        <p:sp>
          <p:nvSpPr>
            <p:cNvPr id="59" name="Textplatzhalter 16">
              <a:extLst>
                <a:ext uri="{FF2B5EF4-FFF2-40B4-BE49-F238E27FC236}">
                  <a16:creationId xmlns:a16="http://schemas.microsoft.com/office/drawing/2014/main" id="{49737949-B66A-4A89-9A6B-BBFF11CCE8D4}"/>
                </a:ext>
              </a:extLst>
            </p:cNvPr>
            <p:cNvSpPr txBox="1">
              <a:spLocks/>
            </p:cNvSpPr>
            <p:nvPr/>
          </p:nvSpPr>
          <p:spPr>
            <a:xfrm>
              <a:off x="9440225" y="1594028"/>
              <a:ext cx="2646966" cy="589184"/>
            </a:xfrm>
            <a:prstGeom prst="rect">
              <a:avLst/>
            </a:prstGeom>
            <a:solidFill>
              <a:srgbClr val="1F6E7F">
                <a:alpha val="12000"/>
              </a:srgbClr>
            </a:solidFill>
            <a:ln>
              <a:noFill/>
            </a:ln>
          </p:spPr>
          <p:txBody>
            <a:bodyPr lIns="99692" tIns="66462" rIns="99692" bIns="66462" anchor="ctr"/>
            <a:lstStyle>
              <a:defPPr>
                <a:defRPr lang="de-DE"/>
              </a:defPPr>
              <a:lvl1pPr indent="0" fontAlgn="base">
                <a:lnSpc>
                  <a:spcPct val="120000"/>
                </a:lnSpc>
                <a:spcBef>
                  <a:spcPts val="600"/>
                </a:spcBef>
                <a:spcAft>
                  <a:spcPct val="0"/>
                </a:spcAft>
                <a:buSzPct val="120000"/>
                <a:buFont typeface="Franklin Gothic Book" pitchFamily="34" charset="0"/>
                <a:buNone/>
                <a:defRPr sz="1400" b="0">
                  <a:ea typeface="ＭＳ Ｐゴシック" charset="0"/>
                </a:defRPr>
              </a:lvl1pPr>
              <a:lvl2pPr marL="180000"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2pPr>
              <a:lvl3pPr marL="538163"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3pPr>
              <a:lvl4pPr marL="180000"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4pPr>
              <a:lvl5pPr marL="538163"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5pPr>
              <a:lvl6pPr marL="180000" indent="-180000">
                <a:lnSpc>
                  <a:spcPct val="110000"/>
                </a:lnSpc>
                <a:spcBef>
                  <a:spcPts val="400"/>
                </a:spcBef>
                <a:buFont typeface="Franklin Gothic Book" pitchFamily="34" charset="0"/>
                <a:buChar char="›"/>
                <a:defRPr sz="1200"/>
              </a:lvl6pPr>
              <a:lvl7pPr marL="538163" indent="-180000">
                <a:lnSpc>
                  <a:spcPct val="110000"/>
                </a:lnSpc>
                <a:spcBef>
                  <a:spcPts val="400"/>
                </a:spcBef>
                <a:buFont typeface="Franklin Gothic Book" pitchFamily="34" charset="0"/>
                <a:buChar char="›"/>
                <a:defRPr sz="1200"/>
              </a:lvl7pPr>
              <a:lvl8pPr marL="180000" indent="-180000">
                <a:spcBef>
                  <a:spcPts val="200"/>
                </a:spcBef>
                <a:buFont typeface="Franklin Gothic Book" pitchFamily="34" charset="0"/>
                <a:buChar char="›"/>
                <a:defRPr sz="1000"/>
              </a:lvl8pPr>
              <a:lvl9pPr marL="540000" indent="-180000">
                <a:spcBef>
                  <a:spcPts val="200"/>
                </a:spcBef>
                <a:buFont typeface="Franklin Gothic Book" pitchFamily="34" charset="0"/>
                <a:buChar char="›"/>
                <a:defRPr sz="1000"/>
              </a:lvl9pPr>
            </a:lstStyle>
            <a:p>
              <a:pPr defTabSz="844083">
                <a:spcBef>
                  <a:spcPts val="554"/>
                </a:spcBef>
                <a:defRPr/>
              </a:pPr>
              <a:endParaRPr lang="de-DE" sz="1000" b="1" dirty="0">
                <a:solidFill>
                  <a:srgbClr val="000000"/>
                </a:solidFill>
                <a:latin typeface="Corbel" panose="020B0503020204020204" pitchFamily="34" charset="0"/>
                <a:cs typeface="Arial" panose="020B0604020202020204" pitchFamily="34" charset="0"/>
              </a:endParaRPr>
            </a:p>
          </p:txBody>
        </p:sp>
        <p:sp>
          <p:nvSpPr>
            <p:cNvPr id="61" name="Freeform 65">
              <a:extLst>
                <a:ext uri="{FF2B5EF4-FFF2-40B4-BE49-F238E27FC236}">
                  <a16:creationId xmlns:a16="http://schemas.microsoft.com/office/drawing/2014/main" id="{DE517B7F-C5B7-478C-A08F-5543D146CF57}"/>
                </a:ext>
              </a:extLst>
            </p:cNvPr>
            <p:cNvSpPr>
              <a:spLocks noEditPoints="1"/>
            </p:cNvSpPr>
            <p:nvPr/>
          </p:nvSpPr>
          <p:spPr bwMode="auto">
            <a:xfrm>
              <a:off x="9521612" y="1803943"/>
              <a:ext cx="155916" cy="162266"/>
            </a:xfrm>
            <a:custGeom>
              <a:avLst/>
              <a:gdLst>
                <a:gd name="T0" fmla="*/ 32 w 484"/>
                <a:gd name="T1" fmla="*/ 364 h 484"/>
                <a:gd name="T2" fmla="*/ 0 w 484"/>
                <a:gd name="T3" fmla="*/ 242 h 484"/>
                <a:gd name="T4" fmla="*/ 32 w 484"/>
                <a:gd name="T5" fmla="*/ 121 h 484"/>
                <a:gd name="T6" fmla="*/ 120 w 484"/>
                <a:gd name="T7" fmla="*/ 33 h 484"/>
                <a:gd name="T8" fmla="*/ 242 w 484"/>
                <a:gd name="T9" fmla="*/ 0 h 484"/>
                <a:gd name="T10" fmla="*/ 363 w 484"/>
                <a:gd name="T11" fmla="*/ 33 h 484"/>
                <a:gd name="T12" fmla="*/ 451 w 484"/>
                <a:gd name="T13" fmla="*/ 121 h 484"/>
                <a:gd name="T14" fmla="*/ 484 w 484"/>
                <a:gd name="T15" fmla="*/ 242 h 484"/>
                <a:gd name="T16" fmla="*/ 451 w 484"/>
                <a:gd name="T17" fmla="*/ 364 h 484"/>
                <a:gd name="T18" fmla="*/ 363 w 484"/>
                <a:gd name="T19" fmla="*/ 452 h 484"/>
                <a:gd name="T20" fmla="*/ 242 w 484"/>
                <a:gd name="T21" fmla="*/ 484 h 484"/>
                <a:gd name="T22" fmla="*/ 120 w 484"/>
                <a:gd name="T23" fmla="*/ 452 h 484"/>
                <a:gd name="T24" fmla="*/ 32 w 484"/>
                <a:gd name="T25" fmla="*/ 364 h 484"/>
                <a:gd name="T26" fmla="*/ 93 w 484"/>
                <a:gd name="T27" fmla="*/ 156 h 484"/>
                <a:gd name="T28" fmla="*/ 70 w 484"/>
                <a:gd name="T29" fmla="*/ 242 h 484"/>
                <a:gd name="T30" fmla="*/ 93 w 484"/>
                <a:gd name="T31" fmla="*/ 328 h 484"/>
                <a:gd name="T32" fmla="*/ 156 w 484"/>
                <a:gd name="T33" fmla="*/ 391 h 484"/>
                <a:gd name="T34" fmla="*/ 242 w 484"/>
                <a:gd name="T35" fmla="*/ 414 h 484"/>
                <a:gd name="T36" fmla="*/ 328 w 484"/>
                <a:gd name="T37" fmla="*/ 391 h 484"/>
                <a:gd name="T38" fmla="*/ 390 w 484"/>
                <a:gd name="T39" fmla="*/ 328 h 484"/>
                <a:gd name="T40" fmla="*/ 413 w 484"/>
                <a:gd name="T41" fmla="*/ 242 h 484"/>
                <a:gd name="T42" fmla="*/ 390 w 484"/>
                <a:gd name="T43" fmla="*/ 156 h 484"/>
                <a:gd name="T44" fmla="*/ 328 w 484"/>
                <a:gd name="T45" fmla="*/ 94 h 484"/>
                <a:gd name="T46" fmla="*/ 242 w 484"/>
                <a:gd name="T47" fmla="*/ 71 h 484"/>
                <a:gd name="T48" fmla="*/ 156 w 484"/>
                <a:gd name="T49" fmla="*/ 94 h 484"/>
                <a:gd name="T50" fmla="*/ 93 w 484"/>
                <a:gd name="T51" fmla="*/ 156 h 484"/>
                <a:gd name="T52" fmla="*/ 131 w 484"/>
                <a:gd name="T53" fmla="*/ 249 h 484"/>
                <a:gd name="T54" fmla="*/ 141 w 484"/>
                <a:gd name="T55" fmla="*/ 242 h 484"/>
                <a:gd name="T56" fmla="*/ 201 w 484"/>
                <a:gd name="T57" fmla="*/ 242 h 484"/>
                <a:gd name="T58" fmla="*/ 201 w 484"/>
                <a:gd name="T59" fmla="*/ 131 h 484"/>
                <a:gd name="T60" fmla="*/ 204 w 484"/>
                <a:gd name="T61" fmla="*/ 124 h 484"/>
                <a:gd name="T62" fmla="*/ 211 w 484"/>
                <a:gd name="T63" fmla="*/ 121 h 484"/>
                <a:gd name="T64" fmla="*/ 272 w 484"/>
                <a:gd name="T65" fmla="*/ 121 h 484"/>
                <a:gd name="T66" fmla="*/ 279 w 484"/>
                <a:gd name="T67" fmla="*/ 124 h 484"/>
                <a:gd name="T68" fmla="*/ 282 w 484"/>
                <a:gd name="T69" fmla="*/ 131 h 484"/>
                <a:gd name="T70" fmla="*/ 282 w 484"/>
                <a:gd name="T71" fmla="*/ 242 h 484"/>
                <a:gd name="T72" fmla="*/ 343 w 484"/>
                <a:gd name="T73" fmla="*/ 242 h 484"/>
                <a:gd name="T74" fmla="*/ 350 w 484"/>
                <a:gd name="T75" fmla="*/ 245 h 484"/>
                <a:gd name="T76" fmla="*/ 353 w 484"/>
                <a:gd name="T77" fmla="*/ 252 h 484"/>
                <a:gd name="T78" fmla="*/ 349 w 484"/>
                <a:gd name="T79" fmla="*/ 260 h 484"/>
                <a:gd name="T80" fmla="*/ 249 w 484"/>
                <a:gd name="T81" fmla="*/ 360 h 484"/>
                <a:gd name="T82" fmla="*/ 242 w 484"/>
                <a:gd name="T83" fmla="*/ 363 h 484"/>
                <a:gd name="T84" fmla="*/ 234 w 484"/>
                <a:gd name="T85" fmla="*/ 360 h 484"/>
                <a:gd name="T86" fmla="*/ 134 w 484"/>
                <a:gd name="T87" fmla="*/ 260 h 484"/>
                <a:gd name="T88" fmla="*/ 131 w 484"/>
                <a:gd name="T89" fmla="*/ 249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4" h="484">
                  <a:moveTo>
                    <a:pt x="32" y="364"/>
                  </a:moveTo>
                  <a:cubicBezTo>
                    <a:pt x="11" y="327"/>
                    <a:pt x="0" y="286"/>
                    <a:pt x="0" y="242"/>
                  </a:cubicBezTo>
                  <a:cubicBezTo>
                    <a:pt x="0" y="198"/>
                    <a:pt x="11" y="158"/>
                    <a:pt x="32" y="121"/>
                  </a:cubicBezTo>
                  <a:cubicBezTo>
                    <a:pt x="54" y="84"/>
                    <a:pt x="83" y="54"/>
                    <a:pt x="120" y="33"/>
                  </a:cubicBezTo>
                  <a:cubicBezTo>
                    <a:pt x="157" y="11"/>
                    <a:pt x="198" y="0"/>
                    <a:pt x="242" y="0"/>
                  </a:cubicBezTo>
                  <a:cubicBezTo>
                    <a:pt x="286" y="0"/>
                    <a:pt x="326" y="11"/>
                    <a:pt x="363" y="33"/>
                  </a:cubicBezTo>
                  <a:cubicBezTo>
                    <a:pt x="400" y="54"/>
                    <a:pt x="430" y="84"/>
                    <a:pt x="451" y="121"/>
                  </a:cubicBezTo>
                  <a:cubicBezTo>
                    <a:pt x="473" y="158"/>
                    <a:pt x="484" y="198"/>
                    <a:pt x="484" y="242"/>
                  </a:cubicBezTo>
                  <a:cubicBezTo>
                    <a:pt x="484" y="286"/>
                    <a:pt x="473" y="327"/>
                    <a:pt x="451" y="364"/>
                  </a:cubicBezTo>
                  <a:cubicBezTo>
                    <a:pt x="430" y="401"/>
                    <a:pt x="400" y="430"/>
                    <a:pt x="363" y="452"/>
                  </a:cubicBezTo>
                  <a:cubicBezTo>
                    <a:pt x="326" y="473"/>
                    <a:pt x="286" y="484"/>
                    <a:pt x="242" y="484"/>
                  </a:cubicBezTo>
                  <a:cubicBezTo>
                    <a:pt x="198" y="484"/>
                    <a:pt x="157" y="473"/>
                    <a:pt x="120" y="452"/>
                  </a:cubicBezTo>
                  <a:cubicBezTo>
                    <a:pt x="83" y="430"/>
                    <a:pt x="54" y="401"/>
                    <a:pt x="32" y="364"/>
                  </a:cubicBezTo>
                  <a:close/>
                  <a:moveTo>
                    <a:pt x="93" y="156"/>
                  </a:moveTo>
                  <a:cubicBezTo>
                    <a:pt x="78" y="183"/>
                    <a:pt x="70" y="211"/>
                    <a:pt x="70" y="242"/>
                  </a:cubicBezTo>
                  <a:cubicBezTo>
                    <a:pt x="70" y="273"/>
                    <a:pt x="78" y="302"/>
                    <a:pt x="93" y="328"/>
                  </a:cubicBezTo>
                  <a:cubicBezTo>
                    <a:pt x="109" y="355"/>
                    <a:pt x="129" y="375"/>
                    <a:pt x="156" y="391"/>
                  </a:cubicBezTo>
                  <a:cubicBezTo>
                    <a:pt x="182" y="406"/>
                    <a:pt x="211" y="414"/>
                    <a:pt x="242" y="414"/>
                  </a:cubicBezTo>
                  <a:cubicBezTo>
                    <a:pt x="273" y="414"/>
                    <a:pt x="301" y="406"/>
                    <a:pt x="328" y="391"/>
                  </a:cubicBezTo>
                  <a:cubicBezTo>
                    <a:pt x="354" y="375"/>
                    <a:pt x="375" y="355"/>
                    <a:pt x="390" y="328"/>
                  </a:cubicBezTo>
                  <a:cubicBezTo>
                    <a:pt x="405" y="302"/>
                    <a:pt x="413" y="273"/>
                    <a:pt x="413" y="242"/>
                  </a:cubicBezTo>
                  <a:cubicBezTo>
                    <a:pt x="413" y="211"/>
                    <a:pt x="405" y="183"/>
                    <a:pt x="390" y="156"/>
                  </a:cubicBezTo>
                  <a:cubicBezTo>
                    <a:pt x="375" y="130"/>
                    <a:pt x="354" y="109"/>
                    <a:pt x="328" y="94"/>
                  </a:cubicBezTo>
                  <a:cubicBezTo>
                    <a:pt x="301" y="79"/>
                    <a:pt x="273" y="71"/>
                    <a:pt x="242" y="71"/>
                  </a:cubicBezTo>
                  <a:cubicBezTo>
                    <a:pt x="211" y="71"/>
                    <a:pt x="182" y="79"/>
                    <a:pt x="156" y="94"/>
                  </a:cubicBezTo>
                  <a:cubicBezTo>
                    <a:pt x="129" y="109"/>
                    <a:pt x="109" y="130"/>
                    <a:pt x="93" y="156"/>
                  </a:cubicBezTo>
                  <a:close/>
                  <a:moveTo>
                    <a:pt x="131" y="249"/>
                  </a:moveTo>
                  <a:cubicBezTo>
                    <a:pt x="133" y="244"/>
                    <a:pt x="136" y="242"/>
                    <a:pt x="141" y="242"/>
                  </a:cubicBezTo>
                  <a:lnTo>
                    <a:pt x="201" y="242"/>
                  </a:lnTo>
                  <a:lnTo>
                    <a:pt x="201" y="131"/>
                  </a:lnTo>
                  <a:cubicBezTo>
                    <a:pt x="201" y="129"/>
                    <a:pt x="202" y="126"/>
                    <a:pt x="204" y="124"/>
                  </a:cubicBezTo>
                  <a:cubicBezTo>
                    <a:pt x="206" y="122"/>
                    <a:pt x="209" y="121"/>
                    <a:pt x="211" y="121"/>
                  </a:cubicBezTo>
                  <a:lnTo>
                    <a:pt x="272" y="121"/>
                  </a:lnTo>
                  <a:cubicBezTo>
                    <a:pt x="275" y="121"/>
                    <a:pt x="277" y="122"/>
                    <a:pt x="279" y="124"/>
                  </a:cubicBezTo>
                  <a:cubicBezTo>
                    <a:pt x="281" y="126"/>
                    <a:pt x="282" y="129"/>
                    <a:pt x="282" y="131"/>
                  </a:cubicBezTo>
                  <a:lnTo>
                    <a:pt x="282" y="242"/>
                  </a:lnTo>
                  <a:lnTo>
                    <a:pt x="343" y="242"/>
                  </a:lnTo>
                  <a:cubicBezTo>
                    <a:pt x="345" y="242"/>
                    <a:pt x="348" y="243"/>
                    <a:pt x="350" y="245"/>
                  </a:cubicBezTo>
                  <a:cubicBezTo>
                    <a:pt x="352" y="247"/>
                    <a:pt x="353" y="249"/>
                    <a:pt x="353" y="252"/>
                  </a:cubicBezTo>
                  <a:cubicBezTo>
                    <a:pt x="353" y="255"/>
                    <a:pt x="352" y="257"/>
                    <a:pt x="349" y="260"/>
                  </a:cubicBezTo>
                  <a:lnTo>
                    <a:pt x="249" y="360"/>
                  </a:lnTo>
                  <a:cubicBezTo>
                    <a:pt x="247" y="362"/>
                    <a:pt x="244" y="363"/>
                    <a:pt x="242" y="363"/>
                  </a:cubicBezTo>
                  <a:cubicBezTo>
                    <a:pt x="239" y="363"/>
                    <a:pt x="237" y="362"/>
                    <a:pt x="234" y="360"/>
                  </a:cubicBezTo>
                  <a:lnTo>
                    <a:pt x="134" y="260"/>
                  </a:lnTo>
                  <a:cubicBezTo>
                    <a:pt x="131" y="256"/>
                    <a:pt x="130" y="253"/>
                    <a:pt x="131" y="249"/>
                  </a:cubicBezTo>
                  <a:close/>
                </a:path>
              </a:pathLst>
            </a:custGeom>
            <a:solidFill>
              <a:srgbClr val="006E7E"/>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a:solidFill>
                  <a:prstClr val="black"/>
                </a:solidFill>
                <a:latin typeface="Corbel" panose="020B0503020204020204" pitchFamily="34" charset="0"/>
              </a:endParaRPr>
            </a:p>
          </p:txBody>
        </p:sp>
        <p:sp>
          <p:nvSpPr>
            <p:cNvPr id="62" name="Title 1">
              <a:extLst>
                <a:ext uri="{FF2B5EF4-FFF2-40B4-BE49-F238E27FC236}">
                  <a16:creationId xmlns:a16="http://schemas.microsoft.com/office/drawing/2014/main" id="{B2899047-8A0D-4795-8BB1-28B136234B2F}"/>
                </a:ext>
              </a:extLst>
            </p:cNvPr>
            <p:cNvSpPr txBox="1">
              <a:spLocks/>
            </p:cNvSpPr>
            <p:nvPr/>
          </p:nvSpPr>
          <p:spPr>
            <a:xfrm>
              <a:off x="9522562" y="1620743"/>
              <a:ext cx="1225435" cy="154878"/>
            </a:xfrm>
            <a:prstGeom prst="rect">
              <a:avLst/>
            </a:prstGeom>
          </p:spPr>
          <p:txBody>
            <a:bodyPr vert="horz" wrap="square" lIns="0" tIns="0" rIns="0" bIns="0" anchor="t"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a:defRPr/>
              </a:pPr>
              <a:r>
                <a:rPr lang="en-US" sz="1100" b="1" dirty="0">
                  <a:solidFill>
                    <a:srgbClr val="000000"/>
                  </a:solidFill>
                  <a:latin typeface="Corbel" panose="020B0503020204020204" pitchFamily="34" charset="0"/>
                </a:rPr>
                <a:t>Climate Impact</a:t>
              </a:r>
            </a:p>
          </p:txBody>
        </p:sp>
        <p:sp>
          <p:nvSpPr>
            <p:cNvPr id="63" name="Title 1">
              <a:extLst>
                <a:ext uri="{FF2B5EF4-FFF2-40B4-BE49-F238E27FC236}">
                  <a16:creationId xmlns:a16="http://schemas.microsoft.com/office/drawing/2014/main" id="{10F393BC-1E97-4121-A9A1-48BF30D2F913}"/>
                </a:ext>
              </a:extLst>
            </p:cNvPr>
            <p:cNvSpPr txBox="1">
              <a:spLocks/>
            </p:cNvSpPr>
            <p:nvPr/>
          </p:nvSpPr>
          <p:spPr>
            <a:xfrm>
              <a:off x="9733882" y="1787112"/>
              <a:ext cx="2257647" cy="179100"/>
            </a:xfrm>
            <a:prstGeom prst="rect">
              <a:avLst/>
            </a:prstGeom>
          </p:spPr>
          <p:txBody>
            <a:bodyPr vert="horz" wrap="square" lIns="0" tIns="0" rIns="0" bIns="0" anchor="t"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lvl="0">
                <a:defRPr/>
              </a:pPr>
              <a:r>
                <a:rPr lang="en-US" sz="1050" dirty="0">
                  <a:latin typeface="Corbel"/>
                </a:rPr>
                <a:t>[</a:t>
              </a:r>
              <a:r>
                <a:rPr lang="en-US" sz="1050" dirty="0">
                  <a:highlight>
                    <a:srgbClr val="FFFF00"/>
                  </a:highlight>
                  <a:latin typeface="Corbel"/>
                </a:rPr>
                <a:t>XXX</a:t>
              </a:r>
              <a:r>
                <a:rPr lang="en-US" sz="1050" dirty="0">
                  <a:latin typeface="Corbel"/>
                </a:rPr>
                <a:t>] tons of CO2 emissions reduction</a:t>
              </a:r>
            </a:p>
          </p:txBody>
        </p:sp>
        <p:sp>
          <p:nvSpPr>
            <p:cNvPr id="64" name="Title 1">
              <a:extLst>
                <a:ext uri="{FF2B5EF4-FFF2-40B4-BE49-F238E27FC236}">
                  <a16:creationId xmlns:a16="http://schemas.microsoft.com/office/drawing/2014/main" id="{C5C318A1-C810-4341-B3BA-3EA14ADB379D}"/>
                </a:ext>
              </a:extLst>
            </p:cNvPr>
            <p:cNvSpPr txBox="1">
              <a:spLocks/>
            </p:cNvSpPr>
            <p:nvPr/>
          </p:nvSpPr>
          <p:spPr>
            <a:xfrm>
              <a:off x="9733883" y="1969294"/>
              <a:ext cx="2473781" cy="162266"/>
            </a:xfrm>
            <a:prstGeom prst="rect">
              <a:avLst/>
            </a:prstGeom>
          </p:spPr>
          <p:txBody>
            <a:bodyPr vert="horz" wrap="square" lIns="0" tIns="0" rIns="0" bIns="0" anchor="t"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lvl="0">
                <a:defRPr/>
              </a:pPr>
              <a:r>
                <a:rPr lang="en-US" sz="1050" dirty="0">
                  <a:latin typeface="Corbel"/>
                </a:rPr>
                <a:t>[</a:t>
              </a:r>
              <a:r>
                <a:rPr lang="en-US" sz="1050" dirty="0">
                  <a:highlight>
                    <a:srgbClr val="FFFF00"/>
                  </a:highlight>
                  <a:latin typeface="Corbel"/>
                </a:rPr>
                <a:t>XXX</a:t>
              </a:r>
              <a:r>
                <a:rPr lang="en-US" sz="1050" dirty="0">
                  <a:latin typeface="Corbel"/>
                </a:rPr>
                <a:t>] m people benefit from the project</a:t>
              </a:r>
            </a:p>
          </p:txBody>
        </p:sp>
        <p:sp>
          <p:nvSpPr>
            <p:cNvPr id="65" name="Freeform 65">
              <a:extLst>
                <a:ext uri="{FF2B5EF4-FFF2-40B4-BE49-F238E27FC236}">
                  <a16:creationId xmlns:a16="http://schemas.microsoft.com/office/drawing/2014/main" id="{BC8FF734-E0E8-4C78-843B-DFC006814E28}"/>
                </a:ext>
              </a:extLst>
            </p:cNvPr>
            <p:cNvSpPr>
              <a:spLocks noEditPoints="1"/>
            </p:cNvSpPr>
            <p:nvPr/>
          </p:nvSpPr>
          <p:spPr bwMode="auto">
            <a:xfrm rot="10800000">
              <a:off x="9523322" y="1989675"/>
              <a:ext cx="155916" cy="162266"/>
            </a:xfrm>
            <a:custGeom>
              <a:avLst/>
              <a:gdLst>
                <a:gd name="T0" fmla="*/ 32 w 484"/>
                <a:gd name="T1" fmla="*/ 364 h 484"/>
                <a:gd name="T2" fmla="*/ 0 w 484"/>
                <a:gd name="T3" fmla="*/ 242 h 484"/>
                <a:gd name="T4" fmla="*/ 32 w 484"/>
                <a:gd name="T5" fmla="*/ 121 h 484"/>
                <a:gd name="T6" fmla="*/ 120 w 484"/>
                <a:gd name="T7" fmla="*/ 33 h 484"/>
                <a:gd name="T8" fmla="*/ 242 w 484"/>
                <a:gd name="T9" fmla="*/ 0 h 484"/>
                <a:gd name="T10" fmla="*/ 363 w 484"/>
                <a:gd name="T11" fmla="*/ 33 h 484"/>
                <a:gd name="T12" fmla="*/ 451 w 484"/>
                <a:gd name="T13" fmla="*/ 121 h 484"/>
                <a:gd name="T14" fmla="*/ 484 w 484"/>
                <a:gd name="T15" fmla="*/ 242 h 484"/>
                <a:gd name="T16" fmla="*/ 451 w 484"/>
                <a:gd name="T17" fmla="*/ 364 h 484"/>
                <a:gd name="T18" fmla="*/ 363 w 484"/>
                <a:gd name="T19" fmla="*/ 452 h 484"/>
                <a:gd name="T20" fmla="*/ 242 w 484"/>
                <a:gd name="T21" fmla="*/ 484 h 484"/>
                <a:gd name="T22" fmla="*/ 120 w 484"/>
                <a:gd name="T23" fmla="*/ 452 h 484"/>
                <a:gd name="T24" fmla="*/ 32 w 484"/>
                <a:gd name="T25" fmla="*/ 364 h 484"/>
                <a:gd name="T26" fmla="*/ 93 w 484"/>
                <a:gd name="T27" fmla="*/ 156 h 484"/>
                <a:gd name="T28" fmla="*/ 70 w 484"/>
                <a:gd name="T29" fmla="*/ 242 h 484"/>
                <a:gd name="T30" fmla="*/ 93 w 484"/>
                <a:gd name="T31" fmla="*/ 328 h 484"/>
                <a:gd name="T32" fmla="*/ 156 w 484"/>
                <a:gd name="T33" fmla="*/ 391 h 484"/>
                <a:gd name="T34" fmla="*/ 242 w 484"/>
                <a:gd name="T35" fmla="*/ 414 h 484"/>
                <a:gd name="T36" fmla="*/ 328 w 484"/>
                <a:gd name="T37" fmla="*/ 391 h 484"/>
                <a:gd name="T38" fmla="*/ 390 w 484"/>
                <a:gd name="T39" fmla="*/ 328 h 484"/>
                <a:gd name="T40" fmla="*/ 413 w 484"/>
                <a:gd name="T41" fmla="*/ 242 h 484"/>
                <a:gd name="T42" fmla="*/ 390 w 484"/>
                <a:gd name="T43" fmla="*/ 156 h 484"/>
                <a:gd name="T44" fmla="*/ 328 w 484"/>
                <a:gd name="T45" fmla="*/ 94 h 484"/>
                <a:gd name="T46" fmla="*/ 242 w 484"/>
                <a:gd name="T47" fmla="*/ 71 h 484"/>
                <a:gd name="T48" fmla="*/ 156 w 484"/>
                <a:gd name="T49" fmla="*/ 94 h 484"/>
                <a:gd name="T50" fmla="*/ 93 w 484"/>
                <a:gd name="T51" fmla="*/ 156 h 484"/>
                <a:gd name="T52" fmla="*/ 131 w 484"/>
                <a:gd name="T53" fmla="*/ 249 h 484"/>
                <a:gd name="T54" fmla="*/ 141 w 484"/>
                <a:gd name="T55" fmla="*/ 242 h 484"/>
                <a:gd name="T56" fmla="*/ 201 w 484"/>
                <a:gd name="T57" fmla="*/ 242 h 484"/>
                <a:gd name="T58" fmla="*/ 201 w 484"/>
                <a:gd name="T59" fmla="*/ 131 h 484"/>
                <a:gd name="T60" fmla="*/ 204 w 484"/>
                <a:gd name="T61" fmla="*/ 124 h 484"/>
                <a:gd name="T62" fmla="*/ 211 w 484"/>
                <a:gd name="T63" fmla="*/ 121 h 484"/>
                <a:gd name="T64" fmla="*/ 272 w 484"/>
                <a:gd name="T65" fmla="*/ 121 h 484"/>
                <a:gd name="T66" fmla="*/ 279 w 484"/>
                <a:gd name="T67" fmla="*/ 124 h 484"/>
                <a:gd name="T68" fmla="*/ 282 w 484"/>
                <a:gd name="T69" fmla="*/ 131 h 484"/>
                <a:gd name="T70" fmla="*/ 282 w 484"/>
                <a:gd name="T71" fmla="*/ 242 h 484"/>
                <a:gd name="T72" fmla="*/ 343 w 484"/>
                <a:gd name="T73" fmla="*/ 242 h 484"/>
                <a:gd name="T74" fmla="*/ 350 w 484"/>
                <a:gd name="T75" fmla="*/ 245 h 484"/>
                <a:gd name="T76" fmla="*/ 353 w 484"/>
                <a:gd name="T77" fmla="*/ 252 h 484"/>
                <a:gd name="T78" fmla="*/ 349 w 484"/>
                <a:gd name="T79" fmla="*/ 260 h 484"/>
                <a:gd name="T80" fmla="*/ 249 w 484"/>
                <a:gd name="T81" fmla="*/ 360 h 484"/>
                <a:gd name="T82" fmla="*/ 242 w 484"/>
                <a:gd name="T83" fmla="*/ 363 h 484"/>
                <a:gd name="T84" fmla="*/ 234 w 484"/>
                <a:gd name="T85" fmla="*/ 360 h 484"/>
                <a:gd name="T86" fmla="*/ 134 w 484"/>
                <a:gd name="T87" fmla="*/ 260 h 484"/>
                <a:gd name="T88" fmla="*/ 131 w 484"/>
                <a:gd name="T89" fmla="*/ 249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4" h="484">
                  <a:moveTo>
                    <a:pt x="32" y="364"/>
                  </a:moveTo>
                  <a:cubicBezTo>
                    <a:pt x="11" y="327"/>
                    <a:pt x="0" y="286"/>
                    <a:pt x="0" y="242"/>
                  </a:cubicBezTo>
                  <a:cubicBezTo>
                    <a:pt x="0" y="198"/>
                    <a:pt x="11" y="158"/>
                    <a:pt x="32" y="121"/>
                  </a:cubicBezTo>
                  <a:cubicBezTo>
                    <a:pt x="54" y="84"/>
                    <a:pt x="83" y="54"/>
                    <a:pt x="120" y="33"/>
                  </a:cubicBezTo>
                  <a:cubicBezTo>
                    <a:pt x="157" y="11"/>
                    <a:pt x="198" y="0"/>
                    <a:pt x="242" y="0"/>
                  </a:cubicBezTo>
                  <a:cubicBezTo>
                    <a:pt x="286" y="0"/>
                    <a:pt x="326" y="11"/>
                    <a:pt x="363" y="33"/>
                  </a:cubicBezTo>
                  <a:cubicBezTo>
                    <a:pt x="400" y="54"/>
                    <a:pt x="430" y="84"/>
                    <a:pt x="451" y="121"/>
                  </a:cubicBezTo>
                  <a:cubicBezTo>
                    <a:pt x="473" y="158"/>
                    <a:pt x="484" y="198"/>
                    <a:pt x="484" y="242"/>
                  </a:cubicBezTo>
                  <a:cubicBezTo>
                    <a:pt x="484" y="286"/>
                    <a:pt x="473" y="327"/>
                    <a:pt x="451" y="364"/>
                  </a:cubicBezTo>
                  <a:cubicBezTo>
                    <a:pt x="430" y="401"/>
                    <a:pt x="400" y="430"/>
                    <a:pt x="363" y="452"/>
                  </a:cubicBezTo>
                  <a:cubicBezTo>
                    <a:pt x="326" y="473"/>
                    <a:pt x="286" y="484"/>
                    <a:pt x="242" y="484"/>
                  </a:cubicBezTo>
                  <a:cubicBezTo>
                    <a:pt x="198" y="484"/>
                    <a:pt x="157" y="473"/>
                    <a:pt x="120" y="452"/>
                  </a:cubicBezTo>
                  <a:cubicBezTo>
                    <a:pt x="83" y="430"/>
                    <a:pt x="54" y="401"/>
                    <a:pt x="32" y="364"/>
                  </a:cubicBezTo>
                  <a:close/>
                  <a:moveTo>
                    <a:pt x="93" y="156"/>
                  </a:moveTo>
                  <a:cubicBezTo>
                    <a:pt x="78" y="183"/>
                    <a:pt x="70" y="211"/>
                    <a:pt x="70" y="242"/>
                  </a:cubicBezTo>
                  <a:cubicBezTo>
                    <a:pt x="70" y="273"/>
                    <a:pt x="78" y="302"/>
                    <a:pt x="93" y="328"/>
                  </a:cubicBezTo>
                  <a:cubicBezTo>
                    <a:pt x="109" y="355"/>
                    <a:pt x="129" y="375"/>
                    <a:pt x="156" y="391"/>
                  </a:cubicBezTo>
                  <a:cubicBezTo>
                    <a:pt x="182" y="406"/>
                    <a:pt x="211" y="414"/>
                    <a:pt x="242" y="414"/>
                  </a:cubicBezTo>
                  <a:cubicBezTo>
                    <a:pt x="273" y="414"/>
                    <a:pt x="301" y="406"/>
                    <a:pt x="328" y="391"/>
                  </a:cubicBezTo>
                  <a:cubicBezTo>
                    <a:pt x="354" y="375"/>
                    <a:pt x="375" y="355"/>
                    <a:pt x="390" y="328"/>
                  </a:cubicBezTo>
                  <a:cubicBezTo>
                    <a:pt x="405" y="302"/>
                    <a:pt x="413" y="273"/>
                    <a:pt x="413" y="242"/>
                  </a:cubicBezTo>
                  <a:cubicBezTo>
                    <a:pt x="413" y="211"/>
                    <a:pt x="405" y="183"/>
                    <a:pt x="390" y="156"/>
                  </a:cubicBezTo>
                  <a:cubicBezTo>
                    <a:pt x="375" y="130"/>
                    <a:pt x="354" y="109"/>
                    <a:pt x="328" y="94"/>
                  </a:cubicBezTo>
                  <a:cubicBezTo>
                    <a:pt x="301" y="79"/>
                    <a:pt x="273" y="71"/>
                    <a:pt x="242" y="71"/>
                  </a:cubicBezTo>
                  <a:cubicBezTo>
                    <a:pt x="211" y="71"/>
                    <a:pt x="182" y="79"/>
                    <a:pt x="156" y="94"/>
                  </a:cubicBezTo>
                  <a:cubicBezTo>
                    <a:pt x="129" y="109"/>
                    <a:pt x="109" y="130"/>
                    <a:pt x="93" y="156"/>
                  </a:cubicBezTo>
                  <a:close/>
                  <a:moveTo>
                    <a:pt x="131" y="249"/>
                  </a:moveTo>
                  <a:cubicBezTo>
                    <a:pt x="133" y="244"/>
                    <a:pt x="136" y="242"/>
                    <a:pt x="141" y="242"/>
                  </a:cubicBezTo>
                  <a:lnTo>
                    <a:pt x="201" y="242"/>
                  </a:lnTo>
                  <a:lnTo>
                    <a:pt x="201" y="131"/>
                  </a:lnTo>
                  <a:cubicBezTo>
                    <a:pt x="201" y="129"/>
                    <a:pt x="202" y="126"/>
                    <a:pt x="204" y="124"/>
                  </a:cubicBezTo>
                  <a:cubicBezTo>
                    <a:pt x="206" y="122"/>
                    <a:pt x="209" y="121"/>
                    <a:pt x="211" y="121"/>
                  </a:cubicBezTo>
                  <a:lnTo>
                    <a:pt x="272" y="121"/>
                  </a:lnTo>
                  <a:cubicBezTo>
                    <a:pt x="275" y="121"/>
                    <a:pt x="277" y="122"/>
                    <a:pt x="279" y="124"/>
                  </a:cubicBezTo>
                  <a:cubicBezTo>
                    <a:pt x="281" y="126"/>
                    <a:pt x="282" y="129"/>
                    <a:pt x="282" y="131"/>
                  </a:cubicBezTo>
                  <a:lnTo>
                    <a:pt x="282" y="242"/>
                  </a:lnTo>
                  <a:lnTo>
                    <a:pt x="343" y="242"/>
                  </a:lnTo>
                  <a:cubicBezTo>
                    <a:pt x="345" y="242"/>
                    <a:pt x="348" y="243"/>
                    <a:pt x="350" y="245"/>
                  </a:cubicBezTo>
                  <a:cubicBezTo>
                    <a:pt x="352" y="247"/>
                    <a:pt x="353" y="249"/>
                    <a:pt x="353" y="252"/>
                  </a:cubicBezTo>
                  <a:cubicBezTo>
                    <a:pt x="353" y="255"/>
                    <a:pt x="352" y="257"/>
                    <a:pt x="349" y="260"/>
                  </a:cubicBezTo>
                  <a:lnTo>
                    <a:pt x="249" y="360"/>
                  </a:lnTo>
                  <a:cubicBezTo>
                    <a:pt x="247" y="362"/>
                    <a:pt x="244" y="363"/>
                    <a:pt x="242" y="363"/>
                  </a:cubicBezTo>
                  <a:cubicBezTo>
                    <a:pt x="239" y="363"/>
                    <a:pt x="237" y="362"/>
                    <a:pt x="234" y="360"/>
                  </a:cubicBezTo>
                  <a:lnTo>
                    <a:pt x="134" y="260"/>
                  </a:lnTo>
                  <a:cubicBezTo>
                    <a:pt x="131" y="256"/>
                    <a:pt x="130" y="253"/>
                    <a:pt x="131" y="249"/>
                  </a:cubicBezTo>
                  <a:close/>
                </a:path>
              </a:pathLst>
            </a:custGeom>
            <a:solidFill>
              <a:srgbClr val="006E7E"/>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a:solidFill>
                  <a:prstClr val="black"/>
                </a:solidFill>
                <a:latin typeface="Corbel" panose="020B0503020204020204" pitchFamily="34" charset="0"/>
              </a:endParaRPr>
            </a:p>
          </p:txBody>
        </p:sp>
      </p:grpSp>
      <p:graphicFrame>
        <p:nvGraphicFramePr>
          <p:cNvPr id="67" name="Table 66">
            <a:extLst>
              <a:ext uri="{FF2B5EF4-FFF2-40B4-BE49-F238E27FC236}">
                <a16:creationId xmlns:a16="http://schemas.microsoft.com/office/drawing/2014/main" id="{7BBA3292-7532-4AA1-A8C2-B8EF237DAA2E}"/>
              </a:ext>
            </a:extLst>
          </p:cNvPr>
          <p:cNvGraphicFramePr>
            <a:graphicFrameLocks noGrp="1"/>
          </p:cNvGraphicFramePr>
          <p:nvPr/>
        </p:nvGraphicFramePr>
        <p:xfrm>
          <a:off x="6749503" y="3654911"/>
          <a:ext cx="5162096" cy="2890012"/>
        </p:xfrm>
        <a:graphic>
          <a:graphicData uri="http://schemas.openxmlformats.org/drawingml/2006/table">
            <a:tbl>
              <a:tblPr firstRow="1" bandRow="1">
                <a:tableStyleId>{21E4AEA4-8DFA-4A89-87EB-49C32662AFE0}</a:tableStyleId>
              </a:tblPr>
              <a:tblGrid>
                <a:gridCol w="860987">
                  <a:extLst>
                    <a:ext uri="{9D8B030D-6E8A-4147-A177-3AD203B41FA5}">
                      <a16:colId xmlns:a16="http://schemas.microsoft.com/office/drawing/2014/main" val="3128714471"/>
                    </a:ext>
                  </a:extLst>
                </a:gridCol>
                <a:gridCol w="860987">
                  <a:extLst>
                    <a:ext uri="{9D8B030D-6E8A-4147-A177-3AD203B41FA5}">
                      <a16:colId xmlns:a16="http://schemas.microsoft.com/office/drawing/2014/main" val="543476453"/>
                    </a:ext>
                  </a:extLst>
                </a:gridCol>
                <a:gridCol w="676054">
                  <a:extLst>
                    <a:ext uri="{9D8B030D-6E8A-4147-A177-3AD203B41FA5}">
                      <a16:colId xmlns:a16="http://schemas.microsoft.com/office/drawing/2014/main" val="2766849508"/>
                    </a:ext>
                  </a:extLst>
                </a:gridCol>
                <a:gridCol w="2045440">
                  <a:extLst>
                    <a:ext uri="{9D8B030D-6E8A-4147-A177-3AD203B41FA5}">
                      <a16:colId xmlns:a16="http://schemas.microsoft.com/office/drawing/2014/main" val="4170357922"/>
                    </a:ext>
                  </a:extLst>
                </a:gridCol>
                <a:gridCol w="718628">
                  <a:extLst>
                    <a:ext uri="{9D8B030D-6E8A-4147-A177-3AD203B41FA5}">
                      <a16:colId xmlns:a16="http://schemas.microsoft.com/office/drawing/2014/main" val="42507747"/>
                    </a:ext>
                  </a:extLst>
                </a:gridCol>
              </a:tblGrid>
              <a:tr h="270782">
                <a:tc gridSpan="3">
                  <a:txBody>
                    <a:bodyPr/>
                    <a:lstStyle/>
                    <a:p>
                      <a:r>
                        <a:rPr lang="en-US" sz="1400" dirty="0">
                          <a:solidFill>
                            <a:schemeClr val="bg1"/>
                          </a:solidFill>
                          <a:latin typeface="Corbel" panose="020B0503020204020204" pitchFamily="34" charset="0"/>
                        </a:rPr>
                        <a:t>Sources (USD mil)</a:t>
                      </a:r>
                    </a:p>
                  </a:txBody>
                  <a:tcPr>
                    <a:solidFill>
                      <a:srgbClr val="006E7E"/>
                    </a:solidFill>
                  </a:tcPr>
                </a:tc>
                <a:tc hMerge="1">
                  <a:txBody>
                    <a:bodyPr/>
                    <a:lstStyle/>
                    <a:p>
                      <a:endParaRPr lang="en-US"/>
                    </a:p>
                  </a:txBody>
                  <a:tcPr/>
                </a:tc>
                <a:tc hMerge="1">
                  <a:txBody>
                    <a:bodyPr/>
                    <a:lstStyle/>
                    <a:p>
                      <a:endParaRPr lang="en-US"/>
                    </a:p>
                  </a:txBody>
                  <a:tcPr/>
                </a:tc>
                <a:tc gridSpan="2">
                  <a:txBody>
                    <a:bodyPr/>
                    <a:lstStyle/>
                    <a:p>
                      <a:r>
                        <a:rPr lang="en-US" sz="1400">
                          <a:solidFill>
                            <a:schemeClr val="bg1"/>
                          </a:solidFill>
                          <a:latin typeface="Corbel" panose="020B0503020204020204" pitchFamily="34" charset="0"/>
                        </a:rPr>
                        <a:t>Uses (USD mil)</a:t>
                      </a:r>
                    </a:p>
                  </a:txBody>
                  <a:tcPr>
                    <a:solidFill>
                      <a:srgbClr val="006E7E"/>
                    </a:solidFill>
                  </a:tcPr>
                </a:tc>
                <a:tc hMerge="1">
                  <a:txBody>
                    <a:bodyPr/>
                    <a:lstStyle/>
                    <a:p>
                      <a:endParaRPr lang="en-US"/>
                    </a:p>
                  </a:txBody>
                  <a:tcPr/>
                </a:tc>
                <a:extLst>
                  <a:ext uri="{0D108BD9-81ED-4DB2-BD59-A6C34878D82A}">
                    <a16:rowId xmlns:a16="http://schemas.microsoft.com/office/drawing/2014/main" val="948786378"/>
                  </a:ext>
                </a:extLst>
              </a:tr>
              <a:tr h="203871">
                <a:tc>
                  <a:txBody>
                    <a:bodyPr/>
                    <a:lstStyle/>
                    <a:p>
                      <a:pPr algn="ctr"/>
                      <a:r>
                        <a:rPr lang="en-US" sz="1000" b="1">
                          <a:latin typeface="Corbel" panose="020B0503020204020204" pitchFamily="34" charset="0"/>
                        </a:rPr>
                        <a:t>Entity</a:t>
                      </a:r>
                    </a:p>
                  </a:txBody>
                  <a:tcPr anchor="ctr">
                    <a:solidFill>
                      <a:schemeClr val="bg1">
                        <a:lumMod val="95000"/>
                      </a:schemeClr>
                    </a:solidFill>
                  </a:tcPr>
                </a:tc>
                <a:tc>
                  <a:txBody>
                    <a:bodyPr/>
                    <a:lstStyle/>
                    <a:p>
                      <a:r>
                        <a:rPr lang="en-US" sz="1000" b="1">
                          <a:latin typeface="Corbel" panose="020B0503020204020204" pitchFamily="34" charset="0"/>
                        </a:rPr>
                        <a:t>Instrument</a:t>
                      </a:r>
                    </a:p>
                  </a:txBody>
                  <a:tcPr anchor="ctr">
                    <a:solidFill>
                      <a:schemeClr val="bg1">
                        <a:lumMod val="95000"/>
                      </a:schemeClr>
                    </a:solidFill>
                  </a:tcPr>
                </a:tc>
                <a:tc>
                  <a:txBody>
                    <a:bodyPr/>
                    <a:lstStyle/>
                    <a:p>
                      <a:pPr algn="ctr"/>
                      <a:r>
                        <a:rPr lang="en-US" sz="1000" b="1">
                          <a:latin typeface="Calibri" panose="020F0502020204030204" pitchFamily="34" charset="0"/>
                          <a:cs typeface="Calibri" panose="020F0502020204030204" pitchFamily="34" charset="0"/>
                        </a:rPr>
                        <a:t>Amount</a:t>
                      </a:r>
                    </a:p>
                  </a:txBody>
                  <a:tcPr anchor="ctr">
                    <a:solidFill>
                      <a:schemeClr val="bg1">
                        <a:lumMod val="95000"/>
                      </a:schemeClr>
                    </a:solidFill>
                  </a:tcPr>
                </a:tc>
                <a:tc>
                  <a:txBody>
                    <a:bodyPr/>
                    <a:lstStyle/>
                    <a:p>
                      <a:pPr algn="ctr"/>
                      <a:r>
                        <a:rPr lang="en-US" sz="1000" b="1">
                          <a:latin typeface="Corbel" panose="020B0503020204020204" pitchFamily="34" charset="0"/>
                        </a:rPr>
                        <a:t>Activities</a:t>
                      </a:r>
                    </a:p>
                  </a:txBody>
                  <a:tcPr anchor="ctr">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US" sz="1000" b="1">
                          <a:latin typeface="Corbel" panose="020B0503020204020204" pitchFamily="34" charset="0"/>
                        </a:rPr>
                        <a:t>Amount</a:t>
                      </a:r>
                    </a:p>
                  </a:txBody>
                  <a:tcPr anchor="ctr">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38777574"/>
                  </a:ext>
                </a:extLst>
              </a:tr>
              <a:tr h="443144">
                <a:tc>
                  <a:txBody>
                    <a:bodyPr/>
                    <a:lstStyle/>
                    <a:p>
                      <a:r>
                        <a:rPr lang="en-US" sz="1200">
                          <a:latin typeface="Corbel" panose="020B0503020204020204" pitchFamily="34" charset="0"/>
                        </a:rPr>
                        <a:t>GCF</a:t>
                      </a:r>
                    </a:p>
                  </a:txBody>
                  <a:tcPr anchor="ctr">
                    <a:solidFill>
                      <a:schemeClr val="bg1">
                        <a:lumMod val="95000"/>
                      </a:schemeClr>
                    </a:solidFill>
                  </a:tcPr>
                </a:tc>
                <a:tc>
                  <a:txBody>
                    <a:bodyPr/>
                    <a:lstStyle/>
                    <a:p>
                      <a:r>
                        <a:rPr lang="en-US" sz="1200">
                          <a:latin typeface="Corbel" panose="020B0503020204020204" pitchFamily="34" charset="0"/>
                        </a:rPr>
                        <a:t>[Equity] [Loan]</a:t>
                      </a:r>
                    </a:p>
                    <a:p>
                      <a:r>
                        <a:rPr lang="en-US" sz="1200">
                          <a:latin typeface="Corbel" panose="020B0503020204020204" pitchFamily="34" charset="0"/>
                        </a:rPr>
                        <a:t>[Grant]</a:t>
                      </a:r>
                    </a:p>
                  </a:txBody>
                  <a:tcPr anchor="ctr">
                    <a:solidFill>
                      <a:schemeClr val="bg1">
                        <a:lumMod val="95000"/>
                      </a:schemeClr>
                    </a:solidFill>
                  </a:tcPr>
                </a:tc>
                <a:tc>
                  <a:txBody>
                    <a:bodyPr/>
                    <a:lstStyle/>
                    <a:p>
                      <a:pPr algn="ctr"/>
                      <a:r>
                        <a:rPr lang="en-US" sz="1200">
                          <a:latin typeface="+mn-lt"/>
                        </a:rPr>
                        <a:t>[</a:t>
                      </a:r>
                      <a:r>
                        <a:rPr lang="en-US" sz="1200">
                          <a:highlight>
                            <a:srgbClr val="FFFF00"/>
                          </a:highlight>
                          <a:latin typeface="+mn-lt"/>
                        </a:rPr>
                        <a:t>XXX</a:t>
                      </a:r>
                      <a:r>
                        <a:rPr lang="en-US" sz="1200">
                          <a:latin typeface="+mn-lt"/>
                        </a:rPr>
                        <a:t>] </a:t>
                      </a:r>
                    </a:p>
                    <a:p>
                      <a:pPr algn="ctr"/>
                      <a:r>
                        <a:rPr lang="en-US" sz="1200">
                          <a:latin typeface="+mn-lt"/>
                        </a:rPr>
                        <a:t>[</a:t>
                      </a:r>
                      <a:r>
                        <a:rPr lang="en-US" sz="1200">
                          <a:highlight>
                            <a:srgbClr val="FFFF00"/>
                          </a:highlight>
                          <a:latin typeface="+mn-lt"/>
                        </a:rPr>
                        <a:t>XXX</a:t>
                      </a:r>
                      <a:r>
                        <a:rPr lang="en-US" sz="1200">
                          <a:latin typeface="+mn-lt"/>
                        </a:rPr>
                        <a:t>] </a:t>
                      </a:r>
                    </a:p>
                    <a:p>
                      <a:pPr algn="ctr"/>
                      <a:r>
                        <a:rPr lang="en-US" sz="1200">
                          <a:latin typeface="+mn-lt"/>
                        </a:rPr>
                        <a:t>[</a:t>
                      </a:r>
                      <a:r>
                        <a:rPr lang="en-US" sz="1200">
                          <a:highlight>
                            <a:srgbClr val="FFFF00"/>
                          </a:highlight>
                          <a:latin typeface="+mn-lt"/>
                        </a:rPr>
                        <a:t>XXX</a:t>
                      </a:r>
                      <a:r>
                        <a:rPr lang="en-US" sz="1200">
                          <a:latin typeface="+mn-lt"/>
                        </a:rPr>
                        <a:t>] </a:t>
                      </a:r>
                      <a:endParaRPr lang="en-US" sz="1200">
                        <a:latin typeface="Calibri" panose="020F0502020204030204" pitchFamily="34" charset="0"/>
                        <a:cs typeface="Calibri" panose="020F0502020204030204" pitchFamily="34" charset="0"/>
                      </a:endParaRPr>
                    </a:p>
                  </a:txBody>
                  <a:tcPr anchor="ctr">
                    <a:solidFill>
                      <a:schemeClr val="bg1">
                        <a:lumMod val="95000"/>
                      </a:schemeClr>
                    </a:solidFill>
                  </a:tcPr>
                </a:tc>
                <a:tc>
                  <a:txBody>
                    <a:bodyPr/>
                    <a:lstStyle/>
                    <a:p>
                      <a:pPr marL="0" marR="0" lvl="0" indent="0" algn="ctr" defTabSz="914400" rtl="0" eaLnBrk="1" fontAlgn="auto" latinLnBrk="0" hangingPunct="1">
                        <a:lnSpc>
                          <a:spcPts val="2500"/>
                        </a:lnSpc>
                        <a:spcBef>
                          <a:spcPts val="0"/>
                        </a:spcBef>
                        <a:spcAft>
                          <a:spcPts val="0"/>
                        </a:spcAft>
                        <a:buClrTx/>
                        <a:buSzTx/>
                        <a:buFont typeface="Arial" panose="020B0604020202020204" pitchFamily="34" charset="0"/>
                        <a:buNone/>
                        <a:tabLst/>
                        <a:defRPr/>
                      </a:pPr>
                      <a:r>
                        <a:rPr lang="en-US" sz="1200">
                          <a:latin typeface="+mn-lt"/>
                        </a:rPr>
                        <a:t>[</a:t>
                      </a:r>
                      <a:r>
                        <a:rPr lang="en-US" sz="1200">
                          <a:highlight>
                            <a:srgbClr val="FFFF00"/>
                          </a:highlight>
                          <a:latin typeface="+mn-lt"/>
                        </a:rPr>
                        <a:t>Activity 1</a:t>
                      </a:r>
                      <a:r>
                        <a:rPr lang="en-US" sz="1200">
                          <a:latin typeface="+mn-lt"/>
                        </a:rPr>
                        <a:t>] </a:t>
                      </a:r>
                    </a:p>
                    <a:p>
                      <a:pPr marL="0" indent="0">
                        <a:lnSpc>
                          <a:spcPts val="2500"/>
                        </a:lnSpc>
                        <a:buFont typeface="Arial" panose="020B0604020202020204" pitchFamily="34" charset="0"/>
                        <a:buNone/>
                      </a:pPr>
                      <a:endParaRPr lang="en-US" altLang="ko-KR" sz="1200">
                        <a:solidFill>
                          <a:srgbClr val="000000"/>
                        </a:solidFill>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lang="en-US" sz="1200">
                          <a:latin typeface="+mn-lt"/>
                        </a:rPr>
                        <a:t>[</a:t>
                      </a:r>
                      <a:r>
                        <a:rPr lang="en-US" sz="1200">
                          <a:highlight>
                            <a:srgbClr val="FFFF00"/>
                          </a:highlight>
                          <a:latin typeface="+mn-lt"/>
                        </a:rPr>
                        <a:t>XXX</a:t>
                      </a:r>
                      <a:r>
                        <a:rPr lang="en-US" sz="1200">
                          <a:latin typeface="+mn-lt"/>
                        </a:rPr>
                        <a:t>] </a:t>
                      </a:r>
                    </a:p>
                    <a:p>
                      <a:pPr marL="0" marR="0" lvl="0" indent="0" algn="ctr" defTabSz="844083" rtl="0" eaLnBrk="1" fontAlgn="auto" latinLnBrk="0" hangingPunct="1">
                        <a:lnSpc>
                          <a:spcPct val="100000"/>
                        </a:lnSpc>
                        <a:spcBef>
                          <a:spcPts val="0"/>
                        </a:spcBef>
                        <a:spcAft>
                          <a:spcPts val="0"/>
                        </a:spcAft>
                        <a:buClrTx/>
                        <a:buSzTx/>
                        <a:buFontTx/>
                        <a:buNone/>
                        <a:tabLst/>
                        <a:defRPr/>
                      </a:pPr>
                      <a:endParaRPr lang="en-US" sz="1200">
                        <a:latin typeface="Calibri" panose="020F0502020204030204" pitchFamily="34" charset="0"/>
                        <a:cs typeface="Calibri" panose="020F0502020204030204"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00918629"/>
                  </a:ext>
                </a:extLst>
              </a:tr>
              <a:tr h="620401">
                <a:tc>
                  <a:txBody>
                    <a:bodyPr/>
                    <a:lstStyle/>
                    <a:p>
                      <a:r>
                        <a:rPr lang="en-US" sz="1200">
                          <a:latin typeface="Corbel" panose="020B0503020204020204" pitchFamily="34" charset="0"/>
                        </a:rPr>
                        <a:t>PSAA</a:t>
                      </a:r>
                    </a:p>
                    <a:p>
                      <a:r>
                        <a:rPr lang="en-US" sz="1200">
                          <a:latin typeface="Corbel" panose="020B0503020204020204" pitchFamily="34" charset="0"/>
                        </a:rPr>
                        <a:t>Applicant</a:t>
                      </a:r>
                    </a:p>
                  </a:txBody>
                  <a:tcPr anchor="ctr">
                    <a:solidFill>
                      <a:schemeClr val="bg1"/>
                    </a:solidFill>
                  </a:tcPr>
                </a:tc>
                <a:tc>
                  <a:txBody>
                    <a:bodyPr/>
                    <a:lstStyle/>
                    <a:p>
                      <a:r>
                        <a:rPr lang="en-US" sz="1200">
                          <a:latin typeface="Corbel" panose="020B0503020204020204" pitchFamily="34" charset="0"/>
                        </a:rPr>
                        <a:t>[Equity] [Loan]</a:t>
                      </a:r>
                    </a:p>
                    <a:p>
                      <a:r>
                        <a:rPr lang="en-US" sz="1200">
                          <a:latin typeface="Corbel" panose="020B0503020204020204" pitchFamily="34" charset="0"/>
                        </a:rPr>
                        <a:t>[Grant]</a:t>
                      </a:r>
                    </a:p>
                  </a:txBody>
                  <a:tcPr anchor="ctr">
                    <a:solidFill>
                      <a:schemeClr val="bg1"/>
                    </a:solidFill>
                  </a:tcPr>
                </a:tc>
                <a:tc>
                  <a:txBody>
                    <a:bodyPr/>
                    <a:lstStyle/>
                    <a:p>
                      <a:pPr algn="ctr"/>
                      <a:r>
                        <a:rPr lang="en-US" sz="1200">
                          <a:latin typeface="+mn-lt"/>
                        </a:rPr>
                        <a:t>[</a:t>
                      </a:r>
                      <a:r>
                        <a:rPr lang="en-US" sz="1200">
                          <a:highlight>
                            <a:srgbClr val="FFFF00"/>
                          </a:highlight>
                          <a:latin typeface="+mn-lt"/>
                        </a:rPr>
                        <a:t>XXX</a:t>
                      </a:r>
                      <a:r>
                        <a:rPr lang="en-US" sz="1200">
                          <a:latin typeface="+mn-lt"/>
                        </a:rPr>
                        <a:t>] </a:t>
                      </a:r>
                    </a:p>
                    <a:p>
                      <a:pPr algn="ctr"/>
                      <a:r>
                        <a:rPr lang="en-US" sz="1200">
                          <a:latin typeface="+mn-lt"/>
                        </a:rPr>
                        <a:t>[</a:t>
                      </a:r>
                      <a:r>
                        <a:rPr lang="en-US" sz="1200">
                          <a:highlight>
                            <a:srgbClr val="FFFF00"/>
                          </a:highlight>
                          <a:latin typeface="+mn-lt"/>
                        </a:rPr>
                        <a:t>XXX</a:t>
                      </a:r>
                      <a:r>
                        <a:rPr lang="en-US" sz="1200">
                          <a:latin typeface="+mn-lt"/>
                        </a:rPr>
                        <a:t>] </a:t>
                      </a:r>
                    </a:p>
                    <a:p>
                      <a:pPr algn="ctr"/>
                      <a:r>
                        <a:rPr lang="en-US" sz="1200">
                          <a:latin typeface="+mn-lt"/>
                        </a:rPr>
                        <a:t>[</a:t>
                      </a:r>
                      <a:r>
                        <a:rPr lang="en-US" sz="1200">
                          <a:highlight>
                            <a:srgbClr val="FFFF00"/>
                          </a:highlight>
                          <a:latin typeface="+mn-lt"/>
                        </a:rPr>
                        <a:t>XXX</a:t>
                      </a:r>
                      <a:r>
                        <a:rPr lang="en-US" sz="1200">
                          <a:latin typeface="+mn-lt"/>
                        </a:rPr>
                        <a:t>] </a:t>
                      </a:r>
                      <a:endParaRPr lang="en-US" sz="1200">
                        <a:latin typeface="Calibri" panose="020F0502020204030204" pitchFamily="34" charset="0"/>
                        <a:cs typeface="Calibri" panose="020F0502020204030204" pitchFamily="34" charset="0"/>
                      </a:endParaRPr>
                    </a:p>
                  </a:txBody>
                  <a:tcPr anchor="ctr">
                    <a:solidFill>
                      <a:schemeClr val="bg1"/>
                    </a:solidFill>
                  </a:tcPr>
                </a:tc>
                <a:tc>
                  <a:txBody>
                    <a:bodyPr/>
                    <a:lstStyle/>
                    <a:p>
                      <a:pPr marL="0" marR="0" lvl="0" indent="0" algn="ctr" defTabSz="914400" rtl="0" eaLnBrk="1" fontAlgn="auto" latinLnBrk="0" hangingPunct="1">
                        <a:lnSpc>
                          <a:spcPts val="2500"/>
                        </a:lnSpc>
                        <a:spcBef>
                          <a:spcPts val="0"/>
                        </a:spcBef>
                        <a:spcAft>
                          <a:spcPts val="0"/>
                        </a:spcAft>
                        <a:buClrTx/>
                        <a:buSzTx/>
                        <a:buFont typeface="Arial" panose="020B0604020202020204" pitchFamily="34" charset="0"/>
                        <a:buNone/>
                        <a:tabLst/>
                        <a:defRPr/>
                      </a:pPr>
                      <a:r>
                        <a:rPr lang="en-US" sz="1200" dirty="0">
                          <a:latin typeface="+mn-lt"/>
                        </a:rPr>
                        <a:t>[</a:t>
                      </a:r>
                      <a:r>
                        <a:rPr lang="en-US" sz="1200" dirty="0">
                          <a:highlight>
                            <a:srgbClr val="FFFF00"/>
                          </a:highlight>
                          <a:latin typeface="+mn-lt"/>
                        </a:rPr>
                        <a:t>Activity 2</a:t>
                      </a:r>
                      <a:r>
                        <a:rPr lang="en-US" sz="1200" dirty="0">
                          <a:latin typeface="+mn-lt"/>
                        </a:rPr>
                        <a:t>] </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en-US" sz="1200">
                          <a:latin typeface="+mn-lt"/>
                        </a:rPr>
                        <a:t>[</a:t>
                      </a:r>
                      <a:r>
                        <a:rPr lang="en-US" sz="1200">
                          <a:highlight>
                            <a:srgbClr val="FFFF00"/>
                          </a:highlight>
                          <a:latin typeface="+mn-lt"/>
                        </a:rPr>
                        <a:t>XXX</a:t>
                      </a:r>
                      <a:r>
                        <a:rPr lang="en-US" sz="1200">
                          <a:latin typeface="+mn-lt"/>
                        </a:rPr>
                        <a:t>] </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92640407"/>
                  </a:ext>
                </a:extLst>
              </a:tr>
              <a:tr h="320040">
                <a:tc rowSpan="2">
                  <a:txBody>
                    <a:bodyPr/>
                    <a:lstStyle/>
                    <a:p>
                      <a:r>
                        <a:rPr lang="en-US" sz="1200" b="0">
                          <a:latin typeface="Corbel" panose="020B0503020204020204" pitchFamily="34" charset="0"/>
                        </a:rPr>
                        <a:t>Other partners</a:t>
                      </a:r>
                    </a:p>
                  </a:txBody>
                  <a:tcPr anchor="ctr">
                    <a:solidFill>
                      <a:schemeClr val="bg1">
                        <a:lumMod val="95000"/>
                      </a:schemeClr>
                    </a:solidFill>
                  </a:tcPr>
                </a:tc>
                <a:tc rowSpan="2">
                  <a:txBody>
                    <a:bodyPr/>
                    <a:lstStyle/>
                    <a:p>
                      <a:r>
                        <a:rPr lang="en-US" sz="1200">
                          <a:latin typeface="Corbel" panose="020B0503020204020204" pitchFamily="34" charset="0"/>
                        </a:rPr>
                        <a:t>[Equity] [Loan]</a:t>
                      </a:r>
                    </a:p>
                    <a:p>
                      <a:r>
                        <a:rPr lang="en-US" sz="1200">
                          <a:latin typeface="Corbel" panose="020B0503020204020204" pitchFamily="34" charset="0"/>
                        </a:rPr>
                        <a:t>[Grant]</a:t>
                      </a:r>
                    </a:p>
                  </a:txBody>
                  <a:tcPr anchor="ctr">
                    <a:solidFill>
                      <a:schemeClr val="bg1">
                        <a:lumMod val="95000"/>
                      </a:schemeClr>
                    </a:solidFill>
                  </a:tcPr>
                </a:tc>
                <a:tc rowSpan="2">
                  <a:txBody>
                    <a:bodyPr/>
                    <a:lstStyle/>
                    <a:p>
                      <a:pPr algn="ctr"/>
                      <a:r>
                        <a:rPr lang="en-US" sz="1200">
                          <a:latin typeface="+mn-lt"/>
                        </a:rPr>
                        <a:t>[</a:t>
                      </a:r>
                      <a:r>
                        <a:rPr lang="en-US" sz="1200">
                          <a:highlight>
                            <a:srgbClr val="FFFF00"/>
                          </a:highlight>
                          <a:latin typeface="+mn-lt"/>
                        </a:rPr>
                        <a:t>XXX</a:t>
                      </a:r>
                      <a:r>
                        <a:rPr lang="en-US" sz="1200">
                          <a:latin typeface="+mn-lt"/>
                        </a:rPr>
                        <a:t>] </a:t>
                      </a:r>
                    </a:p>
                    <a:p>
                      <a:pPr algn="ctr"/>
                      <a:r>
                        <a:rPr lang="en-US" sz="1200">
                          <a:latin typeface="+mn-lt"/>
                        </a:rPr>
                        <a:t>[</a:t>
                      </a:r>
                      <a:r>
                        <a:rPr lang="en-US" sz="1200">
                          <a:highlight>
                            <a:srgbClr val="FFFF00"/>
                          </a:highlight>
                          <a:latin typeface="+mn-lt"/>
                        </a:rPr>
                        <a:t>XXX</a:t>
                      </a:r>
                      <a:r>
                        <a:rPr lang="en-US" sz="1200">
                          <a:latin typeface="+mn-lt"/>
                        </a:rPr>
                        <a:t>] </a:t>
                      </a:r>
                    </a:p>
                    <a:p>
                      <a:pPr algn="ctr"/>
                      <a:r>
                        <a:rPr lang="en-US" sz="1200">
                          <a:latin typeface="+mn-lt"/>
                        </a:rPr>
                        <a:t>[</a:t>
                      </a:r>
                      <a:r>
                        <a:rPr lang="en-US" sz="1200">
                          <a:highlight>
                            <a:srgbClr val="FFFF00"/>
                          </a:highlight>
                          <a:latin typeface="+mn-lt"/>
                        </a:rPr>
                        <a:t>XXX</a:t>
                      </a:r>
                      <a:r>
                        <a:rPr lang="en-US" sz="1200">
                          <a:latin typeface="+mn-lt"/>
                        </a:rPr>
                        <a:t>] </a:t>
                      </a:r>
                      <a:endParaRPr lang="en-US" sz="1200">
                        <a:latin typeface="Calibri" panose="020F0502020204030204" pitchFamily="34" charset="0"/>
                        <a:cs typeface="Calibri" panose="020F0502020204030204" pitchFamily="34" charset="0"/>
                      </a:endParaRPr>
                    </a:p>
                  </a:txBody>
                  <a:tcPr anchor="ctr">
                    <a:solidFill>
                      <a:schemeClr val="bg1">
                        <a:lumMod val="95000"/>
                      </a:schemeClr>
                    </a:solidFill>
                  </a:tcPr>
                </a:tc>
                <a:tc>
                  <a:txBody>
                    <a:bodyPr/>
                    <a:lstStyle/>
                    <a:p>
                      <a:pPr marL="0" marR="0" lvl="0" indent="0" algn="ctr" defTabSz="914400" rtl="0" eaLnBrk="1" fontAlgn="auto" latinLnBrk="0" hangingPunct="1">
                        <a:lnSpc>
                          <a:spcPts val="2500"/>
                        </a:lnSpc>
                        <a:spcBef>
                          <a:spcPts val="0"/>
                        </a:spcBef>
                        <a:spcAft>
                          <a:spcPts val="0"/>
                        </a:spcAft>
                        <a:buClrTx/>
                        <a:buSzTx/>
                        <a:buFont typeface="Arial" panose="020B0604020202020204" pitchFamily="34" charset="0"/>
                        <a:buNone/>
                        <a:tabLst/>
                        <a:defRPr/>
                      </a:pPr>
                      <a:r>
                        <a:rPr lang="en-US" sz="1200" dirty="0">
                          <a:latin typeface="+mn-lt"/>
                        </a:rPr>
                        <a:t>[</a:t>
                      </a:r>
                      <a:r>
                        <a:rPr lang="en-US" sz="1200" dirty="0">
                          <a:highlight>
                            <a:srgbClr val="FFFF00"/>
                          </a:highlight>
                          <a:latin typeface="+mn-lt"/>
                        </a:rPr>
                        <a:t>Activity 3</a:t>
                      </a:r>
                      <a:r>
                        <a:rPr lang="en-US" sz="1200" dirty="0">
                          <a:latin typeface="+mn-lt"/>
                        </a:rPr>
                        <a:t>] </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a:latin typeface="+mn-lt"/>
                        </a:rPr>
                        <a:t>[</a:t>
                      </a:r>
                      <a:r>
                        <a:rPr lang="en-US" sz="1200">
                          <a:highlight>
                            <a:srgbClr val="FFFF00"/>
                          </a:highlight>
                          <a:latin typeface="+mn-lt"/>
                        </a:rPr>
                        <a:t>XXX</a:t>
                      </a:r>
                      <a:r>
                        <a:rPr lang="en-US" sz="1200">
                          <a:latin typeface="+mn-lt"/>
                        </a:rPr>
                        <a:t>] </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90330478"/>
                  </a:ext>
                </a:extLst>
              </a:tr>
              <a:tr h="32004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ts val="2500"/>
                        </a:lnSpc>
                        <a:spcBef>
                          <a:spcPts val="0"/>
                        </a:spcBef>
                        <a:spcAft>
                          <a:spcPts val="0"/>
                        </a:spcAft>
                        <a:buClrTx/>
                        <a:buSzTx/>
                        <a:buFont typeface="Arial" panose="020B0604020202020204" pitchFamily="34" charset="0"/>
                        <a:buNone/>
                        <a:tabLst/>
                        <a:defRPr/>
                      </a:pPr>
                      <a:r>
                        <a:rPr lang="en-US" sz="1200">
                          <a:latin typeface="+mn-lt"/>
                        </a:rPr>
                        <a:t>[</a:t>
                      </a:r>
                      <a:r>
                        <a:rPr lang="en-US" sz="1200">
                          <a:highlight>
                            <a:srgbClr val="FFFF00"/>
                          </a:highlight>
                          <a:latin typeface="+mn-lt"/>
                        </a:rPr>
                        <a:t>Activity #</a:t>
                      </a:r>
                      <a:r>
                        <a:rPr lang="en-US" sz="1200">
                          <a:latin typeface="+mn-lt"/>
                        </a:rPr>
                        <a:t>] </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latin typeface="+mn-lt"/>
                        </a:rPr>
                        <a:t>[</a:t>
                      </a:r>
                      <a:r>
                        <a:rPr lang="en-US" sz="1200">
                          <a:highlight>
                            <a:srgbClr val="FFFF00"/>
                          </a:highlight>
                          <a:latin typeface="+mn-lt"/>
                        </a:rPr>
                        <a:t>XXX</a:t>
                      </a:r>
                      <a:r>
                        <a:rPr lang="en-US" sz="1200">
                          <a:latin typeface="+mn-lt"/>
                        </a:rPr>
                        <a:t>] </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67195504"/>
                  </a:ext>
                </a:extLst>
              </a:tr>
              <a:tr h="235707">
                <a:tc gridSpan="2">
                  <a:txBody>
                    <a:bodyPr/>
                    <a:lstStyle/>
                    <a:p>
                      <a:pPr algn="ctr"/>
                      <a:r>
                        <a:rPr lang="en-US" sz="1200" b="1" i="0">
                          <a:latin typeface="Calibri" panose="020F0502020204030204" pitchFamily="34" charset="0"/>
                          <a:cs typeface="Calibri" panose="020F0502020204030204" pitchFamily="34" charset="0"/>
                        </a:rPr>
                        <a:t>Total</a:t>
                      </a:r>
                    </a:p>
                  </a:txBody>
                  <a:tcPr anchor="ctr">
                    <a:lnR w="12700" cap="flat" cmpd="sng" algn="ctr">
                      <a:solidFill>
                        <a:schemeClr val="bg1"/>
                      </a:solidFill>
                      <a:prstDash val="solid"/>
                      <a:round/>
                      <a:headEnd type="none" w="med" len="med"/>
                      <a:tailEnd type="none" w="med" len="med"/>
                    </a:lnR>
                    <a:solidFill>
                      <a:schemeClr val="bg1">
                        <a:lumMod val="95000"/>
                      </a:schemeClr>
                    </a:solidFill>
                  </a:tcPr>
                </a:tc>
                <a:tc hMerge="1">
                  <a:txBody>
                    <a:bodyPr/>
                    <a:lstStyle/>
                    <a:p>
                      <a:endParaRPr lang="en-US"/>
                    </a:p>
                  </a:txBody>
                  <a:tcPr/>
                </a:tc>
                <a:tc>
                  <a:txBody>
                    <a:bodyPr/>
                    <a:lstStyle/>
                    <a:p>
                      <a:pPr algn="ctr"/>
                      <a:r>
                        <a:rPr lang="en-US" sz="1200">
                          <a:latin typeface="+mn-lt"/>
                        </a:rPr>
                        <a:t>[</a:t>
                      </a:r>
                      <a:r>
                        <a:rPr lang="en-US" sz="1200">
                          <a:highlight>
                            <a:srgbClr val="FFFF00"/>
                          </a:highlight>
                          <a:latin typeface="+mn-lt"/>
                        </a:rPr>
                        <a:t>XXX</a:t>
                      </a:r>
                      <a:r>
                        <a:rPr lang="en-US" sz="1200">
                          <a:latin typeface="+mn-lt"/>
                        </a:rPr>
                        <a:t>] </a:t>
                      </a:r>
                      <a:endParaRPr lang="en-US" sz="1200">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bg1">
                        <a:lumMod val="95000"/>
                      </a:schemeClr>
                    </a:solidFill>
                  </a:tcPr>
                </a:tc>
                <a:tc>
                  <a:txBody>
                    <a:bodyPr/>
                    <a:lstStyle/>
                    <a:p>
                      <a:pPr algn="ctr"/>
                      <a:r>
                        <a:rPr lang="en-US" sz="1200" b="1" i="0">
                          <a:latin typeface="Calibri" panose="020F0502020204030204" pitchFamily="34" charset="0"/>
                          <a:cs typeface="Calibri" panose="020F0502020204030204" pitchFamily="34" charset="0"/>
                        </a:rPr>
                        <a:t>Total</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algn="ctr"/>
                      <a:r>
                        <a:rPr lang="en-US" sz="1200" dirty="0">
                          <a:latin typeface="+mn-lt"/>
                        </a:rPr>
                        <a:t>[</a:t>
                      </a:r>
                      <a:r>
                        <a:rPr lang="en-US" sz="1200" dirty="0">
                          <a:highlight>
                            <a:srgbClr val="FFFF00"/>
                          </a:highlight>
                          <a:latin typeface="+mn-lt"/>
                        </a:rPr>
                        <a:t>XXX</a:t>
                      </a:r>
                      <a:r>
                        <a:rPr lang="en-US" sz="1200" dirty="0">
                          <a:latin typeface="+mn-lt"/>
                        </a:rPr>
                        <a:t>] </a:t>
                      </a:r>
                      <a:endParaRPr lang="en-US" sz="1200" dirty="0">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166059227"/>
                  </a:ext>
                </a:extLst>
              </a:tr>
            </a:tbl>
          </a:graphicData>
        </a:graphic>
      </p:graphicFrame>
      <p:grpSp>
        <p:nvGrpSpPr>
          <p:cNvPr id="6" name="Group 5">
            <a:extLst>
              <a:ext uri="{FF2B5EF4-FFF2-40B4-BE49-F238E27FC236}">
                <a16:creationId xmlns:a16="http://schemas.microsoft.com/office/drawing/2014/main" id="{092C0055-605E-8E76-1433-26118281B3A9}"/>
              </a:ext>
            </a:extLst>
          </p:cNvPr>
          <p:cNvGrpSpPr/>
          <p:nvPr/>
        </p:nvGrpSpPr>
        <p:grpSpPr>
          <a:xfrm>
            <a:off x="6752278" y="1000021"/>
            <a:ext cx="4941885" cy="2654889"/>
            <a:chOff x="9181232" y="1097709"/>
            <a:chExt cx="5346792" cy="2680478"/>
          </a:xfrm>
        </p:grpSpPr>
        <p:sp>
          <p:nvSpPr>
            <p:cNvPr id="39" name="Textplatzhalter 14">
              <a:extLst>
                <a:ext uri="{FF2B5EF4-FFF2-40B4-BE49-F238E27FC236}">
                  <a16:creationId xmlns:a16="http://schemas.microsoft.com/office/drawing/2014/main" id="{D3FA7C12-D06A-44E1-802A-3C4EBE6AE8F8}"/>
                </a:ext>
              </a:extLst>
            </p:cNvPr>
            <p:cNvSpPr txBox="1">
              <a:spLocks/>
            </p:cNvSpPr>
            <p:nvPr/>
          </p:nvSpPr>
          <p:spPr bwMode="auto">
            <a:xfrm>
              <a:off x="9181232" y="1647350"/>
              <a:ext cx="2706588" cy="2130837"/>
            </a:xfrm>
            <a:prstGeom prst="rect">
              <a:avLst/>
            </a:prstGeom>
            <a:solidFill>
              <a:srgbClr val="1F6E7F">
                <a:alpha val="12000"/>
              </a:srgbClr>
            </a:solidFill>
            <a:ln>
              <a:noFill/>
            </a:ln>
          </p:spPr>
          <p:txBody>
            <a:bodyPr lIns="99692" tIns="66462" rIns="99692" bIns="66462"/>
            <a:lstStyle>
              <a:lvl1pPr eaLnBrk="0" hangingPunct="0">
                <a:lnSpc>
                  <a:spcPct val="120000"/>
                </a:lnSpc>
                <a:spcBef>
                  <a:spcPts val="600"/>
                </a:spcBef>
                <a:buSzPct val="120000"/>
                <a:buFont typeface="Franklin Gothic Book" panose="020B0503020102020204" pitchFamily="34" charset="0"/>
                <a:defRPr sz="1600" b="1">
                  <a:solidFill>
                    <a:schemeClr val="tx1"/>
                  </a:solidFill>
                  <a:latin typeface="Arial" panose="020B0604020202020204" pitchFamily="34" charset="0"/>
                  <a:ea typeface="ＭＳ Ｐゴシック" panose="020B0600070205080204" pitchFamily="34" charset="-128"/>
                </a:defRPr>
              </a:lvl1pPr>
              <a:lvl2pPr marL="742950" indent="-2857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lnSpc>
                  <a:spcPct val="110000"/>
                </a:lnSpc>
                <a:spcBef>
                  <a:spcPts val="600"/>
                </a:spcBef>
                <a:buSzPct val="12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4pPr>
              <a:lvl5pPr marL="2057400" indent="-228600" eaLnBrk="0" hangingPunct="0">
                <a:lnSpc>
                  <a:spcPct val="110000"/>
                </a:lnSpc>
                <a:spcBef>
                  <a:spcPts val="600"/>
                </a:spcBef>
                <a:buSzPct val="12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110000"/>
                </a:lnSpc>
                <a:spcBef>
                  <a:spcPts val="600"/>
                </a:spcBef>
                <a:spcAft>
                  <a:spcPct val="0"/>
                </a:spcAft>
                <a:buSzPct val="12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110000"/>
                </a:lnSpc>
                <a:spcBef>
                  <a:spcPts val="600"/>
                </a:spcBef>
                <a:spcAft>
                  <a:spcPct val="0"/>
                </a:spcAft>
                <a:buSzPct val="12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110000"/>
                </a:lnSpc>
                <a:spcBef>
                  <a:spcPts val="600"/>
                </a:spcBef>
                <a:spcAft>
                  <a:spcPct val="0"/>
                </a:spcAft>
                <a:buSzPct val="12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110000"/>
                </a:lnSpc>
                <a:spcBef>
                  <a:spcPts val="600"/>
                </a:spcBef>
                <a:spcAft>
                  <a:spcPct val="0"/>
                </a:spcAft>
                <a:buSzPct val="12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9pPr>
            </a:lstStyle>
            <a:p>
              <a:pPr defTabSz="844083" eaLnBrk="1" fontAlgn="base" hangingPunct="1">
                <a:spcBef>
                  <a:spcPts val="554"/>
                </a:spcBef>
                <a:spcAft>
                  <a:spcPct val="0"/>
                </a:spcAft>
                <a:defRPr/>
              </a:pPr>
              <a:endParaRPr lang="de-DE" altLang="de-DE" sz="1292" b="0" dirty="0">
                <a:solidFill>
                  <a:srgbClr val="000000"/>
                </a:solidFill>
                <a:latin typeface="Corbel" panose="020B0503020204020204" pitchFamily="34" charset="0"/>
                <a:cs typeface="Arial" panose="020B0604020202020204" pitchFamily="34" charset="0"/>
              </a:endParaRPr>
            </a:p>
          </p:txBody>
        </p:sp>
        <p:sp>
          <p:nvSpPr>
            <p:cNvPr id="42" name="TextBox 41">
              <a:extLst>
                <a:ext uri="{FF2B5EF4-FFF2-40B4-BE49-F238E27FC236}">
                  <a16:creationId xmlns:a16="http://schemas.microsoft.com/office/drawing/2014/main" id="{2C076ADA-4BFD-4E7F-AFB9-45D963E12FDA}"/>
                </a:ext>
              </a:extLst>
            </p:cNvPr>
            <p:cNvSpPr txBox="1"/>
            <p:nvPr/>
          </p:nvSpPr>
          <p:spPr>
            <a:xfrm>
              <a:off x="9201724" y="1116828"/>
              <a:ext cx="869922" cy="435040"/>
            </a:xfrm>
            <a:prstGeom prst="rect">
              <a:avLst/>
            </a:prstGeom>
            <a:noFill/>
          </p:spPr>
          <p:txBody>
            <a:bodyPr wrap="square" rtlCol="0">
              <a:spAutoFit/>
            </a:bodyPr>
            <a:lstStyle/>
            <a:p>
              <a:pPr defTabSz="457200">
                <a:defRPr/>
              </a:pPr>
              <a:r>
                <a:rPr lang="en-US" sz="1100" b="1" dirty="0">
                  <a:solidFill>
                    <a:schemeClr val="bg1"/>
                  </a:solidFill>
                  <a:latin typeface="Corbel" panose="020B0503020204020204" pitchFamily="34" charset="0"/>
                </a:rPr>
                <a:t>PSAA Applicant: </a:t>
              </a:r>
            </a:p>
          </p:txBody>
        </p:sp>
        <p:sp>
          <p:nvSpPr>
            <p:cNvPr id="44" name="Rectangle 43">
              <a:extLst>
                <a:ext uri="{FF2B5EF4-FFF2-40B4-BE49-F238E27FC236}">
                  <a16:creationId xmlns:a16="http://schemas.microsoft.com/office/drawing/2014/main" id="{72D271E3-3BFC-489C-893D-09423C5EB8DA}"/>
                </a:ext>
              </a:extLst>
            </p:cNvPr>
            <p:cNvSpPr/>
            <p:nvPr/>
          </p:nvSpPr>
          <p:spPr>
            <a:xfrm>
              <a:off x="10997676" y="2853821"/>
              <a:ext cx="184731" cy="276999"/>
            </a:xfrm>
            <a:prstGeom prst="rect">
              <a:avLst/>
            </a:prstGeom>
          </p:spPr>
          <p:txBody>
            <a:bodyPr wrap="none">
              <a:spAutoFit/>
            </a:bodyPr>
            <a:lstStyle/>
            <a:p>
              <a:pPr defTabSz="457200">
                <a:defRPr/>
              </a:pPr>
              <a:endParaRPr lang="en-US" sz="1200">
                <a:solidFill>
                  <a:srgbClr val="000000"/>
                </a:solidFill>
                <a:latin typeface="Arial"/>
              </a:endParaRPr>
            </a:p>
          </p:txBody>
        </p:sp>
        <p:sp>
          <p:nvSpPr>
            <p:cNvPr id="45" name="TextBox 44">
              <a:extLst>
                <a:ext uri="{FF2B5EF4-FFF2-40B4-BE49-F238E27FC236}">
                  <a16:creationId xmlns:a16="http://schemas.microsoft.com/office/drawing/2014/main" id="{CABB9B70-D1BB-4226-A2DC-BEC5FB2CC514}"/>
                </a:ext>
              </a:extLst>
            </p:cNvPr>
            <p:cNvSpPr txBox="1"/>
            <p:nvPr/>
          </p:nvSpPr>
          <p:spPr>
            <a:xfrm>
              <a:off x="11936743" y="3256770"/>
              <a:ext cx="1353578" cy="419503"/>
            </a:xfrm>
            <a:prstGeom prst="rect">
              <a:avLst/>
            </a:prstGeom>
            <a:noFill/>
          </p:spPr>
          <p:txBody>
            <a:bodyPr wrap="square" rtlCol="0">
              <a:spAutoFit/>
            </a:bodyPr>
            <a:lstStyle/>
            <a:p>
              <a:pPr defTabSz="457200">
                <a:defRPr/>
              </a:pPr>
              <a:r>
                <a:rPr lang="en-US" sz="1050" b="1" dirty="0">
                  <a:solidFill>
                    <a:srgbClr val="000000"/>
                  </a:solidFill>
                  <a:latin typeface="Corbel" panose="020B0503020204020204" pitchFamily="34" charset="0"/>
                </a:rPr>
                <a:t>Project</a:t>
              </a:r>
            </a:p>
            <a:p>
              <a:pPr defTabSz="457200">
                <a:defRPr/>
              </a:pPr>
              <a:r>
                <a:rPr lang="en-US" sz="1050" b="1" dirty="0">
                  <a:solidFill>
                    <a:srgbClr val="000000"/>
                  </a:solidFill>
                  <a:latin typeface="Corbel" panose="020B0503020204020204" pitchFamily="34" charset="0"/>
                </a:rPr>
                <a:t>Geography: </a:t>
              </a:r>
            </a:p>
          </p:txBody>
        </p:sp>
        <p:sp>
          <p:nvSpPr>
            <p:cNvPr id="54" name="TextBox 53">
              <a:extLst>
                <a:ext uri="{FF2B5EF4-FFF2-40B4-BE49-F238E27FC236}">
                  <a16:creationId xmlns:a16="http://schemas.microsoft.com/office/drawing/2014/main" id="{1E157E8A-956C-4DA5-B1D6-DAE539A4F566}"/>
                </a:ext>
              </a:extLst>
            </p:cNvPr>
            <p:cNvSpPr txBox="1"/>
            <p:nvPr/>
          </p:nvSpPr>
          <p:spPr>
            <a:xfrm>
              <a:off x="12865506" y="3246165"/>
              <a:ext cx="1662518" cy="466115"/>
            </a:xfrm>
            <a:prstGeom prst="rect">
              <a:avLst/>
            </a:prstGeom>
            <a:noFill/>
          </p:spPr>
          <p:txBody>
            <a:bodyPr wrap="square" rtlCol="0">
              <a:spAutoFit/>
            </a:bodyPr>
            <a:lstStyle/>
            <a:p>
              <a:r>
                <a:rPr lang="en-US" sz="1200" b="1" dirty="0"/>
                <a:t>[</a:t>
              </a:r>
              <a:r>
                <a:rPr lang="en-US" sz="1200" b="1" dirty="0">
                  <a:highlight>
                    <a:srgbClr val="FFFF00"/>
                  </a:highlight>
                </a:rPr>
                <a:t>PROJECT TARGET COUNTRY(IES)</a:t>
              </a:r>
              <a:r>
                <a:rPr lang="en-US" sz="1200" b="1" dirty="0"/>
                <a:t>]</a:t>
              </a:r>
            </a:p>
          </p:txBody>
        </p:sp>
        <p:sp>
          <p:nvSpPr>
            <p:cNvPr id="4" name="TextBox 3">
              <a:extLst>
                <a:ext uri="{FF2B5EF4-FFF2-40B4-BE49-F238E27FC236}">
                  <a16:creationId xmlns:a16="http://schemas.microsoft.com/office/drawing/2014/main" id="{9FEE5BB4-9961-9D72-EBDF-457BFE76BC27}"/>
                </a:ext>
              </a:extLst>
            </p:cNvPr>
            <p:cNvSpPr txBox="1"/>
            <p:nvPr/>
          </p:nvSpPr>
          <p:spPr>
            <a:xfrm>
              <a:off x="9988227" y="1097709"/>
              <a:ext cx="1902596" cy="528263"/>
            </a:xfrm>
            <a:prstGeom prst="rect">
              <a:avLst/>
            </a:prstGeom>
            <a:noFill/>
          </p:spPr>
          <p:txBody>
            <a:bodyPr wrap="square" rtlCol="0">
              <a:spAutoFit/>
            </a:bodyPr>
            <a:lstStyle/>
            <a:p>
              <a:r>
                <a:rPr lang="en-US" sz="1400" b="1" dirty="0">
                  <a:highlight>
                    <a:srgbClr val="FFFF00"/>
                  </a:highlight>
                </a:rPr>
                <a:t>[ENTITY LEGAL NAME]</a:t>
              </a:r>
              <a:endParaRPr lang="en-US" sz="1400" b="1" dirty="0"/>
            </a:p>
          </p:txBody>
        </p:sp>
      </p:grpSp>
      <p:sp>
        <p:nvSpPr>
          <p:cNvPr id="10" name="TextBox 9">
            <a:extLst>
              <a:ext uri="{FF2B5EF4-FFF2-40B4-BE49-F238E27FC236}">
                <a16:creationId xmlns:a16="http://schemas.microsoft.com/office/drawing/2014/main" id="{7DC45298-EED8-8724-45D6-A2A823F3AF89}"/>
              </a:ext>
            </a:extLst>
          </p:cNvPr>
          <p:cNvSpPr txBox="1"/>
          <p:nvPr/>
        </p:nvSpPr>
        <p:spPr>
          <a:xfrm>
            <a:off x="0" y="6569428"/>
            <a:ext cx="8676007" cy="307777"/>
          </a:xfrm>
          <a:prstGeom prst="rect">
            <a:avLst/>
          </a:prstGeom>
          <a:noFill/>
        </p:spPr>
        <p:txBody>
          <a:bodyPr wrap="square">
            <a:spAutoFit/>
          </a:bodyPr>
          <a:lstStyle/>
          <a:p>
            <a:r>
              <a:rPr lang="en-US" sz="1400" b="1" dirty="0">
                <a:solidFill>
                  <a:srgbClr val="3A7179"/>
                </a:solidFill>
                <a:latin typeface="Corbel" panose="020B0503020204020204" pitchFamily="34" charset="0"/>
              </a:rPr>
              <a:t>* Technical and other details can be further elaborated in the annex part of this presentation</a:t>
            </a:r>
            <a:endParaRPr lang="en-US" sz="1400" dirty="0"/>
          </a:p>
        </p:txBody>
      </p:sp>
      <p:sp>
        <p:nvSpPr>
          <p:cNvPr id="13" name="TextBox 12">
            <a:extLst>
              <a:ext uri="{FF2B5EF4-FFF2-40B4-BE49-F238E27FC236}">
                <a16:creationId xmlns:a16="http://schemas.microsoft.com/office/drawing/2014/main" id="{90E9A7C8-B0AC-DC65-A57F-D65FC859F43B}"/>
              </a:ext>
            </a:extLst>
          </p:cNvPr>
          <p:cNvSpPr txBox="1"/>
          <p:nvPr/>
        </p:nvSpPr>
        <p:spPr>
          <a:xfrm>
            <a:off x="6729384" y="2766125"/>
            <a:ext cx="998358" cy="415498"/>
          </a:xfrm>
          <a:prstGeom prst="rect">
            <a:avLst/>
          </a:prstGeom>
          <a:noFill/>
        </p:spPr>
        <p:txBody>
          <a:bodyPr wrap="square" rtlCol="0">
            <a:spAutoFit/>
          </a:bodyPr>
          <a:lstStyle/>
          <a:p>
            <a:pPr defTabSz="457200">
              <a:defRPr/>
            </a:pPr>
            <a:r>
              <a:rPr lang="en-US" sz="1050" dirty="0">
                <a:solidFill>
                  <a:srgbClr val="000000"/>
                </a:solidFill>
                <a:latin typeface="Corbel" panose="020B0503020204020204" pitchFamily="34" charset="0"/>
              </a:rPr>
              <a:t>Headquarters Location: </a:t>
            </a:r>
          </a:p>
        </p:txBody>
      </p:sp>
      <p:sp>
        <p:nvSpPr>
          <p:cNvPr id="14" name="TextBox 13">
            <a:extLst>
              <a:ext uri="{FF2B5EF4-FFF2-40B4-BE49-F238E27FC236}">
                <a16:creationId xmlns:a16="http://schemas.microsoft.com/office/drawing/2014/main" id="{EB3ECFF6-AB53-4CD1-00DD-25476325F6F0}"/>
              </a:ext>
            </a:extLst>
          </p:cNvPr>
          <p:cNvSpPr txBox="1"/>
          <p:nvPr/>
        </p:nvSpPr>
        <p:spPr>
          <a:xfrm>
            <a:off x="7621364" y="2822859"/>
            <a:ext cx="1742780" cy="276999"/>
          </a:xfrm>
          <a:prstGeom prst="rect">
            <a:avLst/>
          </a:prstGeom>
          <a:noFill/>
        </p:spPr>
        <p:txBody>
          <a:bodyPr wrap="square" rtlCol="0">
            <a:spAutoFit/>
          </a:bodyPr>
          <a:lstStyle/>
          <a:p>
            <a:r>
              <a:rPr lang="en-US" sz="1200" b="1" dirty="0">
                <a:highlight>
                  <a:srgbClr val="FFFF00"/>
                </a:highlight>
              </a:rPr>
              <a:t>[HQ Location Country]</a:t>
            </a:r>
          </a:p>
        </p:txBody>
      </p:sp>
      <p:sp>
        <p:nvSpPr>
          <p:cNvPr id="15" name="TextBox 14">
            <a:extLst>
              <a:ext uri="{FF2B5EF4-FFF2-40B4-BE49-F238E27FC236}">
                <a16:creationId xmlns:a16="http://schemas.microsoft.com/office/drawing/2014/main" id="{0CD3C8B7-EAD8-AFB6-251A-2A5A28D4A412}"/>
              </a:ext>
            </a:extLst>
          </p:cNvPr>
          <p:cNvSpPr txBox="1"/>
          <p:nvPr/>
        </p:nvSpPr>
        <p:spPr>
          <a:xfrm>
            <a:off x="6729385" y="1819043"/>
            <a:ext cx="1343142" cy="415498"/>
          </a:xfrm>
          <a:prstGeom prst="rect">
            <a:avLst/>
          </a:prstGeom>
          <a:noFill/>
        </p:spPr>
        <p:txBody>
          <a:bodyPr wrap="square" rtlCol="0">
            <a:spAutoFit/>
          </a:bodyPr>
          <a:lstStyle/>
          <a:p>
            <a:pPr defTabSz="457200">
              <a:defRPr/>
            </a:pPr>
            <a:r>
              <a:rPr lang="en-US" sz="1050" dirty="0">
                <a:solidFill>
                  <a:srgbClr val="000000"/>
                </a:solidFill>
                <a:latin typeface="Corbel" panose="020B0503020204020204" pitchFamily="34" charset="0"/>
              </a:rPr>
              <a:t>Incorporation </a:t>
            </a:r>
          </a:p>
          <a:p>
            <a:pPr defTabSz="457200">
              <a:defRPr/>
            </a:pPr>
            <a:r>
              <a:rPr lang="en-US" sz="1050" dirty="0">
                <a:solidFill>
                  <a:srgbClr val="000000"/>
                </a:solidFill>
                <a:latin typeface="Corbel" panose="020B0503020204020204" pitchFamily="34" charset="0"/>
              </a:rPr>
              <a:t>Date:</a:t>
            </a:r>
          </a:p>
        </p:txBody>
      </p:sp>
      <p:sp>
        <p:nvSpPr>
          <p:cNvPr id="19" name="TextBox 18">
            <a:extLst>
              <a:ext uri="{FF2B5EF4-FFF2-40B4-BE49-F238E27FC236}">
                <a16:creationId xmlns:a16="http://schemas.microsoft.com/office/drawing/2014/main" id="{5F72E686-569F-C6AC-D5D9-87C173277497}"/>
              </a:ext>
            </a:extLst>
          </p:cNvPr>
          <p:cNvSpPr txBox="1"/>
          <p:nvPr/>
        </p:nvSpPr>
        <p:spPr>
          <a:xfrm>
            <a:off x="7645599" y="1819495"/>
            <a:ext cx="1716806" cy="461665"/>
          </a:xfrm>
          <a:prstGeom prst="rect">
            <a:avLst/>
          </a:prstGeom>
          <a:noFill/>
        </p:spPr>
        <p:txBody>
          <a:bodyPr wrap="square" rtlCol="0">
            <a:spAutoFit/>
          </a:bodyPr>
          <a:lstStyle/>
          <a:p>
            <a:r>
              <a:rPr lang="en-US" sz="1200" b="1" dirty="0">
                <a:highlight>
                  <a:srgbClr val="FFFF00"/>
                </a:highlight>
              </a:rPr>
              <a:t>[Entity Incorporation Date]</a:t>
            </a:r>
          </a:p>
        </p:txBody>
      </p:sp>
      <p:sp>
        <p:nvSpPr>
          <p:cNvPr id="20" name="TextBox 19">
            <a:extLst>
              <a:ext uri="{FF2B5EF4-FFF2-40B4-BE49-F238E27FC236}">
                <a16:creationId xmlns:a16="http://schemas.microsoft.com/office/drawing/2014/main" id="{EE519922-B753-99B1-CFC7-9F1F7EA7E028}"/>
              </a:ext>
            </a:extLst>
          </p:cNvPr>
          <p:cNvSpPr txBox="1"/>
          <p:nvPr/>
        </p:nvSpPr>
        <p:spPr>
          <a:xfrm>
            <a:off x="6703721" y="3232533"/>
            <a:ext cx="1181841" cy="415498"/>
          </a:xfrm>
          <a:prstGeom prst="rect">
            <a:avLst/>
          </a:prstGeom>
          <a:noFill/>
        </p:spPr>
        <p:txBody>
          <a:bodyPr wrap="square" rtlCol="0">
            <a:spAutoFit/>
          </a:bodyPr>
          <a:lstStyle/>
          <a:p>
            <a:pPr defTabSz="457200">
              <a:defRPr/>
            </a:pPr>
            <a:r>
              <a:rPr lang="en-US" sz="1050" dirty="0">
                <a:solidFill>
                  <a:srgbClr val="000000"/>
                </a:solidFill>
                <a:latin typeface="Corbel" panose="020B0503020204020204" pitchFamily="34" charset="0"/>
              </a:rPr>
              <a:t>Entity Operating Budget/Assets: </a:t>
            </a:r>
          </a:p>
        </p:txBody>
      </p:sp>
      <p:sp>
        <p:nvSpPr>
          <p:cNvPr id="21" name="TextBox 20">
            <a:extLst>
              <a:ext uri="{FF2B5EF4-FFF2-40B4-BE49-F238E27FC236}">
                <a16:creationId xmlns:a16="http://schemas.microsoft.com/office/drawing/2014/main" id="{FBD09108-4387-660F-F855-50A4DF1A582B}"/>
              </a:ext>
            </a:extLst>
          </p:cNvPr>
          <p:cNvSpPr txBox="1"/>
          <p:nvPr/>
        </p:nvSpPr>
        <p:spPr>
          <a:xfrm>
            <a:off x="7670787" y="3232265"/>
            <a:ext cx="1716806" cy="276999"/>
          </a:xfrm>
          <a:prstGeom prst="rect">
            <a:avLst/>
          </a:prstGeom>
          <a:noFill/>
        </p:spPr>
        <p:txBody>
          <a:bodyPr wrap="square" rtlCol="0">
            <a:spAutoFit/>
          </a:bodyPr>
          <a:lstStyle/>
          <a:p>
            <a:r>
              <a:rPr lang="en-US" sz="1200" b="1" dirty="0">
                <a:highlight>
                  <a:srgbClr val="FFFF00"/>
                </a:highlight>
              </a:rPr>
              <a:t>[XXX in USD]</a:t>
            </a:r>
          </a:p>
        </p:txBody>
      </p:sp>
      <p:sp>
        <p:nvSpPr>
          <p:cNvPr id="24" name="TextBox 23">
            <a:extLst>
              <a:ext uri="{FF2B5EF4-FFF2-40B4-BE49-F238E27FC236}">
                <a16:creationId xmlns:a16="http://schemas.microsoft.com/office/drawing/2014/main" id="{35665D50-08AC-BD00-9DBB-8B6D763F2DB8}"/>
              </a:ext>
            </a:extLst>
          </p:cNvPr>
          <p:cNvSpPr txBox="1"/>
          <p:nvPr/>
        </p:nvSpPr>
        <p:spPr>
          <a:xfrm>
            <a:off x="6729386" y="2252678"/>
            <a:ext cx="1181841" cy="415498"/>
          </a:xfrm>
          <a:prstGeom prst="rect">
            <a:avLst/>
          </a:prstGeom>
          <a:noFill/>
        </p:spPr>
        <p:txBody>
          <a:bodyPr wrap="square" rtlCol="0">
            <a:spAutoFit/>
          </a:bodyPr>
          <a:lstStyle/>
          <a:p>
            <a:pPr defTabSz="457200">
              <a:defRPr/>
            </a:pPr>
            <a:r>
              <a:rPr lang="en-US" sz="1050" dirty="0">
                <a:solidFill>
                  <a:srgbClr val="000000"/>
                </a:solidFill>
                <a:latin typeface="Corbel" panose="020B0503020204020204" pitchFamily="34" charset="0"/>
              </a:rPr>
              <a:t>Incorporation </a:t>
            </a:r>
          </a:p>
          <a:p>
            <a:pPr defTabSz="457200">
              <a:defRPr/>
            </a:pPr>
            <a:r>
              <a:rPr lang="en-US" sz="1050" dirty="0">
                <a:solidFill>
                  <a:srgbClr val="000000"/>
                </a:solidFill>
                <a:latin typeface="Corbel" panose="020B0503020204020204" pitchFamily="34" charset="0"/>
              </a:rPr>
              <a:t>Location:</a:t>
            </a:r>
          </a:p>
        </p:txBody>
      </p:sp>
      <p:sp>
        <p:nvSpPr>
          <p:cNvPr id="25" name="TextBox 24">
            <a:extLst>
              <a:ext uri="{FF2B5EF4-FFF2-40B4-BE49-F238E27FC236}">
                <a16:creationId xmlns:a16="http://schemas.microsoft.com/office/drawing/2014/main" id="{AB3ED463-EF04-947F-CF1B-BFBD4A911F4A}"/>
              </a:ext>
            </a:extLst>
          </p:cNvPr>
          <p:cNvSpPr txBox="1"/>
          <p:nvPr/>
        </p:nvSpPr>
        <p:spPr>
          <a:xfrm>
            <a:off x="7649336" y="2285633"/>
            <a:ext cx="1716806" cy="461665"/>
          </a:xfrm>
          <a:prstGeom prst="rect">
            <a:avLst/>
          </a:prstGeom>
          <a:noFill/>
        </p:spPr>
        <p:txBody>
          <a:bodyPr wrap="square" rtlCol="0">
            <a:spAutoFit/>
          </a:bodyPr>
          <a:lstStyle/>
          <a:p>
            <a:r>
              <a:rPr lang="en-US" sz="1200" b="1" dirty="0">
                <a:highlight>
                  <a:srgbClr val="FFFF00"/>
                </a:highlight>
              </a:rPr>
              <a:t>[Entity Incorporation Location]</a:t>
            </a:r>
          </a:p>
        </p:txBody>
      </p:sp>
    </p:spTree>
    <p:extLst>
      <p:ext uri="{BB962C8B-B14F-4D97-AF65-F5344CB8AC3E}">
        <p14:creationId xmlns:p14="http://schemas.microsoft.com/office/powerpoint/2010/main" val="1060706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
            <a:extLst>
              <a:ext uri="{FF2B5EF4-FFF2-40B4-BE49-F238E27FC236}">
                <a16:creationId xmlns:a16="http://schemas.microsoft.com/office/drawing/2014/main" id="{B23A4CE3-2F58-4B96-AE10-D8E6846F6DBB}"/>
              </a:ext>
            </a:extLst>
          </p:cNvPr>
          <p:cNvSpPr>
            <a:spLocks noGrp="1"/>
          </p:cNvSpPr>
          <p:nvPr>
            <p:ph type="title" idx="4294967295"/>
          </p:nvPr>
        </p:nvSpPr>
        <p:spPr>
          <a:xfrm>
            <a:off x="639797" y="592168"/>
            <a:ext cx="9232075" cy="557890"/>
          </a:xfrm>
        </p:spPr>
        <p:txBody>
          <a:bodyPr lIns="91440" tIns="45720" rIns="91440" bIns="45720" anchor="t">
            <a:noAutofit/>
          </a:bodyPr>
          <a:lstStyle/>
          <a:p>
            <a:r>
              <a:rPr lang="en-US" sz="2800">
                <a:latin typeface="+mn-lt"/>
              </a:rPr>
              <a:t>PSAA PITCHBOOK:  [</a:t>
            </a:r>
            <a:r>
              <a:rPr lang="en-US" sz="2800">
                <a:highlight>
                  <a:srgbClr val="FFFF00"/>
                </a:highlight>
                <a:latin typeface="+mn-lt"/>
              </a:rPr>
              <a:t>PROPOSAL TITLE</a:t>
            </a:r>
            <a:r>
              <a:rPr lang="en-US" sz="2800">
                <a:latin typeface="+mn-lt"/>
              </a:rPr>
              <a:t>]</a:t>
            </a:r>
            <a:endParaRPr lang="en-US" sz="2800" b="0">
              <a:latin typeface="+mn-lt"/>
            </a:endParaRPr>
          </a:p>
          <a:p>
            <a:endParaRPr lang="en-US" altLang="ko-KR" sz="2800">
              <a:latin typeface="+mn-lt"/>
            </a:endParaRPr>
          </a:p>
        </p:txBody>
      </p:sp>
      <p:sp>
        <p:nvSpPr>
          <p:cNvPr id="33" name="Rectangle 32">
            <a:extLst>
              <a:ext uri="{FF2B5EF4-FFF2-40B4-BE49-F238E27FC236}">
                <a16:creationId xmlns:a16="http://schemas.microsoft.com/office/drawing/2014/main" id="{6082239E-4A51-47A2-A737-D7397ABA53FF}"/>
              </a:ext>
            </a:extLst>
          </p:cNvPr>
          <p:cNvSpPr/>
          <p:nvPr/>
        </p:nvSpPr>
        <p:spPr>
          <a:xfrm>
            <a:off x="639797" y="1076721"/>
            <a:ext cx="6297791" cy="369332"/>
          </a:xfrm>
          <a:prstGeom prst="rect">
            <a:avLst/>
          </a:prstGeom>
          <a:solidFill>
            <a:schemeClr val="bg1"/>
          </a:solidFill>
        </p:spPr>
        <p:txBody>
          <a:bodyPr wrap="square" lIns="91440" tIns="45720" rIns="91440" bIns="45720" anchor="t">
            <a:spAutoFit/>
          </a:bodyPr>
          <a:lstStyle/>
          <a:p>
            <a:pPr defTabSz="633062">
              <a:spcBef>
                <a:spcPts val="416"/>
              </a:spcBef>
              <a:defRPr/>
            </a:pPr>
            <a:r>
              <a:rPr lang="en-US" b="1">
                <a:solidFill>
                  <a:srgbClr val="3A7179"/>
                </a:solidFill>
                <a:latin typeface="Corbel"/>
              </a:rPr>
              <a:t>Indicative flow of funds and participants/stakeholders chart* </a:t>
            </a:r>
          </a:p>
        </p:txBody>
      </p:sp>
      <p:sp>
        <p:nvSpPr>
          <p:cNvPr id="4" name="TextBox 3">
            <a:extLst>
              <a:ext uri="{FF2B5EF4-FFF2-40B4-BE49-F238E27FC236}">
                <a16:creationId xmlns:a16="http://schemas.microsoft.com/office/drawing/2014/main" id="{BE9004B9-906D-63E8-B228-8F5CD77CE136}"/>
              </a:ext>
            </a:extLst>
          </p:cNvPr>
          <p:cNvSpPr txBox="1"/>
          <p:nvPr/>
        </p:nvSpPr>
        <p:spPr>
          <a:xfrm>
            <a:off x="977153" y="5567082"/>
            <a:ext cx="10596282"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1400" b="1">
                <a:solidFill>
                  <a:srgbClr val="3A7179"/>
                </a:solidFill>
                <a:latin typeface="Corbel"/>
              </a:rPr>
              <a:t>The illustration above provides an indicative example of a funding structure. The actual funding structure should be based on the specific situation applicable to the project. Funding amounts, inflows and reflows of funds, legal entity receiving GCF funding, co-funding partners and other participants/stakeholders involved in, or relevant for, the project development and operation should be clearly identified.</a:t>
            </a:r>
            <a:endParaRPr lang="en-US"/>
          </a:p>
        </p:txBody>
      </p:sp>
      <p:sp>
        <p:nvSpPr>
          <p:cNvPr id="6" name="TextBox 5">
            <a:extLst>
              <a:ext uri="{FF2B5EF4-FFF2-40B4-BE49-F238E27FC236}">
                <a16:creationId xmlns:a16="http://schemas.microsoft.com/office/drawing/2014/main" id="{FADD3D4C-468E-E467-F979-BCF8DF7C82B3}"/>
              </a:ext>
            </a:extLst>
          </p:cNvPr>
          <p:cNvSpPr txBox="1"/>
          <p:nvPr/>
        </p:nvSpPr>
        <p:spPr>
          <a:xfrm>
            <a:off x="708212" y="5567082"/>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rgbClr val="3A7179"/>
                </a:solidFill>
              </a:rPr>
              <a:t>* </a:t>
            </a:r>
            <a:endParaRPr lang="en-US"/>
          </a:p>
        </p:txBody>
      </p:sp>
      <p:grpSp>
        <p:nvGrpSpPr>
          <p:cNvPr id="16" name="Group 15">
            <a:extLst>
              <a:ext uri="{FF2B5EF4-FFF2-40B4-BE49-F238E27FC236}">
                <a16:creationId xmlns:a16="http://schemas.microsoft.com/office/drawing/2014/main" id="{3C192F26-15E1-16DD-3200-41B83A7371D7}"/>
              </a:ext>
            </a:extLst>
          </p:cNvPr>
          <p:cNvGrpSpPr/>
          <p:nvPr/>
        </p:nvGrpSpPr>
        <p:grpSpPr>
          <a:xfrm>
            <a:off x="1246094" y="1628367"/>
            <a:ext cx="9932894" cy="3350257"/>
            <a:chOff x="1246094" y="1628367"/>
            <a:chExt cx="9932894" cy="3350257"/>
          </a:xfrm>
        </p:grpSpPr>
        <p:pic>
          <p:nvPicPr>
            <p:cNvPr id="13" name="Picture 13" descr="Diagram&#10;&#10;Description automatically generated">
              <a:extLst>
                <a:ext uri="{FF2B5EF4-FFF2-40B4-BE49-F238E27FC236}">
                  <a16:creationId xmlns:a16="http://schemas.microsoft.com/office/drawing/2014/main" id="{8F9437CE-5C5B-7FCB-0F49-27F35B3BAFB2}"/>
                </a:ext>
              </a:extLst>
            </p:cNvPr>
            <p:cNvPicPr>
              <a:picLocks noChangeAspect="1"/>
            </p:cNvPicPr>
            <p:nvPr/>
          </p:nvPicPr>
          <p:blipFill>
            <a:blip r:embed="rId3"/>
            <a:stretch>
              <a:fillRect/>
            </a:stretch>
          </p:blipFill>
          <p:spPr>
            <a:xfrm>
              <a:off x="1246094" y="1628367"/>
              <a:ext cx="9932894" cy="3350257"/>
            </a:xfrm>
            <a:prstGeom prst="rect">
              <a:avLst/>
            </a:prstGeom>
          </p:spPr>
        </p:pic>
        <p:sp>
          <p:nvSpPr>
            <p:cNvPr id="7" name="TextBox 6">
              <a:extLst>
                <a:ext uri="{FF2B5EF4-FFF2-40B4-BE49-F238E27FC236}">
                  <a16:creationId xmlns:a16="http://schemas.microsoft.com/office/drawing/2014/main" id="{1DD4418A-D63E-B61E-C613-4CC2EF36D16F}"/>
                </a:ext>
              </a:extLst>
            </p:cNvPr>
            <p:cNvSpPr txBox="1"/>
            <p:nvPr/>
          </p:nvSpPr>
          <p:spPr>
            <a:xfrm>
              <a:off x="6212541" y="2312894"/>
              <a:ext cx="90543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t>USD </a:t>
              </a:r>
              <a:r>
                <a:rPr lang="en-US" sz="1400"/>
                <a:t>[</a:t>
              </a:r>
              <a:r>
                <a:rPr lang="en-US" sz="1400">
                  <a:highlight>
                    <a:srgbClr val="FFFF00"/>
                  </a:highlight>
                </a:rPr>
                <a:t>XX</a:t>
              </a:r>
              <a:r>
                <a:rPr lang="en-US" sz="1400"/>
                <a:t>]</a:t>
              </a:r>
            </a:p>
          </p:txBody>
        </p:sp>
        <p:sp>
          <p:nvSpPr>
            <p:cNvPr id="8" name="TextBox 7">
              <a:extLst>
                <a:ext uri="{FF2B5EF4-FFF2-40B4-BE49-F238E27FC236}">
                  <a16:creationId xmlns:a16="http://schemas.microsoft.com/office/drawing/2014/main" id="{58BA449C-724F-4C6B-C27C-62DBF11CA9BF}"/>
                </a:ext>
              </a:extLst>
            </p:cNvPr>
            <p:cNvSpPr txBox="1"/>
            <p:nvPr/>
          </p:nvSpPr>
          <p:spPr>
            <a:xfrm>
              <a:off x="4437529" y="2312893"/>
              <a:ext cx="90543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t>USD </a:t>
              </a:r>
              <a:r>
                <a:rPr lang="en-US" sz="1400"/>
                <a:t>[</a:t>
              </a:r>
              <a:r>
                <a:rPr lang="en-US" sz="1400">
                  <a:highlight>
                    <a:srgbClr val="FFFF00"/>
                  </a:highlight>
                </a:rPr>
                <a:t>XX</a:t>
              </a:r>
              <a:r>
                <a:rPr lang="en-US" sz="1400"/>
                <a:t>]</a:t>
              </a:r>
            </a:p>
          </p:txBody>
        </p:sp>
        <p:sp>
          <p:nvSpPr>
            <p:cNvPr id="9" name="TextBox 8">
              <a:extLst>
                <a:ext uri="{FF2B5EF4-FFF2-40B4-BE49-F238E27FC236}">
                  <a16:creationId xmlns:a16="http://schemas.microsoft.com/office/drawing/2014/main" id="{5FE2A9C5-836F-8B5E-912D-6237672B8517}"/>
                </a:ext>
              </a:extLst>
            </p:cNvPr>
            <p:cNvSpPr txBox="1"/>
            <p:nvPr/>
          </p:nvSpPr>
          <p:spPr>
            <a:xfrm>
              <a:off x="7055223" y="2796988"/>
              <a:ext cx="90543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t>USD </a:t>
              </a:r>
              <a:r>
                <a:rPr lang="en-US" sz="1400"/>
                <a:t>[</a:t>
              </a:r>
              <a:r>
                <a:rPr lang="en-US" sz="1400">
                  <a:highlight>
                    <a:srgbClr val="FFFF00"/>
                  </a:highlight>
                </a:rPr>
                <a:t>XX</a:t>
              </a:r>
              <a:r>
                <a:rPr lang="en-US" sz="1400"/>
                <a:t>]</a:t>
              </a:r>
            </a:p>
          </p:txBody>
        </p:sp>
        <p:sp>
          <p:nvSpPr>
            <p:cNvPr id="2" name="Rectangle 1">
              <a:extLst>
                <a:ext uri="{FF2B5EF4-FFF2-40B4-BE49-F238E27FC236}">
                  <a16:creationId xmlns:a16="http://schemas.microsoft.com/office/drawing/2014/main" id="{93BBED5B-CA1C-0453-9E04-C27F62A03283}"/>
                </a:ext>
              </a:extLst>
            </p:cNvPr>
            <p:cNvSpPr/>
            <p:nvPr/>
          </p:nvSpPr>
          <p:spPr>
            <a:xfrm>
              <a:off x="3525487" y="4193473"/>
              <a:ext cx="554181" cy="3067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CCD3CE-C701-923B-B2C0-D382C4EFBBDC}"/>
                </a:ext>
              </a:extLst>
            </p:cNvPr>
            <p:cNvSpPr/>
            <p:nvPr/>
          </p:nvSpPr>
          <p:spPr>
            <a:xfrm>
              <a:off x="7652162" y="4193473"/>
              <a:ext cx="706921" cy="2671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CC9D2EFE-CA11-F263-1E88-C2F305AB852A}"/>
                </a:ext>
              </a:extLst>
            </p:cNvPr>
            <p:cNvCxnSpPr/>
            <p:nvPr/>
          </p:nvCxnSpPr>
          <p:spPr>
            <a:xfrm flipV="1">
              <a:off x="3478037" y="4346061"/>
              <a:ext cx="601138" cy="1910"/>
            </a:xfrm>
            <a:prstGeom prst="straightConnector1">
              <a:avLst/>
            </a:prstGeom>
            <a:ln w="12700">
              <a:prstDash val="dash"/>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CF07828F-1446-BCF9-E075-05DFE2944701}"/>
                </a:ext>
              </a:extLst>
            </p:cNvPr>
            <p:cNvCxnSpPr>
              <a:cxnSpLocks/>
            </p:cNvCxnSpPr>
            <p:nvPr/>
          </p:nvCxnSpPr>
          <p:spPr>
            <a:xfrm flipV="1">
              <a:off x="7629623" y="4335772"/>
              <a:ext cx="732517" cy="1910"/>
            </a:xfrm>
            <a:prstGeom prst="straightConnector1">
              <a:avLst/>
            </a:prstGeom>
            <a:ln w="12700">
              <a:prstDash val="dash"/>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550079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a:extLst>
              <a:ext uri="{FF2B5EF4-FFF2-40B4-BE49-F238E27FC236}">
                <a16:creationId xmlns:a16="http://schemas.microsoft.com/office/drawing/2014/main" id="{951497FA-BFC9-EDB8-A3A2-FC195EE7AA0E}"/>
              </a:ext>
            </a:extLst>
          </p:cNvPr>
          <p:cNvSpPr>
            <a:spLocks noGrp="1"/>
          </p:cNvSpPr>
          <p:nvPr>
            <p:ph type="sldNum" sz="quarter" idx="12"/>
          </p:nvPr>
        </p:nvSpPr>
        <p:spPr>
          <a:xfrm>
            <a:off x="8610600" y="6356350"/>
            <a:ext cx="2743200" cy="365125"/>
          </a:xfrm>
        </p:spPr>
        <p:txBody>
          <a:bodyPr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78A18621-ACA7-4736-9D07-17BB1E58DC2F}" type="slidenum">
              <a:rPr kumimoji="0" lang="en-US" sz="1200" b="0" i="0" u="none" strike="noStrike" kern="1200" cap="none" spc="0" normalizeH="0" baseline="0" noProof="0" smtClean="0">
                <a:ln>
                  <a:noFill/>
                </a:ln>
                <a:solidFill>
                  <a:srgbClr val="000000">
                    <a:tint val="75000"/>
                  </a:srgbClr>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200" b="0" i="0" u="none" strike="noStrike" kern="1200" cap="none" spc="0" normalizeH="0" baseline="0" noProof="0">
              <a:ln>
                <a:noFill/>
              </a:ln>
              <a:solidFill>
                <a:srgbClr val="000000">
                  <a:tint val="75000"/>
                </a:srgbClr>
              </a:solidFill>
              <a:effectLst/>
              <a:uLnTx/>
              <a:uFillTx/>
              <a:latin typeface="Corbel" panose="020B0503020204020204"/>
              <a:ea typeface="+mn-ea"/>
              <a:cs typeface="+mn-cs"/>
            </a:endParaRPr>
          </a:p>
        </p:txBody>
      </p:sp>
      <p:sp>
        <p:nvSpPr>
          <p:cNvPr id="2" name="Title 2">
            <a:extLst>
              <a:ext uri="{FF2B5EF4-FFF2-40B4-BE49-F238E27FC236}">
                <a16:creationId xmlns:a16="http://schemas.microsoft.com/office/drawing/2014/main" id="{D5A2329F-0BCC-23F4-6106-DA74033C04D3}"/>
              </a:ext>
            </a:extLst>
          </p:cNvPr>
          <p:cNvSpPr txBox="1">
            <a:spLocks/>
          </p:cNvSpPr>
          <p:nvPr/>
        </p:nvSpPr>
        <p:spPr>
          <a:xfrm>
            <a:off x="639797" y="592168"/>
            <a:ext cx="9232075" cy="557890"/>
          </a:xfrm>
        </p:spPr>
        <p:txBody>
          <a:bodyPr lIns="91440" tIns="45720" rIns="91440" bIns="45720" anchor="t">
            <a:noAutofit/>
          </a:bodyPr>
          <a:lstStyle>
            <a:lvl1pPr algn="l" defTabSz="914400" rtl="0" eaLnBrk="1" latinLnBrk="0" hangingPunct="1">
              <a:lnSpc>
                <a:spcPct val="90000"/>
              </a:lnSpc>
              <a:spcBef>
                <a:spcPct val="0"/>
              </a:spcBef>
              <a:buNone/>
              <a:defRPr sz="3200" b="1" kern="1200" cap="all" spc="150" baseline="0">
                <a:solidFill>
                  <a:schemeClr val="tx1">
                    <a:lumMod val="75000"/>
                    <a:lumOff val="25000"/>
                  </a:schemeClr>
                </a:solidFill>
                <a:latin typeface="+mj-lt"/>
                <a:ea typeface="+mj-ea"/>
                <a:cs typeface="+mj-cs"/>
              </a:defRPr>
            </a:lvl1pPr>
          </a:lstStyle>
          <a:p>
            <a:r>
              <a:rPr lang="en-US" sz="2800" dirty="0">
                <a:latin typeface="+mn-lt"/>
              </a:rPr>
              <a:t>PSAA PITCHBOOK:  [</a:t>
            </a:r>
            <a:r>
              <a:rPr lang="en-US" sz="2800" dirty="0">
                <a:highlight>
                  <a:srgbClr val="FFFF00"/>
                </a:highlight>
                <a:latin typeface="+mn-lt"/>
              </a:rPr>
              <a:t>PROPOSAL TITLE</a:t>
            </a:r>
            <a:r>
              <a:rPr lang="en-US" sz="2800" dirty="0">
                <a:latin typeface="+mn-lt"/>
              </a:rPr>
              <a:t>]</a:t>
            </a:r>
            <a:endParaRPr lang="en-US" sz="2800" b="0" dirty="0">
              <a:latin typeface="+mn-lt"/>
            </a:endParaRPr>
          </a:p>
          <a:p>
            <a:endParaRPr lang="en-US" sz="2800" b="0" dirty="0">
              <a:latin typeface="+mn-lt"/>
            </a:endParaRPr>
          </a:p>
          <a:p>
            <a:endParaRPr lang="en-US" altLang="ko-KR" sz="2800" dirty="0">
              <a:latin typeface="+mn-lt"/>
            </a:endParaRPr>
          </a:p>
        </p:txBody>
      </p:sp>
      <p:sp>
        <p:nvSpPr>
          <p:cNvPr id="9" name="TextBox 8">
            <a:extLst>
              <a:ext uri="{FF2B5EF4-FFF2-40B4-BE49-F238E27FC236}">
                <a16:creationId xmlns:a16="http://schemas.microsoft.com/office/drawing/2014/main" id="{6642C59B-0231-99AD-7FEC-4F4BC456BEC8}"/>
              </a:ext>
            </a:extLst>
          </p:cNvPr>
          <p:cNvSpPr txBox="1"/>
          <p:nvPr/>
        </p:nvSpPr>
        <p:spPr>
          <a:xfrm>
            <a:off x="349624" y="1443318"/>
            <a:ext cx="114927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ighlight>
                  <a:srgbClr val="FFFF00"/>
                </a:highlight>
              </a:rPr>
              <a:t>[Please use this slide to answer the following questions in the table. This text can be deleted prior to submission.] </a:t>
            </a:r>
          </a:p>
        </p:txBody>
      </p:sp>
      <p:graphicFrame>
        <p:nvGraphicFramePr>
          <p:cNvPr id="14" name="Table 14">
            <a:extLst>
              <a:ext uri="{FF2B5EF4-FFF2-40B4-BE49-F238E27FC236}">
                <a16:creationId xmlns:a16="http://schemas.microsoft.com/office/drawing/2014/main" id="{27F999FA-8DF5-4204-3DE0-2B560CF583B1}"/>
              </a:ext>
            </a:extLst>
          </p:cNvPr>
          <p:cNvGraphicFramePr>
            <a:graphicFrameLocks noGrp="1"/>
          </p:cNvGraphicFramePr>
          <p:nvPr>
            <p:extLst>
              <p:ext uri="{D42A27DB-BD31-4B8C-83A1-F6EECF244321}">
                <p14:modId xmlns:p14="http://schemas.microsoft.com/office/powerpoint/2010/main" val="1128109446"/>
              </p:ext>
            </p:extLst>
          </p:nvPr>
        </p:nvGraphicFramePr>
        <p:xfrm>
          <a:off x="1071154" y="1812650"/>
          <a:ext cx="9927771" cy="4870815"/>
        </p:xfrm>
        <a:graphic>
          <a:graphicData uri="http://schemas.openxmlformats.org/drawingml/2006/table">
            <a:tbl>
              <a:tblPr firstRow="1" bandRow="1">
                <a:tableStyleId>{5DA37D80-6434-44D0-A028-1B22A696006F}</a:tableStyleId>
              </a:tblPr>
              <a:tblGrid>
                <a:gridCol w="4144254">
                  <a:extLst>
                    <a:ext uri="{9D8B030D-6E8A-4147-A177-3AD203B41FA5}">
                      <a16:colId xmlns:a16="http://schemas.microsoft.com/office/drawing/2014/main" val="3967353385"/>
                    </a:ext>
                  </a:extLst>
                </a:gridCol>
                <a:gridCol w="5783517">
                  <a:extLst>
                    <a:ext uri="{9D8B030D-6E8A-4147-A177-3AD203B41FA5}">
                      <a16:colId xmlns:a16="http://schemas.microsoft.com/office/drawing/2014/main" val="2566573491"/>
                    </a:ext>
                  </a:extLst>
                </a:gridCol>
              </a:tblGrid>
              <a:tr h="1135925">
                <a:tc>
                  <a:txBody>
                    <a:bodyPr/>
                    <a:lstStyle/>
                    <a:p>
                      <a:r>
                        <a:rPr lang="en-US" dirty="0"/>
                        <a:t>What is the climate change problem </a:t>
                      </a:r>
                      <a:r>
                        <a:rPr lang="en-US" dirty="0">
                          <a:solidFill>
                            <a:schemeClr val="tx1"/>
                          </a:solidFill>
                        </a:rPr>
                        <a:t>facing the targeted country(</a:t>
                      </a:r>
                      <a:r>
                        <a:rPr lang="en-US" dirty="0" err="1">
                          <a:solidFill>
                            <a:schemeClr val="tx1"/>
                          </a:solidFill>
                        </a:rPr>
                        <a:t>ies</a:t>
                      </a:r>
                      <a:r>
                        <a:rPr lang="en-US" dirty="0">
                          <a:solidFill>
                            <a:schemeClr val="tx1"/>
                          </a:solidFill>
                        </a:rPr>
                        <a:t>) that this proposal hopes to address?</a:t>
                      </a:r>
                    </a:p>
                  </a:txBody>
                  <a:tcPr/>
                </a:tc>
                <a:tc>
                  <a:txBody>
                    <a:bodyPr/>
                    <a:lstStyle/>
                    <a:p>
                      <a:endParaRPr lang="en-US" b="0"/>
                    </a:p>
                  </a:txBody>
                  <a:tcPr/>
                </a:tc>
                <a:extLst>
                  <a:ext uri="{0D108BD9-81ED-4DB2-BD59-A6C34878D82A}">
                    <a16:rowId xmlns:a16="http://schemas.microsoft.com/office/drawing/2014/main" val="2453579420"/>
                  </a:ext>
                </a:extLst>
              </a:tr>
              <a:tr h="1135925">
                <a:tc>
                  <a:txBody>
                    <a:bodyPr/>
                    <a:lstStyle/>
                    <a:p>
                      <a:r>
                        <a:rPr lang="en-US" b="1" dirty="0"/>
                        <a:t>How will </a:t>
                      </a:r>
                      <a:r>
                        <a:rPr lang="en-US" b="1" dirty="0">
                          <a:solidFill>
                            <a:schemeClr val="tx1"/>
                          </a:solidFill>
                        </a:rPr>
                        <a:t>the project’s proposed activities specifically contribute to addressing the climate change problem?</a:t>
                      </a:r>
                    </a:p>
                    <a:p>
                      <a:endParaRPr lang="en-US" b="1" dirty="0"/>
                    </a:p>
                  </a:txBody>
                  <a:tcPr/>
                </a:tc>
                <a:tc>
                  <a:txBody>
                    <a:bodyPr/>
                    <a:lstStyle/>
                    <a:p>
                      <a:endParaRPr lang="en-US" b="0" dirty="0"/>
                    </a:p>
                  </a:txBody>
                  <a:tcPr/>
                </a:tc>
                <a:extLst>
                  <a:ext uri="{0D108BD9-81ED-4DB2-BD59-A6C34878D82A}">
                    <a16:rowId xmlns:a16="http://schemas.microsoft.com/office/drawing/2014/main" val="2712622365"/>
                  </a:ext>
                </a:extLst>
              </a:tr>
              <a:tr h="1135925">
                <a:tc>
                  <a:txBody>
                    <a:bodyPr/>
                    <a:lstStyle/>
                    <a:p>
                      <a:pPr lvl="0">
                        <a:buNone/>
                      </a:pPr>
                      <a:r>
                        <a:rPr lang="en-US" sz="1800" b="1" i="0" u="none" strike="noStrike" baseline="0" noProof="0" dirty="0">
                          <a:solidFill>
                            <a:srgbClr val="000000"/>
                          </a:solidFill>
                          <a:latin typeface="Corbel"/>
                        </a:rPr>
                        <a:t>What will be the mitigation and or adaptation impact?</a:t>
                      </a:r>
                      <a:endParaRPr lang="en-US" sz="1800" b="1" i="0" u="none" strike="noStrike" baseline="0" noProof="0" dirty="0">
                        <a:solidFill>
                          <a:srgbClr val="FF0000"/>
                        </a:solidFill>
                        <a:latin typeface="Corbel"/>
                      </a:endParaRPr>
                    </a:p>
                  </a:txBody>
                  <a:tcPr/>
                </a:tc>
                <a:tc>
                  <a:txBody>
                    <a:bodyPr/>
                    <a:lstStyle/>
                    <a:p>
                      <a:endParaRPr lang="en-US" b="0"/>
                    </a:p>
                  </a:txBody>
                  <a:tcPr/>
                </a:tc>
                <a:extLst>
                  <a:ext uri="{0D108BD9-81ED-4DB2-BD59-A6C34878D82A}">
                    <a16:rowId xmlns:a16="http://schemas.microsoft.com/office/drawing/2014/main" val="3035998507"/>
                  </a:ext>
                </a:extLst>
              </a:tr>
              <a:tr h="1135925">
                <a:tc>
                  <a:txBody>
                    <a:bodyPr/>
                    <a:lstStyle/>
                    <a:p>
                      <a:pPr lvl="0">
                        <a:buNone/>
                      </a:pPr>
                      <a:r>
                        <a:rPr lang="en-US" sz="1800" b="1" i="0" u="none" strike="noStrike" baseline="0" noProof="0" dirty="0">
                          <a:solidFill>
                            <a:srgbClr val="000000"/>
                          </a:solidFill>
                          <a:latin typeface="Corbel"/>
                        </a:rPr>
                        <a:t>Why are GCF involvement and funding needed?</a:t>
                      </a:r>
                      <a:endParaRPr lang="en-US" b="1" dirty="0"/>
                    </a:p>
                  </a:txBody>
                  <a:tcPr/>
                </a:tc>
                <a:tc>
                  <a:txBody>
                    <a:bodyPr/>
                    <a:lstStyle/>
                    <a:p>
                      <a:endParaRPr lang="en-US" b="0" dirty="0"/>
                    </a:p>
                  </a:txBody>
                  <a:tcPr/>
                </a:tc>
                <a:extLst>
                  <a:ext uri="{0D108BD9-81ED-4DB2-BD59-A6C34878D82A}">
                    <a16:rowId xmlns:a16="http://schemas.microsoft.com/office/drawing/2014/main" val="1141375064"/>
                  </a:ext>
                </a:extLst>
              </a:tr>
            </a:tbl>
          </a:graphicData>
        </a:graphic>
      </p:graphicFrame>
      <p:sp>
        <p:nvSpPr>
          <p:cNvPr id="5" name="Rectangle 4">
            <a:extLst>
              <a:ext uri="{FF2B5EF4-FFF2-40B4-BE49-F238E27FC236}">
                <a16:creationId xmlns:a16="http://schemas.microsoft.com/office/drawing/2014/main" id="{A2D143A5-39C8-C577-02CD-535613B5CB50}"/>
              </a:ext>
            </a:extLst>
          </p:cNvPr>
          <p:cNvSpPr/>
          <p:nvPr/>
        </p:nvSpPr>
        <p:spPr>
          <a:xfrm>
            <a:off x="639797" y="1076721"/>
            <a:ext cx="5456203" cy="369332"/>
          </a:xfrm>
          <a:prstGeom prst="rect">
            <a:avLst/>
          </a:prstGeom>
          <a:solidFill>
            <a:schemeClr val="bg1"/>
          </a:solidFill>
        </p:spPr>
        <p:txBody>
          <a:bodyPr wrap="square">
            <a:spAutoFit/>
          </a:bodyPr>
          <a:lstStyle/>
          <a:p>
            <a:pPr defTabSz="633062">
              <a:spcBef>
                <a:spcPts val="416"/>
              </a:spcBef>
              <a:defRPr/>
            </a:pPr>
            <a:r>
              <a:rPr lang="en-US" b="1">
                <a:solidFill>
                  <a:srgbClr val="3A7179"/>
                </a:solidFill>
                <a:latin typeface="Corbel" panose="020B0503020204020204" pitchFamily="34" charset="0"/>
              </a:rPr>
              <a:t>Climate change problem and solution</a:t>
            </a:r>
          </a:p>
        </p:txBody>
      </p:sp>
    </p:spTree>
    <p:extLst>
      <p:ext uri="{BB962C8B-B14F-4D97-AF65-F5344CB8AC3E}">
        <p14:creationId xmlns:p14="http://schemas.microsoft.com/office/powerpoint/2010/main" val="4187333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a:extLst>
              <a:ext uri="{FF2B5EF4-FFF2-40B4-BE49-F238E27FC236}">
                <a16:creationId xmlns:a16="http://schemas.microsoft.com/office/drawing/2014/main" id="{951497FA-BFC9-EDB8-A3A2-FC195EE7AA0E}"/>
              </a:ext>
            </a:extLst>
          </p:cNvPr>
          <p:cNvSpPr>
            <a:spLocks noGrp="1"/>
          </p:cNvSpPr>
          <p:nvPr>
            <p:ph type="sldNum" sz="quarter" idx="12"/>
          </p:nvPr>
        </p:nvSpPr>
        <p:spPr>
          <a:xfrm>
            <a:off x="8610600" y="6356350"/>
            <a:ext cx="2743200" cy="365125"/>
          </a:xfrm>
        </p:spPr>
        <p:txBody>
          <a:bodyPr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78A18621-ACA7-4736-9D07-17BB1E58DC2F}" type="slidenum">
              <a:rPr kumimoji="0" lang="en-US" sz="1200" b="0" i="0" u="none" strike="noStrike" kern="1200" cap="none" spc="0" normalizeH="0" baseline="0" noProof="0" smtClean="0">
                <a:ln>
                  <a:noFill/>
                </a:ln>
                <a:solidFill>
                  <a:srgbClr val="000000">
                    <a:tint val="75000"/>
                  </a:srgbClr>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7</a:t>
            </a:fld>
            <a:endParaRPr kumimoji="0" lang="en-US" sz="1200" b="0" i="0" u="none" strike="noStrike" kern="1200" cap="none" spc="0" normalizeH="0" baseline="0" noProof="0">
              <a:ln>
                <a:noFill/>
              </a:ln>
              <a:solidFill>
                <a:srgbClr val="000000">
                  <a:tint val="75000"/>
                </a:srgbClr>
              </a:solidFill>
              <a:effectLst/>
              <a:uLnTx/>
              <a:uFillTx/>
              <a:latin typeface="Corbel" panose="020B0503020204020204"/>
              <a:ea typeface="+mn-ea"/>
              <a:cs typeface="+mn-cs"/>
            </a:endParaRPr>
          </a:p>
        </p:txBody>
      </p:sp>
      <p:sp>
        <p:nvSpPr>
          <p:cNvPr id="2" name="Title 2">
            <a:extLst>
              <a:ext uri="{FF2B5EF4-FFF2-40B4-BE49-F238E27FC236}">
                <a16:creationId xmlns:a16="http://schemas.microsoft.com/office/drawing/2014/main" id="{D5A2329F-0BCC-23F4-6106-DA74033C04D3}"/>
              </a:ext>
            </a:extLst>
          </p:cNvPr>
          <p:cNvSpPr txBox="1">
            <a:spLocks/>
          </p:cNvSpPr>
          <p:nvPr/>
        </p:nvSpPr>
        <p:spPr>
          <a:xfrm>
            <a:off x="639797" y="592168"/>
            <a:ext cx="9232075" cy="557890"/>
          </a:xfrm>
        </p:spPr>
        <p:txBody>
          <a:bodyPr lIns="91440" tIns="45720" rIns="91440" bIns="45720" anchor="t">
            <a:noAutofit/>
          </a:bodyPr>
          <a:lstStyle>
            <a:lvl1pPr algn="l" defTabSz="914400" rtl="0" eaLnBrk="1" latinLnBrk="0" hangingPunct="1">
              <a:lnSpc>
                <a:spcPct val="90000"/>
              </a:lnSpc>
              <a:spcBef>
                <a:spcPct val="0"/>
              </a:spcBef>
              <a:buNone/>
              <a:defRPr sz="3200" b="1" kern="1200" cap="all" spc="150" baseline="0">
                <a:solidFill>
                  <a:schemeClr val="tx1">
                    <a:lumMod val="75000"/>
                    <a:lumOff val="25000"/>
                  </a:schemeClr>
                </a:solidFill>
                <a:latin typeface="+mj-lt"/>
                <a:ea typeface="+mj-ea"/>
                <a:cs typeface="+mj-cs"/>
              </a:defRPr>
            </a:lvl1pPr>
          </a:lstStyle>
          <a:p>
            <a:r>
              <a:rPr lang="en-US" sz="2800">
                <a:latin typeface="+mn-lt"/>
              </a:rPr>
              <a:t>PSAA PITCHBOOK:  [</a:t>
            </a:r>
            <a:r>
              <a:rPr lang="en-US" sz="2800">
                <a:highlight>
                  <a:srgbClr val="FFFF00"/>
                </a:highlight>
                <a:latin typeface="+mn-lt"/>
              </a:rPr>
              <a:t>PROPOSAL TITLE</a:t>
            </a:r>
            <a:r>
              <a:rPr lang="en-US" sz="2800">
                <a:latin typeface="+mn-lt"/>
              </a:rPr>
              <a:t>]</a:t>
            </a:r>
            <a:endParaRPr lang="en-US" sz="2800" b="0">
              <a:latin typeface="+mn-lt"/>
            </a:endParaRPr>
          </a:p>
          <a:p>
            <a:endParaRPr lang="en-US" sz="2800" b="0">
              <a:latin typeface="+mn-lt"/>
            </a:endParaRPr>
          </a:p>
          <a:p>
            <a:endParaRPr lang="en-US" sz="2800" b="0">
              <a:latin typeface="+mn-lt"/>
            </a:endParaRPr>
          </a:p>
          <a:p>
            <a:endParaRPr lang="en-US" altLang="ko-KR" sz="2800">
              <a:latin typeface="+mn-lt"/>
            </a:endParaRPr>
          </a:p>
        </p:txBody>
      </p:sp>
      <p:sp>
        <p:nvSpPr>
          <p:cNvPr id="3" name="Rectangle 2">
            <a:extLst>
              <a:ext uri="{FF2B5EF4-FFF2-40B4-BE49-F238E27FC236}">
                <a16:creationId xmlns:a16="http://schemas.microsoft.com/office/drawing/2014/main" id="{2F167093-2E2F-3D97-7748-6A043731D4BB}"/>
              </a:ext>
            </a:extLst>
          </p:cNvPr>
          <p:cNvSpPr/>
          <p:nvPr/>
        </p:nvSpPr>
        <p:spPr>
          <a:xfrm>
            <a:off x="639797" y="1076721"/>
            <a:ext cx="5456203" cy="369332"/>
          </a:xfrm>
          <a:prstGeom prst="rect">
            <a:avLst/>
          </a:prstGeom>
          <a:solidFill>
            <a:schemeClr val="bg1"/>
          </a:solidFill>
        </p:spPr>
        <p:txBody>
          <a:bodyPr wrap="square">
            <a:spAutoFit/>
          </a:bodyPr>
          <a:lstStyle/>
          <a:p>
            <a:pPr defTabSz="633062">
              <a:spcBef>
                <a:spcPts val="416"/>
              </a:spcBef>
              <a:defRPr/>
            </a:pPr>
            <a:r>
              <a:rPr lang="en-US" b="1">
                <a:solidFill>
                  <a:srgbClr val="3A7179"/>
                </a:solidFill>
                <a:latin typeface="Corbel" panose="020B0503020204020204" pitchFamily="34" charset="0"/>
              </a:rPr>
              <a:t>Country needs and country ownership </a:t>
            </a:r>
          </a:p>
        </p:txBody>
      </p:sp>
      <p:graphicFrame>
        <p:nvGraphicFramePr>
          <p:cNvPr id="6" name="Table 14">
            <a:extLst>
              <a:ext uri="{FF2B5EF4-FFF2-40B4-BE49-F238E27FC236}">
                <a16:creationId xmlns:a16="http://schemas.microsoft.com/office/drawing/2014/main" id="{6764C60F-086E-4101-A4D9-738C97C91BC5}"/>
              </a:ext>
            </a:extLst>
          </p:cNvPr>
          <p:cNvGraphicFramePr>
            <a:graphicFrameLocks noGrp="1"/>
          </p:cNvGraphicFramePr>
          <p:nvPr>
            <p:extLst>
              <p:ext uri="{D42A27DB-BD31-4B8C-83A1-F6EECF244321}">
                <p14:modId xmlns:p14="http://schemas.microsoft.com/office/powerpoint/2010/main" val="1471921367"/>
              </p:ext>
            </p:extLst>
          </p:nvPr>
        </p:nvGraphicFramePr>
        <p:xfrm>
          <a:off x="890805" y="2057284"/>
          <a:ext cx="9677046" cy="3611319"/>
        </p:xfrm>
        <a:graphic>
          <a:graphicData uri="http://schemas.openxmlformats.org/drawingml/2006/table">
            <a:tbl>
              <a:tblPr firstRow="1" bandRow="1">
                <a:tableStyleId>{5DA37D80-6434-44D0-A028-1B22A696006F}</a:tableStyleId>
              </a:tblPr>
              <a:tblGrid>
                <a:gridCol w="2583915">
                  <a:extLst>
                    <a:ext uri="{9D8B030D-6E8A-4147-A177-3AD203B41FA5}">
                      <a16:colId xmlns:a16="http://schemas.microsoft.com/office/drawing/2014/main" val="3967353385"/>
                    </a:ext>
                  </a:extLst>
                </a:gridCol>
                <a:gridCol w="7093131">
                  <a:extLst>
                    <a:ext uri="{9D8B030D-6E8A-4147-A177-3AD203B41FA5}">
                      <a16:colId xmlns:a16="http://schemas.microsoft.com/office/drawing/2014/main" val="2566573491"/>
                    </a:ext>
                  </a:extLst>
                </a:gridCol>
              </a:tblGrid>
              <a:tr h="1050742">
                <a:tc>
                  <a:txBody>
                    <a:bodyPr/>
                    <a:lstStyle/>
                    <a:p>
                      <a:r>
                        <a:rPr lang="en-US" b="1"/>
                        <a:t>Paradigm Shift</a:t>
                      </a:r>
                    </a:p>
                  </a:txBody>
                  <a:tcPr/>
                </a:tc>
                <a:tc>
                  <a:txBody>
                    <a:bodyPr/>
                    <a:lstStyle/>
                    <a:p>
                      <a:pPr lvl="0">
                        <a:buNone/>
                      </a:pPr>
                      <a:r>
                        <a:rPr lang="en-US" sz="1800" b="0" i="1" u="none" strike="noStrike" baseline="0" noProof="0">
                          <a:solidFill>
                            <a:srgbClr val="000000"/>
                          </a:solidFill>
                          <a:latin typeface="Corbel"/>
                        </a:rPr>
                        <a:t>(How can the proposed project catalyze impact beyond a one-off investment?)</a:t>
                      </a:r>
                      <a:endParaRPr lang="en-US" i="1"/>
                    </a:p>
                  </a:txBody>
                  <a:tcPr/>
                </a:tc>
                <a:extLst>
                  <a:ext uri="{0D108BD9-81ED-4DB2-BD59-A6C34878D82A}">
                    <a16:rowId xmlns:a16="http://schemas.microsoft.com/office/drawing/2014/main" val="2712622365"/>
                  </a:ext>
                </a:extLst>
              </a:tr>
              <a:tr h="2560577">
                <a:tc>
                  <a:txBody>
                    <a:bodyPr/>
                    <a:lstStyle/>
                    <a:p>
                      <a:pPr lvl="0">
                        <a:buNone/>
                      </a:pPr>
                      <a:r>
                        <a:rPr lang="en-US" sz="1800" b="1" i="0" u="none" strike="noStrike" baseline="0" noProof="0">
                          <a:solidFill>
                            <a:srgbClr val="000000"/>
                          </a:solidFill>
                          <a:latin typeface="Corbel"/>
                        </a:rPr>
                        <a:t>Country Ownership</a:t>
                      </a:r>
                    </a:p>
                  </a:txBody>
                  <a:tcPr/>
                </a:tc>
                <a:tc>
                  <a:txBody>
                    <a:bodyPr/>
                    <a:lstStyle/>
                    <a:p>
                      <a:pPr lvl="0">
                        <a:buNone/>
                      </a:pPr>
                      <a:r>
                        <a:rPr lang="en-US" sz="1800" b="0" i="1" u="none" strike="noStrike" kern="1200" baseline="0" noProof="0">
                          <a:solidFill>
                            <a:srgbClr val="000000"/>
                          </a:solidFill>
                          <a:latin typeface="Corbel"/>
                          <a:ea typeface="+mn-ea"/>
                          <a:cs typeface="+mn-cs"/>
                        </a:rPr>
                        <a:t>(Does the proposed project align with nationally determined contributions (NDCs), relevant national plans indicator, and/or enabling policy and institutional frameworks? </a:t>
                      </a:r>
                      <a:r>
                        <a:rPr lang="en-US" sz="1800" b="0" i="1" u="none" strike="noStrike" kern="1200" baseline="0" noProof="0">
                          <a:solidFill>
                            <a:srgbClr val="000000"/>
                          </a:solidFill>
                          <a:latin typeface="Corbel"/>
                        </a:rPr>
                        <a:t>How does the project help to achieve national development goals and/or climate change policies? To which degree is the project supported by a country's institutional framework?</a:t>
                      </a:r>
                      <a:r>
                        <a:rPr lang="en-US" sz="1800" b="0" i="1" u="none" strike="noStrike" kern="1200" baseline="0" noProof="0">
                          <a:solidFill>
                            <a:srgbClr val="000000"/>
                          </a:solidFill>
                          <a:latin typeface="Corbel"/>
                          <a:ea typeface="+mn-ea"/>
                          <a:cs typeface="+mn-cs"/>
                        </a:rPr>
                        <a:t>)</a:t>
                      </a:r>
                      <a:endParaRPr lang="en-US" sz="1800" b="0" i="1" u="none" strike="noStrike" kern="1200" baseline="0">
                        <a:solidFill>
                          <a:srgbClr val="000000"/>
                        </a:solidFill>
                        <a:latin typeface="Corbel"/>
                        <a:ea typeface="+mn-ea"/>
                        <a:cs typeface="+mn-cs"/>
                      </a:endParaRPr>
                    </a:p>
                  </a:txBody>
                  <a:tcPr/>
                </a:tc>
                <a:extLst>
                  <a:ext uri="{0D108BD9-81ED-4DB2-BD59-A6C34878D82A}">
                    <a16:rowId xmlns:a16="http://schemas.microsoft.com/office/drawing/2014/main" val="1141375064"/>
                  </a:ext>
                </a:extLst>
              </a:tr>
            </a:tbl>
          </a:graphicData>
        </a:graphic>
      </p:graphicFrame>
      <p:sp>
        <p:nvSpPr>
          <p:cNvPr id="4" name="TextBox 3">
            <a:extLst>
              <a:ext uri="{FF2B5EF4-FFF2-40B4-BE49-F238E27FC236}">
                <a16:creationId xmlns:a16="http://schemas.microsoft.com/office/drawing/2014/main" id="{9EFA17D7-E734-BC6B-A8E3-3B7A95EC8103}"/>
              </a:ext>
            </a:extLst>
          </p:cNvPr>
          <p:cNvSpPr txBox="1"/>
          <p:nvPr/>
        </p:nvSpPr>
        <p:spPr>
          <a:xfrm>
            <a:off x="349624" y="1443318"/>
            <a:ext cx="114927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ighlight>
                  <a:srgbClr val="FFFF00"/>
                </a:highlight>
              </a:rPr>
              <a:t>[Please use this slide to answer the following questions in the table. This text can be deleted prior to submission.] </a:t>
            </a:r>
          </a:p>
        </p:txBody>
      </p:sp>
    </p:spTree>
    <p:extLst>
      <p:ext uri="{BB962C8B-B14F-4D97-AF65-F5344CB8AC3E}">
        <p14:creationId xmlns:p14="http://schemas.microsoft.com/office/powerpoint/2010/main" val="70993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a:extLst>
              <a:ext uri="{FF2B5EF4-FFF2-40B4-BE49-F238E27FC236}">
                <a16:creationId xmlns:a16="http://schemas.microsoft.com/office/drawing/2014/main" id="{951497FA-BFC9-EDB8-A3A2-FC195EE7AA0E}"/>
              </a:ext>
            </a:extLst>
          </p:cNvPr>
          <p:cNvSpPr>
            <a:spLocks noGrp="1"/>
          </p:cNvSpPr>
          <p:nvPr>
            <p:ph type="sldNum" sz="quarter" idx="12"/>
          </p:nvPr>
        </p:nvSpPr>
        <p:spPr>
          <a:xfrm>
            <a:off x="8610600" y="6356350"/>
            <a:ext cx="2743200" cy="365125"/>
          </a:xfrm>
        </p:spPr>
        <p:txBody>
          <a:bodyPr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78A18621-ACA7-4736-9D07-17BB1E58DC2F}" type="slidenum">
              <a:rPr kumimoji="0" lang="en-US" sz="1200" b="0" i="0" u="none" strike="noStrike" kern="1200" cap="none" spc="0" normalizeH="0" baseline="0" noProof="0" dirty="0" smtClean="0">
                <a:ln>
                  <a:noFill/>
                </a:ln>
                <a:solidFill>
                  <a:srgbClr val="000000">
                    <a:tint val="75000"/>
                  </a:srgbClr>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8</a:t>
            </a:fld>
            <a:endParaRPr kumimoji="0" lang="en-US" sz="1200" b="0" i="0" u="none" strike="noStrike" kern="1200" cap="none" spc="0" normalizeH="0" baseline="0" noProof="0">
              <a:ln>
                <a:noFill/>
              </a:ln>
              <a:solidFill>
                <a:srgbClr val="000000">
                  <a:tint val="75000"/>
                </a:srgbClr>
              </a:solidFill>
              <a:effectLst/>
              <a:uLnTx/>
              <a:uFillTx/>
              <a:latin typeface="Corbel" panose="020B0503020204020204"/>
              <a:ea typeface="+mn-ea"/>
              <a:cs typeface="+mn-cs"/>
            </a:endParaRPr>
          </a:p>
        </p:txBody>
      </p:sp>
      <p:sp>
        <p:nvSpPr>
          <p:cNvPr id="2" name="Rectangle 1">
            <a:extLst>
              <a:ext uri="{FF2B5EF4-FFF2-40B4-BE49-F238E27FC236}">
                <a16:creationId xmlns:a16="http://schemas.microsoft.com/office/drawing/2014/main" id="{77EE17E1-3C6B-5542-D6BE-FD8D1BE74A9C}"/>
              </a:ext>
            </a:extLst>
          </p:cNvPr>
          <p:cNvSpPr/>
          <p:nvPr/>
        </p:nvSpPr>
        <p:spPr>
          <a:xfrm>
            <a:off x="696947" y="1258372"/>
            <a:ext cx="5456203" cy="369332"/>
          </a:xfrm>
          <a:prstGeom prst="rect">
            <a:avLst/>
          </a:prstGeom>
          <a:solidFill>
            <a:schemeClr val="bg1"/>
          </a:solidFill>
        </p:spPr>
        <p:txBody>
          <a:bodyPr wrap="square">
            <a:spAutoFit/>
          </a:bodyPr>
          <a:lstStyle/>
          <a:p>
            <a:pPr defTabSz="633062">
              <a:spcBef>
                <a:spcPts val="416"/>
              </a:spcBef>
              <a:defRPr/>
            </a:pPr>
            <a:r>
              <a:rPr lang="en-US" b="1">
                <a:solidFill>
                  <a:srgbClr val="3A7179"/>
                </a:solidFill>
                <a:latin typeface="Corbel" panose="020B0503020204020204" pitchFamily="34" charset="0"/>
              </a:rPr>
              <a:t>Optionally provided by the applicant</a:t>
            </a:r>
          </a:p>
        </p:txBody>
      </p:sp>
      <p:sp>
        <p:nvSpPr>
          <p:cNvPr id="7" name="Title 2">
            <a:extLst>
              <a:ext uri="{FF2B5EF4-FFF2-40B4-BE49-F238E27FC236}">
                <a16:creationId xmlns:a16="http://schemas.microsoft.com/office/drawing/2014/main" id="{1F9400FC-CB83-D401-42E6-630DFDED1568}"/>
              </a:ext>
            </a:extLst>
          </p:cNvPr>
          <p:cNvSpPr txBox="1">
            <a:spLocks/>
          </p:cNvSpPr>
          <p:nvPr/>
        </p:nvSpPr>
        <p:spPr>
          <a:xfrm>
            <a:off x="639797" y="592168"/>
            <a:ext cx="9232075" cy="557890"/>
          </a:xfrm>
        </p:spPr>
        <p:txBody>
          <a:bodyPr lIns="91440" tIns="45720" rIns="91440" bIns="45720" anchor="t">
            <a:noAutofit/>
          </a:bodyPr>
          <a:lstStyle>
            <a:lvl1pPr algn="l" defTabSz="914400" rtl="0" eaLnBrk="1" latinLnBrk="0" hangingPunct="1">
              <a:lnSpc>
                <a:spcPct val="90000"/>
              </a:lnSpc>
              <a:spcBef>
                <a:spcPct val="0"/>
              </a:spcBef>
              <a:buNone/>
              <a:defRPr sz="3200" b="1" kern="1200" cap="all" spc="150" baseline="0">
                <a:solidFill>
                  <a:schemeClr val="tx1">
                    <a:lumMod val="75000"/>
                    <a:lumOff val="25000"/>
                  </a:schemeClr>
                </a:solidFill>
                <a:latin typeface="+mj-lt"/>
                <a:ea typeface="+mj-ea"/>
                <a:cs typeface="+mj-cs"/>
              </a:defRPr>
            </a:lvl1pPr>
          </a:lstStyle>
          <a:p>
            <a:r>
              <a:rPr lang="en-US" sz="2800">
                <a:latin typeface="+mn-lt"/>
              </a:rPr>
              <a:t>ANNEXEs</a:t>
            </a:r>
            <a:endParaRPr lang="en-US"/>
          </a:p>
        </p:txBody>
      </p:sp>
    </p:spTree>
    <p:extLst>
      <p:ext uri="{BB962C8B-B14F-4D97-AF65-F5344CB8AC3E}">
        <p14:creationId xmlns:p14="http://schemas.microsoft.com/office/powerpoint/2010/main" val="3077434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a:extLst>
              <a:ext uri="{FF2B5EF4-FFF2-40B4-BE49-F238E27FC236}">
                <a16:creationId xmlns:a16="http://schemas.microsoft.com/office/drawing/2014/main" id="{951497FA-BFC9-EDB8-A3A2-FC195EE7AA0E}"/>
              </a:ext>
            </a:extLst>
          </p:cNvPr>
          <p:cNvSpPr>
            <a:spLocks noGrp="1"/>
          </p:cNvSpPr>
          <p:nvPr>
            <p:ph type="sldNum" sz="quarter" idx="12"/>
          </p:nvPr>
        </p:nvSpPr>
        <p:spPr>
          <a:xfrm>
            <a:off x="8610600" y="6356350"/>
            <a:ext cx="2743200" cy="365125"/>
          </a:xfrm>
        </p:spPr>
        <p:txBody>
          <a:bodyPr anchor="ctr">
            <a:normAutofit/>
          </a:bodyPr>
          <a:lstStyle/>
          <a:p>
            <a:pPr marL="0" marR="0" lvl="0" indent="0" defTabSz="914400" rtl="0" eaLnBrk="1" fontAlgn="auto" latinLnBrk="0" hangingPunct="1">
              <a:spcBef>
                <a:spcPts val="0"/>
              </a:spcBef>
              <a:spcAft>
                <a:spcPts val="600"/>
              </a:spcAft>
              <a:buClrTx/>
              <a:buSzTx/>
              <a:buFontTx/>
              <a:buNone/>
              <a:tabLst/>
              <a:defRPr/>
            </a:pPr>
            <a:fld id="{78A18621-ACA7-4736-9D07-17BB1E58DC2F}" type="slidenum">
              <a:rPr kumimoji="0" lang="en-US"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9</a:t>
            </a:fld>
            <a:endParaRPr kumimoji="0" lang="en-US" b="0" i="0" u="none" strike="noStrike" kern="1200" cap="none" spc="0" normalizeH="0" baseline="0" noProof="0">
              <a:ln>
                <a:noFill/>
              </a:ln>
              <a:effectLst/>
              <a:uLnTx/>
              <a:uFillTx/>
            </a:endParaRPr>
          </a:p>
        </p:txBody>
      </p:sp>
      <p:sp>
        <p:nvSpPr>
          <p:cNvPr id="4" name="Title 2">
            <a:extLst>
              <a:ext uri="{FF2B5EF4-FFF2-40B4-BE49-F238E27FC236}">
                <a16:creationId xmlns:a16="http://schemas.microsoft.com/office/drawing/2014/main" id="{80DD230B-177A-AAB1-DF2B-DBC5FEA1BA7D}"/>
              </a:ext>
            </a:extLst>
          </p:cNvPr>
          <p:cNvSpPr txBox="1">
            <a:spLocks/>
          </p:cNvSpPr>
          <p:nvPr/>
        </p:nvSpPr>
        <p:spPr>
          <a:xfrm>
            <a:off x="639797" y="592168"/>
            <a:ext cx="9232075" cy="557890"/>
          </a:xfrm>
        </p:spPr>
        <p:txBody>
          <a:bodyPr lIns="91440" tIns="45720" rIns="91440" bIns="45720" anchor="t">
            <a:noAutofit/>
          </a:bodyPr>
          <a:lstStyle>
            <a:lvl1pPr algn="l" defTabSz="914400" rtl="0" eaLnBrk="1" latinLnBrk="0" hangingPunct="1">
              <a:lnSpc>
                <a:spcPct val="90000"/>
              </a:lnSpc>
              <a:spcBef>
                <a:spcPct val="0"/>
              </a:spcBef>
              <a:buNone/>
              <a:defRPr sz="3200" b="1" kern="1200" cap="all" spc="150" baseline="0">
                <a:solidFill>
                  <a:schemeClr val="tx1">
                    <a:lumMod val="75000"/>
                    <a:lumOff val="25000"/>
                  </a:schemeClr>
                </a:solidFill>
                <a:latin typeface="+mj-lt"/>
                <a:ea typeface="+mj-ea"/>
                <a:cs typeface="+mj-cs"/>
              </a:defRPr>
            </a:lvl1pPr>
          </a:lstStyle>
          <a:p>
            <a:r>
              <a:rPr lang="en-US" sz="2800">
                <a:latin typeface="+mn-lt"/>
              </a:rPr>
              <a:t>Annexes (optional)</a:t>
            </a:r>
            <a:endParaRPr lang="en-US"/>
          </a:p>
        </p:txBody>
      </p:sp>
      <p:sp>
        <p:nvSpPr>
          <p:cNvPr id="5" name="Rectangle 4">
            <a:extLst>
              <a:ext uri="{FF2B5EF4-FFF2-40B4-BE49-F238E27FC236}">
                <a16:creationId xmlns:a16="http://schemas.microsoft.com/office/drawing/2014/main" id="{C4BE3877-5BF2-E672-3617-E8A5D4400446}"/>
              </a:ext>
            </a:extLst>
          </p:cNvPr>
          <p:cNvSpPr/>
          <p:nvPr/>
        </p:nvSpPr>
        <p:spPr>
          <a:xfrm>
            <a:off x="652497" y="1076721"/>
            <a:ext cx="8288303" cy="369332"/>
          </a:xfrm>
          <a:prstGeom prst="rect">
            <a:avLst/>
          </a:prstGeom>
          <a:solidFill>
            <a:schemeClr val="bg1"/>
          </a:solidFill>
        </p:spPr>
        <p:txBody>
          <a:bodyPr wrap="square" lIns="91440" tIns="45720" rIns="91440" bIns="45720" anchor="t">
            <a:spAutoFit/>
          </a:bodyPr>
          <a:lstStyle/>
          <a:p>
            <a:pPr defTabSz="633062">
              <a:spcBef>
                <a:spcPts val="416"/>
              </a:spcBef>
              <a:defRPr/>
            </a:pPr>
            <a:r>
              <a:rPr lang="en-US" b="1">
                <a:solidFill>
                  <a:srgbClr val="3A7179"/>
                </a:solidFill>
                <a:latin typeface="Corbel"/>
              </a:rPr>
              <a:t>Economic and financial parameters – Recommended for fund applicants </a:t>
            </a:r>
          </a:p>
        </p:txBody>
      </p:sp>
      <p:sp>
        <p:nvSpPr>
          <p:cNvPr id="6" name="Text Placeholder 2">
            <a:extLst>
              <a:ext uri="{FF2B5EF4-FFF2-40B4-BE49-F238E27FC236}">
                <a16:creationId xmlns:a16="http://schemas.microsoft.com/office/drawing/2014/main" id="{5F1EBB40-4203-09A2-0AAF-AE9C23CEE3AE}"/>
              </a:ext>
            </a:extLst>
          </p:cNvPr>
          <p:cNvSpPr txBox="1">
            <a:spLocks/>
          </p:cNvSpPr>
          <p:nvPr/>
        </p:nvSpPr>
        <p:spPr>
          <a:xfrm>
            <a:off x="660015" y="1465049"/>
            <a:ext cx="11417685" cy="4351824"/>
          </a:xfrm>
          <a:prstGeom prst="rect">
            <a:avLst/>
          </a:prstGeom>
        </p:spPr>
        <p:txBody>
          <a:bodyPr vert="horz" lIns="91440" tIns="45720" rIns="91440" bIns="45720" anchor="t"/>
          <a:lstStyle>
            <a:lvl1pPr marL="0" indent="0" algn="l" defTabSz="457200" rtl="0" eaLnBrk="1" latinLnBrk="0" hangingPunct="1">
              <a:spcBef>
                <a:spcPct val="20000"/>
              </a:spcBef>
              <a:buFont typeface="Arial"/>
              <a:buNone/>
              <a:defRPr sz="2800" kern="1200">
                <a:solidFill>
                  <a:schemeClr val="tx1"/>
                </a:solidFill>
                <a:latin typeface="Corbel"/>
                <a:ea typeface="+mn-ea"/>
                <a:cs typeface="Corbe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500"/>
              </a:lnSpc>
            </a:pPr>
            <a:r>
              <a:rPr lang="en-US" sz="1800" b="1" u="sng" dirty="0">
                <a:solidFill>
                  <a:srgbClr val="000000"/>
                </a:solidFill>
                <a:latin typeface="Corbel" panose="020B0503020204020204" pitchFamily="34" charset="0"/>
              </a:rPr>
              <a:t>Indicative project development timespan in years: </a:t>
            </a:r>
            <a:r>
              <a:rPr lang="en-US" altLang="ko-KR" sz="1800" dirty="0">
                <a:solidFill>
                  <a:srgbClr val="000000"/>
                </a:solidFill>
                <a:latin typeface="Corbel" panose="020B0503020204020204" pitchFamily="34" charset="0"/>
              </a:rPr>
              <a:t>[</a:t>
            </a:r>
            <a:r>
              <a:rPr lang="en-US" altLang="ko-KR" sz="1800" dirty="0">
                <a:solidFill>
                  <a:srgbClr val="000000"/>
                </a:solidFill>
                <a:highlight>
                  <a:srgbClr val="FFFF00"/>
                </a:highlight>
                <a:latin typeface="Corbel" panose="020B0503020204020204" pitchFamily="34" charset="0"/>
              </a:rPr>
              <a:t>XX</a:t>
            </a:r>
            <a:r>
              <a:rPr lang="en-US" altLang="ko-KR" sz="1800" dirty="0">
                <a:solidFill>
                  <a:srgbClr val="000000"/>
                </a:solidFill>
                <a:latin typeface="Corbel" panose="020B0503020204020204" pitchFamily="34" charset="0"/>
              </a:rPr>
              <a:t>] 		</a:t>
            </a:r>
            <a:r>
              <a:rPr lang="en-US" sz="1800" b="1" u="sng" dirty="0">
                <a:solidFill>
                  <a:srgbClr val="000000"/>
                </a:solidFill>
                <a:latin typeface="Corbel" panose="020B0503020204020204" pitchFamily="34" charset="0"/>
              </a:rPr>
              <a:t>Total investment amount to develop (USD): </a:t>
            </a:r>
            <a:r>
              <a:rPr lang="en-US" altLang="ko-KR" sz="1800" dirty="0">
                <a:solidFill>
                  <a:srgbClr val="000000"/>
                </a:solidFill>
                <a:latin typeface="Corbel" panose="020B0503020204020204" pitchFamily="34" charset="0"/>
              </a:rPr>
              <a:t>[</a:t>
            </a:r>
            <a:r>
              <a:rPr lang="en-US" altLang="ko-KR" sz="1800" dirty="0">
                <a:solidFill>
                  <a:srgbClr val="000000"/>
                </a:solidFill>
                <a:highlight>
                  <a:srgbClr val="FFFF00"/>
                </a:highlight>
                <a:latin typeface="Corbel" panose="020B0503020204020204" pitchFamily="34" charset="0"/>
              </a:rPr>
              <a:t>XX</a:t>
            </a:r>
            <a:r>
              <a:rPr lang="en-US" altLang="ko-KR" sz="1800" dirty="0">
                <a:solidFill>
                  <a:srgbClr val="000000"/>
                </a:solidFill>
                <a:latin typeface="Corbel" panose="020B0503020204020204" pitchFamily="34" charset="0"/>
              </a:rPr>
              <a:t>] 	</a:t>
            </a:r>
          </a:p>
          <a:p>
            <a:pPr>
              <a:lnSpc>
                <a:spcPts val="2500"/>
              </a:lnSpc>
            </a:pPr>
            <a:r>
              <a:rPr lang="en-US" sz="1800" b="1" u="sng" dirty="0">
                <a:solidFill>
                  <a:srgbClr val="000000"/>
                </a:solidFill>
                <a:latin typeface="Corbel" panose="020B0503020204020204" pitchFamily="34" charset="0"/>
              </a:rPr>
              <a:t>Indicative operational (after the development) timespan of the project in years: </a:t>
            </a:r>
            <a:r>
              <a:rPr lang="en-US" altLang="ko-KR" sz="1800" dirty="0">
                <a:solidFill>
                  <a:srgbClr val="000000"/>
                </a:solidFill>
                <a:latin typeface="Corbel" panose="020B0503020204020204" pitchFamily="34" charset="0"/>
              </a:rPr>
              <a:t>[</a:t>
            </a:r>
            <a:r>
              <a:rPr lang="en-US" altLang="ko-KR" sz="1800" dirty="0">
                <a:solidFill>
                  <a:srgbClr val="000000"/>
                </a:solidFill>
                <a:highlight>
                  <a:srgbClr val="FFFF00"/>
                </a:highlight>
                <a:latin typeface="Corbel" panose="020B0503020204020204" pitchFamily="34" charset="0"/>
              </a:rPr>
              <a:t>XX</a:t>
            </a:r>
            <a:r>
              <a:rPr lang="en-US" altLang="ko-KR" sz="1800" dirty="0">
                <a:solidFill>
                  <a:srgbClr val="000000"/>
                </a:solidFill>
                <a:latin typeface="Corbel" panose="020B0503020204020204" pitchFamily="34" charset="0"/>
              </a:rPr>
              <a:t>] </a:t>
            </a:r>
          </a:p>
          <a:p>
            <a:pPr>
              <a:lnSpc>
                <a:spcPts val="2500"/>
              </a:lnSpc>
            </a:pPr>
            <a:r>
              <a:rPr lang="en-US" sz="1800" b="1" u="sng" dirty="0">
                <a:solidFill>
                  <a:srgbClr val="000000"/>
                </a:solidFill>
              </a:rPr>
              <a:t>Indicative annual operational revenue (USD): </a:t>
            </a:r>
            <a:r>
              <a:rPr lang="en-US" sz="1800" dirty="0">
                <a:solidFill>
                  <a:srgbClr val="000000"/>
                </a:solidFill>
              </a:rPr>
              <a:t>[</a:t>
            </a:r>
            <a:r>
              <a:rPr lang="en-US" sz="1800" dirty="0">
                <a:solidFill>
                  <a:srgbClr val="000000"/>
                </a:solidFill>
                <a:highlight>
                  <a:srgbClr val="FFFF00"/>
                </a:highlight>
              </a:rPr>
              <a:t>XX</a:t>
            </a:r>
            <a:r>
              <a:rPr lang="en-US" sz="1800" dirty="0">
                <a:solidFill>
                  <a:srgbClr val="000000"/>
                </a:solidFill>
              </a:rPr>
              <a:t>]</a:t>
            </a:r>
            <a:endParaRPr lang="en-US" dirty="0"/>
          </a:p>
          <a:p>
            <a:pPr>
              <a:lnSpc>
                <a:spcPts val="2500"/>
              </a:lnSpc>
            </a:pPr>
            <a:r>
              <a:rPr lang="en-US" sz="1800" b="1" u="sng" dirty="0">
                <a:solidFill>
                  <a:srgbClr val="000000"/>
                </a:solidFill>
              </a:rPr>
              <a:t>Indicative annual operational costs (USD): </a:t>
            </a:r>
            <a:r>
              <a:rPr lang="en-US" altLang="ko-KR" sz="1800" dirty="0">
                <a:solidFill>
                  <a:srgbClr val="000000"/>
                </a:solidFill>
              </a:rPr>
              <a:t>[</a:t>
            </a:r>
            <a:r>
              <a:rPr lang="en-US" altLang="ko-KR" sz="1800" dirty="0">
                <a:solidFill>
                  <a:srgbClr val="000000"/>
                </a:solidFill>
                <a:highlight>
                  <a:srgbClr val="FFFF00"/>
                </a:highlight>
              </a:rPr>
              <a:t>XX</a:t>
            </a:r>
            <a:r>
              <a:rPr lang="en-US" altLang="ko-KR" sz="1800" dirty="0">
                <a:solidFill>
                  <a:srgbClr val="000000"/>
                </a:solidFill>
              </a:rPr>
              <a:t>]</a:t>
            </a:r>
            <a:endParaRPr lang="en-US" sz="1800" b="1" u="sng" dirty="0">
              <a:solidFill>
                <a:srgbClr val="000000"/>
              </a:solidFill>
            </a:endParaRPr>
          </a:p>
          <a:p>
            <a:pPr>
              <a:lnSpc>
                <a:spcPts val="2500"/>
              </a:lnSpc>
            </a:pPr>
            <a:r>
              <a:rPr lang="en-US" sz="1800" b="1" u="sng" dirty="0">
                <a:solidFill>
                  <a:srgbClr val="000000"/>
                </a:solidFill>
                <a:latin typeface="Corbel" panose="020B0503020204020204" pitchFamily="34" charset="0"/>
              </a:rPr>
              <a:t>IRR: </a:t>
            </a:r>
            <a:r>
              <a:rPr lang="en-US" altLang="ko-KR" sz="1800" dirty="0">
                <a:solidFill>
                  <a:srgbClr val="000000"/>
                </a:solidFill>
                <a:latin typeface="Corbel" panose="020B0503020204020204" pitchFamily="34" charset="0"/>
              </a:rPr>
              <a:t>[</a:t>
            </a:r>
            <a:r>
              <a:rPr lang="en-US" altLang="ko-KR" sz="1800" dirty="0">
                <a:solidFill>
                  <a:srgbClr val="000000"/>
                </a:solidFill>
                <a:highlight>
                  <a:srgbClr val="FFFF00"/>
                </a:highlight>
                <a:latin typeface="Corbel" panose="020B0503020204020204" pitchFamily="34" charset="0"/>
              </a:rPr>
              <a:t>XXX</a:t>
            </a:r>
            <a:r>
              <a:rPr lang="en-US" altLang="ko-KR" sz="1800" dirty="0">
                <a:solidFill>
                  <a:srgbClr val="000000"/>
                </a:solidFill>
                <a:latin typeface="Corbel" panose="020B0503020204020204" pitchFamily="34" charset="0"/>
              </a:rPr>
              <a:t>]%,	 </a:t>
            </a:r>
            <a:r>
              <a:rPr lang="en-US" sz="1800" b="1" u="sng" dirty="0">
                <a:solidFill>
                  <a:srgbClr val="000000"/>
                </a:solidFill>
                <a:latin typeface="Corbel" panose="020B0503020204020204" pitchFamily="34" charset="0"/>
              </a:rPr>
              <a:t>NPV (@discount rate): </a:t>
            </a:r>
            <a:r>
              <a:rPr lang="en-US" altLang="ko-KR" sz="1800" dirty="0">
                <a:solidFill>
                  <a:srgbClr val="000000"/>
                </a:solidFill>
                <a:latin typeface="Corbel" panose="020B0503020204020204" pitchFamily="34" charset="0"/>
              </a:rPr>
              <a:t>[</a:t>
            </a:r>
            <a:r>
              <a:rPr lang="en-US" altLang="ko-KR" sz="1800" dirty="0">
                <a:solidFill>
                  <a:srgbClr val="000000"/>
                </a:solidFill>
                <a:highlight>
                  <a:srgbClr val="FFFF00"/>
                </a:highlight>
                <a:latin typeface="Corbel" panose="020B0503020204020204" pitchFamily="34" charset="0"/>
              </a:rPr>
              <a:t>XXX</a:t>
            </a:r>
            <a:r>
              <a:rPr lang="en-US" altLang="ko-KR" sz="1800" dirty="0">
                <a:solidFill>
                  <a:srgbClr val="000000"/>
                </a:solidFill>
                <a:latin typeface="Corbel" panose="020B0503020204020204" pitchFamily="34" charset="0"/>
              </a:rPr>
              <a:t>] (@[</a:t>
            </a:r>
            <a:r>
              <a:rPr lang="en-US" altLang="ko-KR" sz="1800" dirty="0">
                <a:solidFill>
                  <a:srgbClr val="000000"/>
                </a:solidFill>
                <a:highlight>
                  <a:srgbClr val="FFFF00"/>
                </a:highlight>
                <a:latin typeface="Corbel" panose="020B0503020204020204" pitchFamily="34" charset="0"/>
              </a:rPr>
              <a:t>XXX</a:t>
            </a:r>
            <a:r>
              <a:rPr lang="en-US" altLang="ko-KR" sz="1800" dirty="0">
                <a:solidFill>
                  <a:srgbClr val="000000"/>
                </a:solidFill>
                <a:latin typeface="Corbel" panose="020B0503020204020204" pitchFamily="34" charset="0"/>
              </a:rPr>
              <a:t>] %)</a:t>
            </a:r>
          </a:p>
          <a:p>
            <a:pPr>
              <a:lnSpc>
                <a:spcPts val="2500"/>
              </a:lnSpc>
            </a:pPr>
            <a:r>
              <a:rPr lang="en-US" sz="1800" b="1" u="sng" dirty="0">
                <a:solidFill>
                  <a:srgbClr val="000000"/>
                </a:solidFill>
                <a:latin typeface="Corbel" panose="020B0503020204020204" pitchFamily="34" charset="0"/>
              </a:rPr>
              <a:t>Grant funding / total funding ratio: </a:t>
            </a:r>
            <a:r>
              <a:rPr lang="en-US" altLang="ko-KR" sz="1800" dirty="0">
                <a:solidFill>
                  <a:srgbClr val="000000"/>
                </a:solidFill>
                <a:latin typeface="Corbel" panose="020B0503020204020204" pitchFamily="34" charset="0"/>
              </a:rPr>
              <a:t>[</a:t>
            </a:r>
            <a:r>
              <a:rPr lang="en-US" altLang="ko-KR" sz="1800" dirty="0">
                <a:solidFill>
                  <a:srgbClr val="000000"/>
                </a:solidFill>
                <a:highlight>
                  <a:srgbClr val="FFFF00"/>
                </a:highlight>
                <a:latin typeface="Corbel" panose="020B0503020204020204" pitchFamily="34" charset="0"/>
              </a:rPr>
              <a:t>XX</a:t>
            </a:r>
            <a:r>
              <a:rPr lang="en-US" altLang="ko-KR" sz="1800" dirty="0">
                <a:solidFill>
                  <a:srgbClr val="000000"/>
                </a:solidFill>
                <a:latin typeface="Corbel" panose="020B0503020204020204" pitchFamily="34" charset="0"/>
              </a:rPr>
              <a:t>]%, </a:t>
            </a:r>
            <a:r>
              <a:rPr lang="en-US" sz="1800" b="1" u="sng" dirty="0">
                <a:solidFill>
                  <a:srgbClr val="000000"/>
                </a:solidFill>
                <a:latin typeface="Corbel" panose="020B0503020204020204" pitchFamily="34" charset="0"/>
              </a:rPr>
              <a:t>Debt/ Equity ratio: </a:t>
            </a:r>
            <a:r>
              <a:rPr lang="en-US" altLang="ko-KR" sz="1800" dirty="0">
                <a:solidFill>
                  <a:srgbClr val="000000"/>
                </a:solidFill>
                <a:latin typeface="Corbel" panose="020B0503020204020204" pitchFamily="34" charset="0"/>
              </a:rPr>
              <a:t>[</a:t>
            </a:r>
            <a:r>
              <a:rPr lang="en-US" altLang="ko-KR" sz="1800" dirty="0">
                <a:solidFill>
                  <a:srgbClr val="000000"/>
                </a:solidFill>
                <a:highlight>
                  <a:srgbClr val="FFFF00"/>
                </a:highlight>
                <a:latin typeface="Corbel" panose="020B0503020204020204" pitchFamily="34" charset="0"/>
              </a:rPr>
              <a:t>X</a:t>
            </a:r>
            <a:r>
              <a:rPr lang="en-US" altLang="ko-KR" sz="1800" dirty="0">
                <a:solidFill>
                  <a:srgbClr val="000000"/>
                </a:solidFill>
                <a:latin typeface="Corbel" panose="020B0503020204020204" pitchFamily="34" charset="0"/>
              </a:rPr>
              <a:t>]</a:t>
            </a:r>
          </a:p>
          <a:p>
            <a:pPr>
              <a:lnSpc>
                <a:spcPts val="2500"/>
              </a:lnSpc>
            </a:pPr>
            <a:r>
              <a:rPr lang="en-US" sz="1800" b="1" u="sng" dirty="0">
                <a:solidFill>
                  <a:srgbClr val="000000"/>
                </a:solidFill>
              </a:rPr>
              <a:t>Indicative GCF funding parameters: </a:t>
            </a:r>
            <a:r>
              <a:rPr lang="en-US" altLang="ko-KR" sz="1800" dirty="0">
                <a:solidFill>
                  <a:srgbClr val="000000"/>
                </a:solidFill>
              </a:rPr>
              <a:t>[e.g. size &amp; interest rate of a loan /parameters of equity and other relevant items]</a:t>
            </a:r>
          </a:p>
          <a:p>
            <a:pPr>
              <a:lnSpc>
                <a:spcPts val="2500"/>
              </a:lnSpc>
            </a:pPr>
            <a:r>
              <a:rPr lang="en-US" sz="1800" b="1" u="sng" dirty="0">
                <a:solidFill>
                  <a:srgbClr val="000000"/>
                </a:solidFill>
              </a:rPr>
              <a:t>Indicative funding parameters for co-funding partners: </a:t>
            </a:r>
            <a:r>
              <a:rPr lang="en-US" altLang="ko-KR" sz="1800" dirty="0">
                <a:solidFill>
                  <a:srgbClr val="000000"/>
                </a:solidFill>
              </a:rPr>
              <a:t>[e.g. size &amp; interest rate of a loan /parameters of equity </a:t>
            </a:r>
            <a:r>
              <a:rPr lang="en-US" altLang="ko-KR" sz="1800" dirty="0" err="1">
                <a:solidFill>
                  <a:srgbClr val="000000"/>
                </a:solidFill>
              </a:rPr>
              <a:t>etc</a:t>
            </a:r>
            <a:r>
              <a:rPr lang="en-US" altLang="ko-KR" sz="1800" dirty="0">
                <a:solidFill>
                  <a:srgbClr val="000000"/>
                </a:solidFill>
              </a:rPr>
              <a:t>]</a:t>
            </a:r>
            <a:endParaRPr lang="en-US" sz="1800" b="1" u="sng" dirty="0">
              <a:solidFill>
                <a:srgbClr val="000000"/>
              </a:solidFill>
            </a:endParaRPr>
          </a:p>
          <a:p>
            <a:pPr>
              <a:lnSpc>
                <a:spcPts val="2500"/>
              </a:lnSpc>
            </a:pPr>
            <a:r>
              <a:rPr lang="en-US" sz="1800" b="1" u="sng" dirty="0">
                <a:solidFill>
                  <a:srgbClr val="000000"/>
                </a:solidFill>
                <a:latin typeface="Corbel" panose="020B0503020204020204" pitchFamily="34" charset="0"/>
              </a:rPr>
              <a:t>Other relevant considerations: </a:t>
            </a:r>
            <a:r>
              <a:rPr lang="en-US" altLang="ko-KR" sz="1800" dirty="0">
                <a:solidFill>
                  <a:srgbClr val="000000"/>
                </a:solidFill>
                <a:latin typeface="Corbel" panose="020B0503020204020204" pitchFamily="34" charset="0"/>
              </a:rPr>
              <a:t>[</a:t>
            </a:r>
            <a:r>
              <a:rPr lang="en-US" altLang="ko-KR" sz="1800" dirty="0">
                <a:solidFill>
                  <a:srgbClr val="000000"/>
                </a:solidFill>
                <a:highlight>
                  <a:srgbClr val="FFFF00"/>
                </a:highlight>
                <a:latin typeface="Corbel" panose="020B0503020204020204" pitchFamily="34" charset="0"/>
              </a:rPr>
              <a:t>XXX</a:t>
            </a:r>
            <a:r>
              <a:rPr lang="en-US" altLang="ko-KR" sz="1800" dirty="0">
                <a:solidFill>
                  <a:srgbClr val="000000"/>
                </a:solidFill>
                <a:latin typeface="Corbel" panose="020B0503020204020204" pitchFamily="34" charset="0"/>
              </a:rPr>
              <a:t>]</a:t>
            </a:r>
            <a:endParaRPr lang="en-US" sz="1800" b="1" u="sng" dirty="0">
              <a:solidFill>
                <a:srgbClr val="000000"/>
              </a:solidFill>
              <a:latin typeface="Corbel" panose="020B0503020204020204" pitchFamily="34" charset="0"/>
            </a:endParaRPr>
          </a:p>
          <a:p>
            <a:pPr>
              <a:lnSpc>
                <a:spcPts val="2500"/>
              </a:lnSpc>
            </a:pPr>
            <a:r>
              <a:rPr lang="en-US" sz="1800" b="1" u="sng" dirty="0">
                <a:solidFill>
                  <a:srgbClr val="000000"/>
                </a:solidFill>
                <a:latin typeface="Corbel" panose="020B0503020204020204" pitchFamily="34" charset="0"/>
              </a:rPr>
              <a:t>[</a:t>
            </a:r>
            <a:r>
              <a:rPr lang="en-US" sz="1800" b="1" u="sng" dirty="0">
                <a:solidFill>
                  <a:srgbClr val="000000"/>
                </a:solidFill>
                <a:highlight>
                  <a:srgbClr val="FFFF00"/>
                </a:highlight>
                <a:latin typeface="Corbel" panose="020B0503020204020204" pitchFamily="34" charset="0"/>
              </a:rPr>
              <a:t>Brief outline why GCF funding is needed and how GCF </a:t>
            </a:r>
            <a:r>
              <a:rPr lang="en-US" sz="1800" b="1" u="sng" dirty="0" err="1">
                <a:solidFill>
                  <a:srgbClr val="000000"/>
                </a:solidFill>
                <a:highlight>
                  <a:srgbClr val="FFFF00"/>
                </a:highlight>
                <a:latin typeface="Corbel" panose="020B0503020204020204" pitchFamily="34" charset="0"/>
              </a:rPr>
              <a:t>concessionality</a:t>
            </a:r>
            <a:r>
              <a:rPr lang="en-US" sz="1800" b="1" u="sng" dirty="0">
                <a:solidFill>
                  <a:srgbClr val="000000"/>
                </a:solidFill>
                <a:highlight>
                  <a:srgbClr val="FFFF00"/>
                </a:highlight>
                <a:latin typeface="Corbel" panose="020B0503020204020204" pitchFamily="34" charset="0"/>
              </a:rPr>
              <a:t> will reach people benefiting from the project’s outputs and outcomes</a:t>
            </a:r>
            <a:r>
              <a:rPr lang="en-US" sz="1800" b="1" u="sng" dirty="0">
                <a:solidFill>
                  <a:srgbClr val="000000"/>
                </a:solidFill>
                <a:latin typeface="Corbel" panose="020B0503020204020204" pitchFamily="34" charset="0"/>
              </a:rPr>
              <a:t>]</a:t>
            </a:r>
          </a:p>
          <a:p>
            <a:pPr>
              <a:lnSpc>
                <a:spcPts val="2500"/>
              </a:lnSpc>
            </a:pPr>
            <a:r>
              <a:rPr lang="en-US" sz="1800" b="1" u="sng" dirty="0">
                <a:solidFill>
                  <a:srgbClr val="000000"/>
                </a:solidFill>
                <a:latin typeface="Corbel" panose="020B0503020204020204" pitchFamily="34" charset="0"/>
              </a:rPr>
              <a:t>[</a:t>
            </a:r>
            <a:r>
              <a:rPr lang="en-US" sz="1800" b="1" u="sng" dirty="0">
                <a:solidFill>
                  <a:srgbClr val="000000"/>
                </a:solidFill>
                <a:highlight>
                  <a:srgbClr val="FFFF00"/>
                </a:highlight>
                <a:latin typeface="Corbel" panose="020B0503020204020204" pitchFamily="34" charset="0"/>
              </a:rPr>
              <a:t>Brief outline how, after the project implementation, other similar projects may be developed going forward without GCF funding </a:t>
            </a:r>
            <a:r>
              <a:rPr lang="en-US" sz="1800" b="1" u="sng" dirty="0" err="1">
                <a:solidFill>
                  <a:srgbClr val="000000"/>
                </a:solidFill>
                <a:highlight>
                  <a:srgbClr val="FFFF00"/>
                </a:highlight>
                <a:latin typeface="Corbel" panose="020B0503020204020204" pitchFamily="34" charset="0"/>
              </a:rPr>
              <a:t>concessionality</a:t>
            </a:r>
            <a:r>
              <a:rPr lang="en-US" sz="1800" b="1" u="sng" dirty="0">
                <a:solidFill>
                  <a:srgbClr val="000000"/>
                </a:solidFill>
                <a:latin typeface="Corbel" panose="020B0503020204020204" pitchFamily="34" charset="0"/>
              </a:rPr>
              <a:t>]</a:t>
            </a:r>
          </a:p>
          <a:p>
            <a:pPr>
              <a:lnSpc>
                <a:spcPts val="2500"/>
              </a:lnSpc>
            </a:pPr>
            <a:endParaRPr lang="en-US" sz="1800" b="1" u="sng" dirty="0">
              <a:solidFill>
                <a:srgbClr val="000000"/>
              </a:solidFill>
              <a:latin typeface="Corbel" panose="020B0503020204020204" pitchFamily="34" charset="0"/>
            </a:endParaRPr>
          </a:p>
        </p:txBody>
      </p:sp>
    </p:spTree>
    <p:extLst>
      <p:ext uri="{BB962C8B-B14F-4D97-AF65-F5344CB8AC3E}">
        <p14:creationId xmlns:p14="http://schemas.microsoft.com/office/powerpoint/2010/main" val="3392720591"/>
      </p:ext>
    </p:extLst>
  </p:cSld>
  <p:clrMapOvr>
    <a:masterClrMapping/>
  </p:clrMapOvr>
</p:sld>
</file>

<file path=ppt/theme/theme1.xml><?xml version="1.0" encoding="utf-8"?>
<a:theme xmlns:a="http://schemas.openxmlformats.org/drawingml/2006/main" name="GCF presentation_theme 2019">
  <a:themeElements>
    <a:clrScheme name="GCF">
      <a:dk1>
        <a:srgbClr val="000000"/>
      </a:dk1>
      <a:lt1>
        <a:srgbClr val="FFFFFF"/>
      </a:lt1>
      <a:dk2>
        <a:srgbClr val="4C4C4C"/>
      </a:dk2>
      <a:lt2>
        <a:srgbClr val="E7E6E6"/>
      </a:lt2>
      <a:accent1>
        <a:srgbClr val="8C183B"/>
      </a:accent1>
      <a:accent2>
        <a:srgbClr val="006558"/>
      </a:accent2>
      <a:accent3>
        <a:srgbClr val="125C74"/>
      </a:accent3>
      <a:accent4>
        <a:srgbClr val="3BB0A8"/>
      </a:accent4>
      <a:accent5>
        <a:srgbClr val="89C552"/>
      </a:accent5>
      <a:accent6>
        <a:srgbClr val="0D9F49"/>
      </a:accent6>
      <a:hlink>
        <a:srgbClr val="006558"/>
      </a:hlink>
      <a:folHlink>
        <a:srgbClr val="00433A"/>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CF presentation_theme 2019" id="{C41EBE9F-3AB9-1447-9C89-636B3E653C14}" vid="{1D99CB30-282C-5A45-B918-E2C96A81FD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FA7ADF0799577459FD8ECBFC73458AE" ma:contentTypeVersion="17" ma:contentTypeDescription="Create a new document." ma:contentTypeScope="" ma:versionID="6947c100d8e798134036e7018c92aa07">
  <xsd:schema xmlns:xsd="http://www.w3.org/2001/XMLSchema" xmlns:xs="http://www.w3.org/2001/XMLSchema" xmlns:p="http://schemas.microsoft.com/office/2006/metadata/properties" xmlns:ns2="6d4c7759-5d3f-49ec-bc61-95a77eb9e8bd" xmlns:ns3="6c6d8ccd-6fcd-4bc0-80b6-adaefe1f2694" xmlns:ns4="50c9b839-8b53-4ddb-9b24-b96221f2bda6" targetNamespace="http://schemas.microsoft.com/office/2006/metadata/properties" ma:root="true" ma:fieldsID="02b897b696cb71cb0904cc1dc1bd66ce" ns2:_="" ns3:_="" ns4:_="">
    <xsd:import namespace="6d4c7759-5d3f-49ec-bc61-95a77eb9e8bd"/>
    <xsd:import namespace="6c6d8ccd-6fcd-4bc0-80b6-adaefe1f2694"/>
    <xsd:import namespace="50c9b839-8b53-4ddb-9b24-b96221f2bda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c7759-5d3f-49ec-bc61-95a77eb9e8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3a5397d5-9543-4dbc-8fcb-23c3638b1d43"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c6d8ccd-6fcd-4bc0-80b6-adaefe1f269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c9b839-8b53-4ddb-9b24-b96221f2bda6"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6adf52fc-fcdb-4b2c-a6f9-04481206b5e0}" ma:internalName="TaxCatchAll" ma:showField="CatchAllData" ma:web="6c6d8ccd-6fcd-4bc0-80b6-adaefe1f26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0c9b839-8b53-4ddb-9b24-b96221f2bda6" xsi:nil="true"/>
    <lcf76f155ced4ddcb4097134ff3c332f xmlns="6d4c7759-5d3f-49ec-bc61-95a77eb9e8bd">
      <Terms xmlns="http://schemas.microsoft.com/office/infopath/2007/PartnerControls"/>
    </lcf76f155ced4ddcb4097134ff3c332f>
    <SharedWithUsers xmlns="6c6d8ccd-6fcd-4bc0-80b6-adaefe1f2694">
      <UserInfo>
        <DisplayName>Kevin Horsburgh</DisplayName>
        <AccountId>308</AccountId>
        <AccountType/>
      </UserInfo>
    </SharedWithUsers>
  </documentManagement>
</p:properties>
</file>

<file path=customXml/itemProps1.xml><?xml version="1.0" encoding="utf-8"?>
<ds:datastoreItem xmlns:ds="http://schemas.openxmlformats.org/officeDocument/2006/customXml" ds:itemID="{23E65008-FA06-4BA0-9C30-E51C1A921017}">
  <ds:schemaRefs>
    <ds:schemaRef ds:uri="http://schemas.microsoft.com/sharepoint/v3/contenttype/forms"/>
  </ds:schemaRefs>
</ds:datastoreItem>
</file>

<file path=customXml/itemProps2.xml><?xml version="1.0" encoding="utf-8"?>
<ds:datastoreItem xmlns:ds="http://schemas.openxmlformats.org/officeDocument/2006/customXml" ds:itemID="{270AA002-DAFC-489E-A77C-8A5195EB91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4c7759-5d3f-49ec-bc61-95a77eb9e8bd"/>
    <ds:schemaRef ds:uri="6c6d8ccd-6fcd-4bc0-80b6-adaefe1f2694"/>
    <ds:schemaRef ds:uri="50c9b839-8b53-4ddb-9b24-b96221f2bd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B32B27-9325-47DC-90D0-D441C03E270F}">
  <ds:schemaRefs>
    <ds:schemaRef ds:uri="50c9b839-8b53-4ddb-9b24-b96221f2bda6"/>
    <ds:schemaRef ds:uri="6c6d8ccd-6fcd-4bc0-80b6-adaefe1f2694"/>
    <ds:schemaRef ds:uri="6d4c7759-5d3f-49ec-bc61-95a77eb9e8b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73</TotalTime>
  <Words>1482</Words>
  <Application>Microsoft Office PowerPoint</Application>
  <PresentationFormat>Widescreen</PresentationFormat>
  <Paragraphs>197</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GCF presentation_theme 2019</vt:lpstr>
      <vt:lpstr>INSTRUCTIONS</vt:lpstr>
      <vt:lpstr> PSAA PITCHBOOK [PROPOSAL TITLE]</vt:lpstr>
      <vt:lpstr>PowerPoint Presentation</vt:lpstr>
      <vt:lpstr>PSAA Pitchbook: [Proposal title]</vt:lpstr>
      <vt:lpstr>PSAA PITCHBOOK:  [PROPOSAL TITLE]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AJ Untalan</dc:creator>
  <cp:lastModifiedBy>Edwyna Kurniawan [intern]</cp:lastModifiedBy>
  <cp:revision>45</cp:revision>
  <cp:lastPrinted>2019-01-10T09:26:07Z</cp:lastPrinted>
  <dcterms:created xsi:type="dcterms:W3CDTF">2018-06-28T00:44:06Z</dcterms:created>
  <dcterms:modified xsi:type="dcterms:W3CDTF">2024-02-21T08:30:05Z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0x010100EFA7ADF0799577459FD8ECBFC73458AE</vt:lpwstr>
  </property>
  <property fmtid="{D5CDD505-2E9C-101B-9397-08002B2CF9AE}" pid="3" name="AuthorIds_UIVersion_31744">
    <vt:lpwstr>200</vt:lpwstr>
  </property>
  <property fmtid="{D5CDD505-2E9C-101B-9397-08002B2CF9AE}" pid="4" name="Order">
    <vt:r8>28637800</vt:r8>
  </property>
  <property fmtid="{D5CDD505-2E9C-101B-9397-08002B2CF9AE}" pid="5" name="_ExtendedDescription">
    <vt:lpwstr/>
  </property>
  <property fmtid="{D5CDD505-2E9C-101B-9397-08002B2CF9AE}" pid="6" name="MediaServiceImageTags">
    <vt:lpwstr/>
  </property>
</Properties>
</file>