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
  </p:notesMasterIdLst>
  <p:sldIdLst>
    <p:sldId id="295"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50" userDrawn="1">
          <p15:clr>
            <a:srgbClr val="A4A3A4"/>
          </p15:clr>
        </p15:guide>
        <p15:guide id="2" pos="374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acevich, Tommaso (TCIC)" initials="AT(" lastIdx="18" clrIdx="0">
    <p:extLst>
      <p:ext uri="{19B8F6BF-5375-455C-9EA6-DF929625EA0E}">
        <p15:presenceInfo xmlns:p15="http://schemas.microsoft.com/office/powerpoint/2012/main" userId="S-1-5-21-2107199734-1002509562-578033828-68888" providerId="AD"/>
      </p:ext>
    </p:extLst>
  </p:cmAuthor>
  <p:cmAuthor id="2" name="Tremblay, Nicolas" initials="TN" lastIdx="15" clrIdx="1">
    <p:extLst>
      <p:ext uri="{19B8F6BF-5375-455C-9EA6-DF929625EA0E}">
        <p15:presenceInfo xmlns:p15="http://schemas.microsoft.com/office/powerpoint/2012/main" userId="Tremblay, Nicol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235"/>
    <a:srgbClr val="A9D18E"/>
    <a:srgbClr val="92D050"/>
    <a:srgbClr val="4472C4"/>
    <a:srgbClr val="2F52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94840" autoAdjust="0"/>
  </p:normalViewPr>
  <p:slideViewPr>
    <p:cSldViewPr snapToGrid="0" showGuides="1">
      <p:cViewPr>
        <p:scale>
          <a:sx n="100" d="100"/>
          <a:sy n="100" d="100"/>
        </p:scale>
        <p:origin x="1434" y="258"/>
      </p:cViewPr>
      <p:guideLst>
        <p:guide orient="horz" pos="2750"/>
        <p:guide pos="3749"/>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1C0108-7995-4D97-9D82-05816B847DA9}" type="datetimeFigureOut">
              <a:rPr lang="en-US" smtClean="0"/>
              <a:t>2/6/2023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E32C31-8693-4587-8B02-66AF178CE61C}" type="slidenum">
              <a:rPr lang="en-US" smtClean="0"/>
              <a:t>‹#›</a:t>
            </a:fld>
            <a:endParaRPr lang="en-US" dirty="0"/>
          </a:p>
        </p:txBody>
      </p:sp>
    </p:spTree>
    <p:extLst>
      <p:ext uri="{BB962C8B-B14F-4D97-AF65-F5344CB8AC3E}">
        <p14:creationId xmlns:p14="http://schemas.microsoft.com/office/powerpoint/2010/main" val="590765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E32C31-8693-4587-8B02-66AF178CE61C}" type="slidenum">
              <a:rPr lang="en-US" smtClean="0"/>
              <a:t>1</a:t>
            </a:fld>
            <a:endParaRPr lang="en-US" dirty="0"/>
          </a:p>
        </p:txBody>
      </p:sp>
    </p:spTree>
    <p:extLst>
      <p:ext uri="{BB962C8B-B14F-4D97-AF65-F5344CB8AC3E}">
        <p14:creationId xmlns:p14="http://schemas.microsoft.com/office/powerpoint/2010/main" val="1227514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6F814-4366-4886-B002-22531D302C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C6468F3-1FB3-4B4D-8C78-CD7D7E7237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7A172F-4BD4-428F-98DF-899F1495689A}"/>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5" name="Footer Placeholder 4">
            <a:extLst>
              <a:ext uri="{FF2B5EF4-FFF2-40B4-BE49-F238E27FC236}">
                <a16:creationId xmlns:a16="http://schemas.microsoft.com/office/drawing/2014/main" id="{D939EEAC-E455-4095-B29A-F3123FA03FA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8BE8762-5E40-4F70-9A20-BD175D157A5C}"/>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4229344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77201-6116-4C03-92A4-B73669D666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A5D8E0-CBD0-4205-A4A7-355F442952C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E62B4E-BDDE-4E44-8BD5-BD899EC2AD6D}"/>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5" name="Footer Placeholder 4">
            <a:extLst>
              <a:ext uri="{FF2B5EF4-FFF2-40B4-BE49-F238E27FC236}">
                <a16:creationId xmlns:a16="http://schemas.microsoft.com/office/drawing/2014/main" id="{281D23AC-7619-47D3-84D1-FF49515F6C6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14AC725-ED6F-4CD8-8B23-34E1969F587A}"/>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4170468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A33907-D00B-4F83-9E33-257D2CA0DF9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30ACF68-CD00-4B32-99C1-4D2069CAA6E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B1BFCC-C879-42C4-97E3-C3EFF45FF15C}"/>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5" name="Footer Placeholder 4">
            <a:extLst>
              <a:ext uri="{FF2B5EF4-FFF2-40B4-BE49-F238E27FC236}">
                <a16:creationId xmlns:a16="http://schemas.microsoft.com/office/drawing/2014/main" id="{77D550E5-EB79-4792-B3E8-DB876B7B787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A7FBA08-5F86-471D-96AD-5A040A02121F}"/>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1696333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0214D-21A9-41B4-B7DD-58F38C5564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60DD92-0E39-43FE-98F3-B6BF11C7B2E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56BB8C-4FB6-480E-85D0-EF98C7D4216E}"/>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5" name="Footer Placeholder 4">
            <a:extLst>
              <a:ext uri="{FF2B5EF4-FFF2-40B4-BE49-F238E27FC236}">
                <a16:creationId xmlns:a16="http://schemas.microsoft.com/office/drawing/2014/main" id="{96A6014F-5479-46D9-837A-335D77BD5C8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2A37041-30AA-4658-9CDC-5652C5517584}"/>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29487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49303-E057-452E-8076-21B63DAA4F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2442D6-89AE-4952-A056-A8ACECB0D4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948EE91-4061-48A6-99C7-16357DC6B228}"/>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5" name="Footer Placeholder 4">
            <a:extLst>
              <a:ext uri="{FF2B5EF4-FFF2-40B4-BE49-F238E27FC236}">
                <a16:creationId xmlns:a16="http://schemas.microsoft.com/office/drawing/2014/main" id="{50215FD2-8A28-41C4-AC8E-9AB551179F6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BB94978-3189-4843-9E16-A55C3EF0EC40}"/>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887668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753B7-8896-4D01-8675-C5D85FFFE2C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5E618D-86E4-4029-89CC-54C37EB4161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C45607-6B97-465A-B72A-891CB005B0A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FA1B692-E704-4C31-9B31-A4F8E71ACC46}"/>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6" name="Footer Placeholder 5">
            <a:extLst>
              <a:ext uri="{FF2B5EF4-FFF2-40B4-BE49-F238E27FC236}">
                <a16:creationId xmlns:a16="http://schemas.microsoft.com/office/drawing/2014/main" id="{042AAF11-9F7B-4C8A-AED1-C17B732788A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75F4BA3-6B65-43E6-A3BA-4967C44FA31E}"/>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1026502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878B4-056A-40B9-946A-F46946BB2E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7AD65EC-8BAA-4F7F-9E3E-29CCBA14FD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D7A0524-55D3-4B9E-9C74-5634D14D82A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C1727A0-A98F-4FE6-8141-20D2072ED8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332F5D8-EE22-4BA0-BE03-4B5B7B200A1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0483C4D-BE55-47B6-B09A-19646BB79BDD}"/>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8" name="Footer Placeholder 7">
            <a:extLst>
              <a:ext uri="{FF2B5EF4-FFF2-40B4-BE49-F238E27FC236}">
                <a16:creationId xmlns:a16="http://schemas.microsoft.com/office/drawing/2014/main" id="{9D494215-73DC-498C-967A-FD695EF86F3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1483E74B-0707-418E-92CD-EE7C57EC6746}"/>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509663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10AF9-B2A1-4BA1-AC54-2FAA0B6F76A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B901A7-72C4-4478-A4B4-79AE529205DC}"/>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4" name="Footer Placeholder 3">
            <a:extLst>
              <a:ext uri="{FF2B5EF4-FFF2-40B4-BE49-F238E27FC236}">
                <a16:creationId xmlns:a16="http://schemas.microsoft.com/office/drawing/2014/main" id="{79DB4527-9E4D-4C2C-BCE9-E560284284A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410B489-13A6-4263-9D96-1EFBAEEF2D36}"/>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610246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B0E5FC-AAF5-4326-A3A4-FE81D418965B}"/>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3" name="Footer Placeholder 2">
            <a:extLst>
              <a:ext uri="{FF2B5EF4-FFF2-40B4-BE49-F238E27FC236}">
                <a16:creationId xmlns:a16="http://schemas.microsoft.com/office/drawing/2014/main" id="{FEB6F279-C5BD-48EB-B203-7ADCF913725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10023A6-F1BD-4E42-96A1-DADC6F9E6EE9}"/>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1431209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3AD8D-11CA-4EDF-821C-048C027A88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6A84539-B91A-4009-8BDD-E46482678D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9709256-DF21-437C-8C74-502A2E253E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5E9FE8F-8EBD-4711-B49D-1A7089FFEA82}"/>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6" name="Footer Placeholder 5">
            <a:extLst>
              <a:ext uri="{FF2B5EF4-FFF2-40B4-BE49-F238E27FC236}">
                <a16:creationId xmlns:a16="http://schemas.microsoft.com/office/drawing/2014/main" id="{396955A5-828C-4776-A98B-323AFB72C66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2209430-74C0-4140-9930-009FC8A63522}"/>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3240381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13E3B-E55C-4FE1-BC68-2D8834009F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7B5B973-B053-475B-8BA4-1A8FC096FC4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3B0BED7-3107-47CA-A860-8361AB3A1E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AC3C9A3-0C7E-480F-860C-446A30EB049B}"/>
              </a:ext>
            </a:extLst>
          </p:cNvPr>
          <p:cNvSpPr>
            <a:spLocks noGrp="1"/>
          </p:cNvSpPr>
          <p:nvPr>
            <p:ph type="dt" sz="half" idx="10"/>
          </p:nvPr>
        </p:nvSpPr>
        <p:spPr/>
        <p:txBody>
          <a:bodyPr/>
          <a:lstStyle/>
          <a:p>
            <a:fld id="{4F58142A-074B-4814-98CE-09A89F310996}" type="datetimeFigureOut">
              <a:rPr lang="en-US" smtClean="0"/>
              <a:t>2/6/2023</a:t>
            </a:fld>
            <a:endParaRPr lang="en-US" dirty="0"/>
          </a:p>
        </p:txBody>
      </p:sp>
      <p:sp>
        <p:nvSpPr>
          <p:cNvPr id="6" name="Footer Placeholder 5">
            <a:extLst>
              <a:ext uri="{FF2B5EF4-FFF2-40B4-BE49-F238E27FC236}">
                <a16:creationId xmlns:a16="http://schemas.microsoft.com/office/drawing/2014/main" id="{C2074EF5-093A-4B4B-A5DB-5D15D4FF559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035B55A-12E9-470C-9C4F-72E2191C75AE}"/>
              </a:ext>
            </a:extLst>
          </p:cNvPr>
          <p:cNvSpPr>
            <a:spLocks noGrp="1"/>
          </p:cNvSpPr>
          <p:nvPr>
            <p:ph type="sldNum" sz="quarter" idx="12"/>
          </p:nvPr>
        </p:nvSpPr>
        <p:spPr/>
        <p:txBody>
          <a:bodyPr/>
          <a:lstStyle/>
          <a:p>
            <a:fld id="{9E40D76C-3100-457F-B285-75F4591E347C}" type="slidenum">
              <a:rPr lang="en-US" smtClean="0"/>
              <a:t>‹#›</a:t>
            </a:fld>
            <a:endParaRPr lang="en-US" dirty="0"/>
          </a:p>
        </p:txBody>
      </p:sp>
    </p:spTree>
    <p:extLst>
      <p:ext uri="{BB962C8B-B14F-4D97-AF65-F5344CB8AC3E}">
        <p14:creationId xmlns:p14="http://schemas.microsoft.com/office/powerpoint/2010/main" val="267042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A868854-C010-4653-9B7A-129AF48FCD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98DD184-FD1D-4F3C-9599-38C27A1985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765F88-41D0-4E31-BB2B-E8B7EE1BCE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58142A-074B-4814-98CE-09A89F310996}" type="datetimeFigureOut">
              <a:rPr lang="en-US" smtClean="0"/>
              <a:t>2/6/2023</a:t>
            </a:fld>
            <a:endParaRPr lang="en-US" dirty="0"/>
          </a:p>
        </p:txBody>
      </p:sp>
      <p:sp>
        <p:nvSpPr>
          <p:cNvPr id="5" name="Footer Placeholder 4">
            <a:extLst>
              <a:ext uri="{FF2B5EF4-FFF2-40B4-BE49-F238E27FC236}">
                <a16:creationId xmlns:a16="http://schemas.microsoft.com/office/drawing/2014/main" id="{11A93B9D-5068-40FF-A37F-CA142B189F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C977798-7536-4168-AB30-29C74F80E5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40D76C-3100-457F-B285-75F4591E347C}" type="slidenum">
              <a:rPr lang="en-US" smtClean="0"/>
              <a:t>‹#›</a:t>
            </a:fld>
            <a:endParaRPr lang="en-US" dirty="0"/>
          </a:p>
        </p:txBody>
      </p:sp>
    </p:spTree>
    <p:extLst>
      <p:ext uri="{BB962C8B-B14F-4D97-AF65-F5344CB8AC3E}">
        <p14:creationId xmlns:p14="http://schemas.microsoft.com/office/powerpoint/2010/main" val="2115778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FB214A22-65B7-4379-B3A7-548FC704DCAB}"/>
              </a:ext>
            </a:extLst>
          </p:cNvPr>
          <p:cNvSpPr/>
          <p:nvPr/>
        </p:nvSpPr>
        <p:spPr>
          <a:xfrm>
            <a:off x="2926946" y="1338415"/>
            <a:ext cx="1188000" cy="873725"/>
          </a:xfrm>
          <a:prstGeom prst="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r>
              <a:rPr lang="en-US" sz="750" b="1" dirty="0">
                <a:solidFill>
                  <a:schemeClr val="tx1">
                    <a:lumMod val="95000"/>
                    <a:lumOff val="5000"/>
                  </a:schemeClr>
                </a:solidFill>
                <a:latin typeface="Arial" panose="020B0604020202020204" pitchFamily="34" charset="0"/>
                <a:cs typeface="Arial" panose="020B0604020202020204" pitchFamily="34" charset="0"/>
              </a:rPr>
              <a:t>Outcome </a:t>
            </a:r>
            <a:r>
              <a:rPr lang="en-US" sz="750" b="1" dirty="0" smtClean="0">
                <a:solidFill>
                  <a:schemeClr val="tx1">
                    <a:lumMod val="95000"/>
                    <a:lumOff val="5000"/>
                  </a:schemeClr>
                </a:solidFill>
                <a:latin typeface="Arial" panose="020B0604020202020204" pitchFamily="34" charset="0"/>
                <a:cs typeface="Arial" panose="020B0604020202020204" pitchFamily="34" charset="0"/>
              </a:rPr>
              <a:t>1 (Comp 1): </a:t>
            </a:r>
            <a:r>
              <a:rPr lang="en-US" sz="750" dirty="0">
                <a:solidFill>
                  <a:schemeClr val="tx1"/>
                </a:solidFill>
                <a:latin typeface="Arial" panose="020B0604020202020204" pitchFamily="34" charset="0"/>
                <a:cs typeface="Arial" panose="020B0604020202020204" pitchFamily="34" charset="0"/>
              </a:rPr>
              <a:t>Strengthened institutional and regulatory systems for climate-responsive planning and development </a:t>
            </a:r>
          </a:p>
        </p:txBody>
      </p:sp>
      <p:sp>
        <p:nvSpPr>
          <p:cNvPr id="6" name="TextBox 5">
            <a:extLst>
              <a:ext uri="{FF2B5EF4-FFF2-40B4-BE49-F238E27FC236}">
                <a16:creationId xmlns:a16="http://schemas.microsoft.com/office/drawing/2014/main" id="{BEEA17B4-B3E4-4DC9-AD95-166BC17EB803}"/>
              </a:ext>
            </a:extLst>
          </p:cNvPr>
          <p:cNvSpPr txBox="1"/>
          <p:nvPr/>
        </p:nvSpPr>
        <p:spPr>
          <a:xfrm>
            <a:off x="1050887" y="6047464"/>
            <a:ext cx="1035088" cy="617623"/>
          </a:xfrm>
          <a:prstGeom prst="rect">
            <a:avLst/>
          </a:prstGeom>
          <a:solidFill>
            <a:srgbClr val="FFC000"/>
          </a:solidFill>
          <a:ln>
            <a:solidFill>
              <a:schemeClr val="accent1">
                <a:lumMod val="60000"/>
                <a:lumOff val="40000"/>
              </a:schemeClr>
            </a:solidFill>
          </a:ln>
        </p:spPr>
        <p:txBody>
          <a:bodyPr wrap="square" rtlCol="0">
            <a:noAutofit/>
          </a:bodyPr>
          <a:lstStyle/>
          <a:p>
            <a:pPr algn="ctr"/>
            <a:r>
              <a:rPr lang="en-GB" sz="800" dirty="0">
                <a:latin typeface="Arial" panose="020B0604020202020204" pitchFamily="34" charset="0"/>
                <a:cs typeface="Arial" panose="020B0604020202020204" pitchFamily="34" charset="0"/>
              </a:rPr>
              <a:t>Key Assumptions</a:t>
            </a:r>
          </a:p>
        </p:txBody>
      </p:sp>
      <p:sp>
        <p:nvSpPr>
          <p:cNvPr id="30" name="Rectangle 29">
            <a:extLst>
              <a:ext uri="{FF2B5EF4-FFF2-40B4-BE49-F238E27FC236}">
                <a16:creationId xmlns:a16="http://schemas.microsoft.com/office/drawing/2014/main" id="{57EB814C-1859-4CBE-9D7D-B623AF0EB87B}"/>
              </a:ext>
            </a:extLst>
          </p:cNvPr>
          <p:cNvSpPr/>
          <p:nvPr/>
        </p:nvSpPr>
        <p:spPr>
          <a:xfrm>
            <a:off x="4648350" y="5219396"/>
            <a:ext cx="1152000" cy="7623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700"/>
              </a:lnSpc>
            </a:pPr>
            <a:r>
              <a:rPr lang="en-US" sz="700" b="1" dirty="0" smtClean="0">
                <a:solidFill>
                  <a:schemeClr val="tx1"/>
                </a:solidFill>
                <a:latin typeface="Arial" panose="020B0604020202020204" pitchFamily="34" charset="0"/>
                <a:cs typeface="Arial" panose="020B0604020202020204" pitchFamily="34" charset="0"/>
              </a:rPr>
              <a:t>Financial barrier</a:t>
            </a:r>
            <a:r>
              <a:rPr lang="en-US" sz="700" dirty="0">
                <a:solidFill>
                  <a:schemeClr val="tx1"/>
                </a:solidFill>
                <a:latin typeface="Arial" panose="020B0604020202020204" pitchFamily="34" charset="0"/>
                <a:cs typeface="Arial" panose="020B0604020202020204" pitchFamily="34" charset="0"/>
              </a:rPr>
              <a:t>: Limited fiscal space for investments in adaptive technologies and </a:t>
            </a:r>
            <a:r>
              <a:rPr lang="en-US" sz="700" dirty="0" smtClean="0">
                <a:solidFill>
                  <a:schemeClr val="tx1"/>
                </a:solidFill>
                <a:latin typeface="Arial" panose="020B0604020202020204" pitchFamily="34" charset="0"/>
                <a:cs typeface="Arial" panose="020B0604020202020204" pitchFamily="34" charset="0"/>
              </a:rPr>
              <a:t>infrastructure; financial system unfit to serve agriculture </a:t>
            </a:r>
            <a:endParaRPr lang="en-US" sz="700" dirty="0">
              <a:solidFill>
                <a:schemeClr val="tx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57EB814C-1859-4CBE-9D7D-B623AF0EB87B}"/>
              </a:ext>
            </a:extLst>
          </p:cNvPr>
          <p:cNvSpPr/>
          <p:nvPr/>
        </p:nvSpPr>
        <p:spPr>
          <a:xfrm>
            <a:off x="2194560" y="5219396"/>
            <a:ext cx="1152000" cy="7623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700"/>
              </a:lnSpc>
            </a:pPr>
            <a:r>
              <a:rPr lang="en-US" sz="700" b="1" dirty="0" smtClean="0">
                <a:solidFill>
                  <a:schemeClr val="tx1"/>
                </a:solidFill>
                <a:latin typeface="Arial" panose="020B0604020202020204" pitchFamily="34" charset="0"/>
                <a:cs typeface="Arial" panose="020B0604020202020204" pitchFamily="34" charset="0"/>
              </a:rPr>
              <a:t>Institutional barrier</a:t>
            </a:r>
            <a:r>
              <a:rPr lang="en-US" sz="700" dirty="0">
                <a:solidFill>
                  <a:schemeClr val="tx1"/>
                </a:solidFill>
                <a:latin typeface="Arial" panose="020B0604020202020204" pitchFamily="34" charset="0"/>
                <a:cs typeface="Arial" panose="020B0604020202020204" pitchFamily="34" charset="0"/>
              </a:rPr>
              <a:t>: Fragmented governance of NR and ecosystems.</a:t>
            </a:r>
          </a:p>
        </p:txBody>
      </p:sp>
      <p:sp>
        <p:nvSpPr>
          <p:cNvPr id="35" name="Rectangle 34">
            <a:extLst>
              <a:ext uri="{FF2B5EF4-FFF2-40B4-BE49-F238E27FC236}">
                <a16:creationId xmlns:a16="http://schemas.microsoft.com/office/drawing/2014/main" id="{57EB814C-1859-4CBE-9D7D-B623AF0EB87B}"/>
              </a:ext>
            </a:extLst>
          </p:cNvPr>
          <p:cNvSpPr/>
          <p:nvPr/>
        </p:nvSpPr>
        <p:spPr>
          <a:xfrm>
            <a:off x="7102140" y="5219396"/>
            <a:ext cx="1152000" cy="76230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700"/>
              </a:lnSpc>
            </a:pPr>
            <a:r>
              <a:rPr lang="en-US" sz="700" b="1" dirty="0">
                <a:solidFill>
                  <a:schemeClr val="tx1"/>
                </a:solidFill>
                <a:latin typeface="Arial" panose="020B0604020202020204" pitchFamily="34" charset="0"/>
                <a:cs typeface="Arial" panose="020B0604020202020204" pitchFamily="34" charset="0"/>
              </a:rPr>
              <a:t>Risk</a:t>
            </a:r>
            <a:r>
              <a:rPr lang="en-US" sz="700" dirty="0">
                <a:solidFill>
                  <a:schemeClr val="tx1"/>
                </a:solidFill>
                <a:latin typeface="Arial" panose="020B0604020202020204" pitchFamily="34" charset="0"/>
                <a:cs typeface="Arial" panose="020B0604020202020204" pitchFamily="34" charset="0"/>
              </a:rPr>
              <a:t>: Perpetuation of unsustainable crop and livestock production practices</a:t>
            </a:r>
          </a:p>
        </p:txBody>
      </p:sp>
      <p:sp>
        <p:nvSpPr>
          <p:cNvPr id="36" name="Rectangle 35">
            <a:extLst>
              <a:ext uri="{FF2B5EF4-FFF2-40B4-BE49-F238E27FC236}">
                <a16:creationId xmlns:a16="http://schemas.microsoft.com/office/drawing/2014/main" id="{57EB814C-1859-4CBE-9D7D-B623AF0EB87B}"/>
              </a:ext>
            </a:extLst>
          </p:cNvPr>
          <p:cNvSpPr/>
          <p:nvPr/>
        </p:nvSpPr>
        <p:spPr>
          <a:xfrm>
            <a:off x="10782824" y="5219396"/>
            <a:ext cx="1152000" cy="7623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700"/>
              </a:lnSpc>
            </a:pPr>
            <a:r>
              <a:rPr lang="en-US" sz="700" b="1" dirty="0" smtClean="0">
                <a:solidFill>
                  <a:schemeClr val="tx1"/>
                </a:solidFill>
                <a:latin typeface="Arial" panose="020B0604020202020204" pitchFamily="34" charset="0"/>
                <a:cs typeface="Arial" panose="020B0604020202020204" pitchFamily="34" charset="0"/>
              </a:rPr>
              <a:t>Remoteness barrier</a:t>
            </a:r>
            <a:r>
              <a:rPr lang="en-US" sz="700" dirty="0">
                <a:solidFill>
                  <a:schemeClr val="tx1"/>
                </a:solidFill>
                <a:latin typeface="Arial" panose="020B0604020202020204" pitchFamily="34" charset="0"/>
                <a:cs typeface="Arial" panose="020B0604020202020204" pitchFamily="34" charset="0"/>
              </a:rPr>
              <a:t>: Remoteness and poor reliability of ag. production limiting private sector interest in rural areas</a:t>
            </a:r>
            <a:r>
              <a:rPr lang="en-US" sz="700" dirty="0">
                <a:solidFill>
                  <a:srgbClr val="FF0000"/>
                </a:solidFill>
                <a:latin typeface="Arial" panose="020B0604020202020204" pitchFamily="34" charset="0"/>
                <a:cs typeface="Arial" panose="020B0604020202020204" pitchFamily="34" charset="0"/>
              </a:rPr>
              <a:t>.</a:t>
            </a:r>
          </a:p>
        </p:txBody>
      </p:sp>
      <p:sp>
        <p:nvSpPr>
          <p:cNvPr id="37" name="Rectangle 36">
            <a:extLst>
              <a:ext uri="{FF2B5EF4-FFF2-40B4-BE49-F238E27FC236}">
                <a16:creationId xmlns:a16="http://schemas.microsoft.com/office/drawing/2014/main" id="{57EB814C-1859-4CBE-9D7D-B623AF0EB87B}"/>
              </a:ext>
            </a:extLst>
          </p:cNvPr>
          <p:cNvSpPr/>
          <p:nvPr/>
        </p:nvSpPr>
        <p:spPr>
          <a:xfrm>
            <a:off x="2199683" y="6047465"/>
            <a:ext cx="9735141" cy="617623"/>
          </a:xfrm>
          <a:prstGeom prst="rect">
            <a:avLst/>
          </a:prstGeom>
          <a:solidFill>
            <a:srgbClr val="FFC000">
              <a:alpha val="8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rial" panose="020B0604020202020204" pitchFamily="34" charset="0"/>
                <a:cs typeface="Arial" panose="020B0604020202020204" pitchFamily="34" charset="0"/>
              </a:rPr>
              <a:t>There is strong political ownership and high level of commitment for reform and improved governance of natural resources in the country.</a:t>
            </a:r>
          </a:p>
          <a:p>
            <a:pPr algn="ctr"/>
            <a:r>
              <a:rPr lang="en-GB" sz="700" dirty="0">
                <a:solidFill>
                  <a:schemeClr val="tx1"/>
                </a:solidFill>
                <a:latin typeface="Arial" panose="020B0604020202020204" pitchFamily="34" charset="0"/>
                <a:cs typeface="Arial" panose="020B0604020202020204" pitchFamily="34" charset="0"/>
              </a:rPr>
              <a:t>Data and national expertise on climate change is available and can be provided as actionable intelligence to farming communities and decision-makers for planning and resource allocation.  There is enough cohesion and willingness among communities to participate in climate action plans for making their livelihoods more sustainable. Households would be interested in grouping together in (common interest groups) CIGs to facilitate joint  production and marketing. Private sector in interested in building partnerships with CIGs to form productive alliances and aggregate smallholder produce</a:t>
            </a:r>
          </a:p>
        </p:txBody>
      </p:sp>
      <p:sp>
        <p:nvSpPr>
          <p:cNvPr id="40" name="Rectangle 39">
            <a:extLst>
              <a:ext uri="{FF2B5EF4-FFF2-40B4-BE49-F238E27FC236}">
                <a16:creationId xmlns:a16="http://schemas.microsoft.com/office/drawing/2014/main" id="{57EB814C-1859-4CBE-9D7D-B623AF0EB87B}"/>
              </a:ext>
            </a:extLst>
          </p:cNvPr>
          <p:cNvSpPr/>
          <p:nvPr/>
        </p:nvSpPr>
        <p:spPr>
          <a:xfrm>
            <a:off x="3421455" y="5219396"/>
            <a:ext cx="1152000" cy="76230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700"/>
              </a:lnSpc>
            </a:pPr>
            <a:r>
              <a:rPr lang="en-US" sz="700" b="1" dirty="0">
                <a:solidFill>
                  <a:schemeClr val="tx1"/>
                </a:solidFill>
                <a:latin typeface="Arial" panose="020B0604020202020204" pitchFamily="34" charset="0"/>
                <a:cs typeface="Arial" panose="020B0604020202020204" pitchFamily="34" charset="0"/>
              </a:rPr>
              <a:t>Risk</a:t>
            </a:r>
            <a:r>
              <a:rPr lang="en-US" sz="700" dirty="0">
                <a:solidFill>
                  <a:schemeClr val="tx1"/>
                </a:solidFill>
                <a:latin typeface="Arial" panose="020B0604020202020204" pitchFamily="34" charset="0"/>
                <a:cs typeface="Arial" panose="020B0604020202020204" pitchFamily="34" charset="0"/>
              </a:rPr>
              <a:t>: Inadequate policy and institutional frameworks.</a:t>
            </a:r>
          </a:p>
        </p:txBody>
      </p:sp>
      <p:sp>
        <p:nvSpPr>
          <p:cNvPr id="38" name="Rectangle 37">
            <a:extLst>
              <a:ext uri="{FF2B5EF4-FFF2-40B4-BE49-F238E27FC236}">
                <a16:creationId xmlns:a16="http://schemas.microsoft.com/office/drawing/2014/main" id="{57EB814C-1859-4CBE-9D7D-B623AF0EB87B}"/>
              </a:ext>
            </a:extLst>
          </p:cNvPr>
          <p:cNvSpPr/>
          <p:nvPr/>
        </p:nvSpPr>
        <p:spPr>
          <a:xfrm>
            <a:off x="5875245" y="5219396"/>
            <a:ext cx="1152000" cy="7623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700"/>
              </a:lnSpc>
            </a:pPr>
            <a:r>
              <a:rPr lang="en-US" sz="700" b="1" dirty="0" smtClean="0">
                <a:solidFill>
                  <a:schemeClr val="tx1"/>
                </a:solidFill>
                <a:latin typeface="Arial" panose="020B0604020202020204" pitchFamily="34" charset="0"/>
                <a:cs typeface="Arial" panose="020B0604020202020204" pitchFamily="34" charset="0"/>
              </a:rPr>
              <a:t>Technical barrier</a:t>
            </a:r>
            <a:r>
              <a:rPr lang="en-US" sz="700" dirty="0">
                <a:solidFill>
                  <a:schemeClr val="tx1"/>
                </a:solidFill>
                <a:latin typeface="Arial" panose="020B0604020202020204" pitchFamily="34" charset="0"/>
                <a:cs typeface="Arial" panose="020B0604020202020204" pitchFamily="34" charset="0"/>
              </a:rPr>
              <a:t>: </a:t>
            </a:r>
            <a:r>
              <a:rPr lang="en-US" sz="700" dirty="0" smtClean="0">
                <a:solidFill>
                  <a:schemeClr val="tx1"/>
                </a:solidFill>
                <a:latin typeface="Arial" panose="020B0604020202020204" pitchFamily="34" charset="0"/>
                <a:cs typeface="Arial" panose="020B0604020202020204" pitchFamily="34" charset="0"/>
              </a:rPr>
              <a:t>limited </a:t>
            </a:r>
            <a:r>
              <a:rPr lang="en-US" sz="700" dirty="0">
                <a:solidFill>
                  <a:schemeClr val="tx1"/>
                </a:solidFill>
                <a:latin typeface="Arial" panose="020B0604020202020204" pitchFamily="34" charset="0"/>
                <a:cs typeface="Arial" panose="020B0604020202020204" pitchFamily="34" charset="0"/>
              </a:rPr>
              <a:t>community capacity for climate resilient planning and investments.</a:t>
            </a:r>
          </a:p>
          <a:p>
            <a:pPr algn="ctr">
              <a:lnSpc>
                <a:spcPts val="700"/>
              </a:lnSpc>
            </a:pPr>
            <a:endParaRPr lang="en-US" sz="700" dirty="0">
              <a:solidFill>
                <a:schemeClr val="tx1"/>
              </a:solidFill>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57EB814C-1859-4CBE-9D7D-B623AF0EB87B}"/>
              </a:ext>
            </a:extLst>
          </p:cNvPr>
          <p:cNvSpPr/>
          <p:nvPr/>
        </p:nvSpPr>
        <p:spPr>
          <a:xfrm>
            <a:off x="9555930" y="5219396"/>
            <a:ext cx="1152000" cy="76230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700"/>
              </a:lnSpc>
            </a:pPr>
            <a:r>
              <a:rPr lang="en-US" sz="700" b="1" dirty="0" smtClean="0">
                <a:solidFill>
                  <a:schemeClr val="tx1"/>
                </a:solidFill>
                <a:latin typeface="Arial" panose="020B0604020202020204" pitchFamily="34" charset="0"/>
                <a:cs typeface="Arial" panose="020B0604020202020204" pitchFamily="34" charset="0"/>
              </a:rPr>
              <a:t>Risk</a:t>
            </a:r>
            <a:r>
              <a:rPr lang="en-US" sz="700" dirty="0" smtClean="0">
                <a:solidFill>
                  <a:schemeClr val="tx1"/>
                </a:solidFill>
                <a:latin typeface="Arial" panose="020B0604020202020204" pitchFamily="34" charset="0"/>
                <a:cs typeface="Arial" panose="020B0604020202020204" pitchFamily="34" charset="0"/>
              </a:rPr>
              <a:t>: </a:t>
            </a:r>
            <a:r>
              <a:rPr lang="en-US" sz="700" dirty="0">
                <a:solidFill>
                  <a:schemeClr val="tx1"/>
                </a:solidFill>
                <a:latin typeface="Arial" panose="020B0604020202020204" pitchFamily="34" charset="0"/>
                <a:cs typeface="Arial" panose="020B0604020202020204" pitchFamily="34" charset="0"/>
              </a:rPr>
              <a:t>limited </a:t>
            </a:r>
            <a:r>
              <a:rPr lang="en-US" sz="700" dirty="0" smtClean="0">
                <a:solidFill>
                  <a:schemeClr val="tx1"/>
                </a:solidFill>
                <a:latin typeface="Arial" panose="020B0604020202020204" pitchFamily="34" charset="0"/>
                <a:cs typeface="Arial" panose="020B0604020202020204" pitchFamily="34" charset="0"/>
              </a:rPr>
              <a:t>attractiveness for </a:t>
            </a:r>
            <a:r>
              <a:rPr lang="en-US" sz="700" dirty="0">
                <a:solidFill>
                  <a:schemeClr val="tx1"/>
                </a:solidFill>
                <a:latin typeface="Arial" panose="020B0604020202020204" pitchFamily="34" charset="0"/>
                <a:cs typeface="Arial" panose="020B0604020202020204" pitchFamily="34" charset="0"/>
              </a:rPr>
              <a:t>private </a:t>
            </a:r>
            <a:r>
              <a:rPr lang="en-US" sz="700" dirty="0" smtClean="0">
                <a:solidFill>
                  <a:schemeClr val="tx1"/>
                </a:solidFill>
                <a:latin typeface="Arial" panose="020B0604020202020204" pitchFamily="34" charset="0"/>
                <a:cs typeface="Arial" panose="020B0604020202020204" pitchFamily="34" charset="0"/>
              </a:rPr>
              <a:t>investments </a:t>
            </a:r>
            <a:r>
              <a:rPr lang="en-US" sz="700" dirty="0">
                <a:solidFill>
                  <a:schemeClr val="tx1"/>
                </a:solidFill>
                <a:latin typeface="Arial" panose="020B0604020202020204" pitchFamily="34" charset="0"/>
                <a:cs typeface="Arial" panose="020B0604020202020204" pitchFamily="34" charset="0"/>
              </a:rPr>
              <a:t>in rural areas.</a:t>
            </a:r>
          </a:p>
        </p:txBody>
      </p:sp>
      <p:sp>
        <p:nvSpPr>
          <p:cNvPr id="3" name="TextBox 2"/>
          <p:cNvSpPr txBox="1"/>
          <p:nvPr/>
        </p:nvSpPr>
        <p:spPr>
          <a:xfrm>
            <a:off x="2194560" y="136301"/>
            <a:ext cx="9740264" cy="769601"/>
          </a:xfrm>
          <a:prstGeom prst="rect">
            <a:avLst/>
          </a:prstGeom>
          <a:solidFill>
            <a:schemeClr val="bg1">
              <a:lumMod val="85000"/>
            </a:schemeClr>
          </a:solidFill>
          <a:ln>
            <a:solidFill>
              <a:schemeClr val="tx1">
                <a:lumMod val="50000"/>
                <a:lumOff val="50000"/>
              </a:schemeClr>
            </a:solidFill>
          </a:ln>
        </p:spPr>
        <p:txBody>
          <a:bodyPr wrap="square" rtlCol="0" anchor="ctr">
            <a:noAutofit/>
          </a:bodyPr>
          <a:lstStyle/>
          <a:p>
            <a:pPr algn="ctr"/>
            <a:r>
              <a:rPr lang="en-CA" sz="800" b="1" i="1" dirty="0">
                <a:latin typeface="Arial" panose="020B0604020202020204" pitchFamily="34" charset="0"/>
                <a:cs typeface="Arial" panose="020B0604020202020204" pitchFamily="34" charset="0"/>
              </a:rPr>
              <a:t>IF </a:t>
            </a:r>
            <a:r>
              <a:rPr lang="en-CA" sz="800" dirty="0">
                <a:latin typeface="Arial" panose="020B0604020202020204" pitchFamily="34" charset="0"/>
                <a:cs typeface="Arial" panose="020B0604020202020204" pitchFamily="34" charset="0"/>
              </a:rPr>
              <a:t>coordination and capacity at the national level is strengthened and enabling environment for natural resource management is enhanced </a:t>
            </a:r>
            <a:r>
              <a:rPr lang="en-CA" sz="800" i="1" dirty="0">
                <a:latin typeface="Arial" panose="020B0604020202020204" pitchFamily="34" charset="0"/>
                <a:cs typeface="Arial" panose="020B0604020202020204" pitchFamily="34" charset="0"/>
              </a:rPr>
              <a:t>and community is assisted in the formulation of climate sensitive action plans, provision of new technologies, livestock producers provided a range of services and smallholders form productive alliances with the private sector  </a:t>
            </a:r>
            <a:r>
              <a:rPr lang="en-CA" sz="800" b="1" i="1" dirty="0">
                <a:latin typeface="Arial" panose="020B0604020202020204" pitchFamily="34" charset="0"/>
                <a:cs typeface="Arial" panose="020B0604020202020204" pitchFamily="34" charset="0"/>
              </a:rPr>
              <a:t>THEN </a:t>
            </a:r>
            <a:r>
              <a:rPr lang="en-CA" sz="800" i="1" dirty="0">
                <a:latin typeface="Arial" panose="020B0604020202020204" pitchFamily="34" charset="0"/>
                <a:cs typeface="Arial" panose="020B0604020202020204" pitchFamily="34" charset="0"/>
              </a:rPr>
              <a:t>vulnerable communities and households will be able to reduce emissions due to improved management of pastures, forests and agriculture land and increase water and food security and improve the resilience of vulnerable villages </a:t>
            </a:r>
            <a:r>
              <a:rPr lang="en-CA" sz="800" b="1" i="1" dirty="0">
                <a:latin typeface="Arial" panose="020B0604020202020204" pitchFamily="34" charset="0"/>
                <a:cs typeface="Arial" panose="020B0604020202020204" pitchFamily="34" charset="0"/>
              </a:rPr>
              <a:t>BECAUSE</a:t>
            </a:r>
            <a:r>
              <a:rPr lang="en-CA" sz="800" i="1" dirty="0">
                <a:latin typeface="Arial" panose="020B0604020202020204" pitchFamily="34" charset="0"/>
                <a:cs typeface="Arial" panose="020B0604020202020204" pitchFamily="34" charset="0"/>
              </a:rPr>
              <a:t> of a supportive policy environment which incentivizes the adoption of low emission and climate resilient technologies and practices, local government and communities transform planning and production practices to account for climate risks and improve the management of natural resources and household assets.</a:t>
            </a:r>
            <a:endParaRPr lang="en-PK" sz="800" dirty="0">
              <a:latin typeface="Arial" panose="020B0604020202020204" pitchFamily="34" charset="0"/>
              <a:ea typeface="MS Mincho" panose="02020609040205080304" pitchFamily="49" charset="-128"/>
              <a:cs typeface="Arial" panose="020B0604020202020204" pitchFamily="34" charset="0"/>
            </a:endParaRPr>
          </a:p>
        </p:txBody>
      </p:sp>
      <p:sp>
        <p:nvSpPr>
          <p:cNvPr id="118" name="Right Brace 117"/>
          <p:cNvSpPr/>
          <p:nvPr/>
        </p:nvSpPr>
        <p:spPr>
          <a:xfrm rot="16200000">
            <a:off x="6949228" y="-3813761"/>
            <a:ext cx="172981" cy="9798213"/>
          </a:xfrm>
          <a:prstGeom prst="rightBrace">
            <a:avLst>
              <a:gd name="adj1" fmla="val 8333"/>
              <a:gd name="adj2" fmla="val 49756"/>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68" name="Rectangle 67">
            <a:extLst>
              <a:ext uri="{FF2B5EF4-FFF2-40B4-BE49-F238E27FC236}">
                <a16:creationId xmlns:a16="http://schemas.microsoft.com/office/drawing/2014/main" id="{57EB814C-1859-4CBE-9D7D-B623AF0EB87B}"/>
              </a:ext>
            </a:extLst>
          </p:cNvPr>
          <p:cNvSpPr/>
          <p:nvPr/>
        </p:nvSpPr>
        <p:spPr>
          <a:xfrm>
            <a:off x="8329035" y="5219396"/>
            <a:ext cx="1152000" cy="76230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700"/>
              </a:lnSpc>
            </a:pPr>
            <a:r>
              <a:rPr lang="en-US" sz="700" b="1" dirty="0" smtClean="0">
                <a:solidFill>
                  <a:schemeClr val="tx1"/>
                </a:solidFill>
                <a:latin typeface="Arial" panose="020B0604020202020204" pitchFamily="34" charset="0"/>
                <a:cs typeface="Arial" panose="020B0604020202020204" pitchFamily="34" charset="0"/>
              </a:rPr>
              <a:t>Social barrier</a:t>
            </a:r>
            <a:r>
              <a:rPr lang="en-US" sz="700" dirty="0">
                <a:solidFill>
                  <a:schemeClr val="tx1"/>
                </a:solidFill>
                <a:latin typeface="Arial" panose="020B0604020202020204" pitchFamily="34" charset="0"/>
                <a:cs typeface="Arial" panose="020B0604020202020204" pitchFamily="34" charset="0"/>
              </a:rPr>
              <a:t>: Rural women lack knowledge, skills and assets to deal with climate risks</a:t>
            </a:r>
          </a:p>
        </p:txBody>
      </p:sp>
      <p:sp>
        <p:nvSpPr>
          <p:cNvPr id="105" name="TextBox 104">
            <a:extLst>
              <a:ext uri="{FF2B5EF4-FFF2-40B4-BE49-F238E27FC236}">
                <a16:creationId xmlns:a16="http://schemas.microsoft.com/office/drawing/2014/main" id="{BEEA17B4-B3E4-4DC9-AD95-166BC17EB803}"/>
              </a:ext>
            </a:extLst>
          </p:cNvPr>
          <p:cNvSpPr txBox="1"/>
          <p:nvPr/>
        </p:nvSpPr>
        <p:spPr>
          <a:xfrm>
            <a:off x="1050887" y="5219396"/>
            <a:ext cx="1035088" cy="762304"/>
          </a:xfrm>
          <a:prstGeom prst="rect">
            <a:avLst/>
          </a:prstGeom>
          <a:solidFill>
            <a:schemeClr val="accent4">
              <a:lumMod val="40000"/>
              <a:lumOff val="60000"/>
            </a:schemeClr>
          </a:solidFill>
          <a:ln>
            <a:solidFill>
              <a:schemeClr val="accent1">
                <a:lumMod val="60000"/>
                <a:lumOff val="40000"/>
              </a:schemeClr>
            </a:solidFill>
          </a:ln>
        </p:spPr>
        <p:txBody>
          <a:bodyPr wrap="square" rtlCol="0">
            <a:noAutofit/>
          </a:bodyPr>
          <a:lstStyle/>
          <a:p>
            <a:pPr algn="ctr"/>
            <a:r>
              <a:rPr lang="en-GB" sz="800" dirty="0">
                <a:latin typeface="Arial" panose="020B0604020202020204" pitchFamily="34" charset="0"/>
                <a:cs typeface="Arial" panose="020B0604020202020204" pitchFamily="34" charset="0"/>
              </a:rPr>
              <a:t>Barriers, risks</a:t>
            </a:r>
          </a:p>
        </p:txBody>
      </p:sp>
      <p:sp>
        <p:nvSpPr>
          <p:cNvPr id="67" name="Right Arrow 66"/>
          <p:cNvSpPr/>
          <p:nvPr/>
        </p:nvSpPr>
        <p:spPr>
          <a:xfrm rot="10800000">
            <a:off x="4528078" y="5485331"/>
            <a:ext cx="173045" cy="219673"/>
          </a:xfrm>
          <a:prstGeom prst="rightArrow">
            <a:avLst/>
          </a:prstGeom>
          <a:solidFill>
            <a:srgbClr val="4472C4">
              <a:alpha val="50196"/>
            </a:srgb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86" name="Right Arrow 85"/>
          <p:cNvSpPr/>
          <p:nvPr/>
        </p:nvSpPr>
        <p:spPr>
          <a:xfrm>
            <a:off x="3289910" y="5485331"/>
            <a:ext cx="173045" cy="219673"/>
          </a:xfrm>
          <a:prstGeom prst="rightArrow">
            <a:avLst/>
          </a:prstGeom>
          <a:solidFill>
            <a:srgbClr val="4472C4">
              <a:alpha val="50196"/>
            </a:srgb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87" name="Right Arrow 86"/>
          <p:cNvSpPr/>
          <p:nvPr/>
        </p:nvSpPr>
        <p:spPr>
          <a:xfrm>
            <a:off x="6973657" y="5485332"/>
            <a:ext cx="173045" cy="219673"/>
          </a:xfrm>
          <a:prstGeom prst="rightArrow">
            <a:avLst/>
          </a:prstGeom>
          <a:solidFill>
            <a:srgbClr val="4472C4">
              <a:alpha val="50196"/>
            </a:srgb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88" name="Right Arrow 87"/>
          <p:cNvSpPr/>
          <p:nvPr/>
        </p:nvSpPr>
        <p:spPr>
          <a:xfrm rot="10800000">
            <a:off x="8208506" y="5485331"/>
            <a:ext cx="173045" cy="219673"/>
          </a:xfrm>
          <a:prstGeom prst="rightArrow">
            <a:avLst/>
          </a:prstGeom>
          <a:solidFill>
            <a:srgbClr val="4472C4">
              <a:alpha val="50196"/>
            </a:srgb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95" name="Right Arrow 94"/>
          <p:cNvSpPr/>
          <p:nvPr/>
        </p:nvSpPr>
        <p:spPr>
          <a:xfrm rot="10800000">
            <a:off x="10660150" y="5485331"/>
            <a:ext cx="173045" cy="219673"/>
          </a:xfrm>
          <a:prstGeom prst="rightArrow">
            <a:avLst/>
          </a:prstGeom>
          <a:solidFill>
            <a:srgbClr val="4472C4">
              <a:alpha val="50196"/>
            </a:srgb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96" name="Right Arrow 95"/>
          <p:cNvSpPr/>
          <p:nvPr/>
        </p:nvSpPr>
        <p:spPr>
          <a:xfrm>
            <a:off x="9419199" y="5485332"/>
            <a:ext cx="173045" cy="219673"/>
          </a:xfrm>
          <a:prstGeom prst="rightArrow">
            <a:avLst/>
          </a:prstGeom>
          <a:solidFill>
            <a:srgbClr val="4472C4">
              <a:alpha val="50196"/>
            </a:srgb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B24F73E-2E07-E74E-848A-634393018801}"/>
              </a:ext>
            </a:extLst>
          </p:cNvPr>
          <p:cNvSpPr txBox="1"/>
          <p:nvPr/>
        </p:nvSpPr>
        <p:spPr>
          <a:xfrm>
            <a:off x="1050887" y="136300"/>
            <a:ext cx="1035088" cy="769601"/>
          </a:xfrm>
          <a:prstGeom prst="rect">
            <a:avLst/>
          </a:prstGeom>
          <a:solidFill>
            <a:schemeClr val="bg2">
              <a:lumMod val="90000"/>
            </a:schemeClr>
          </a:solidFill>
          <a:ln>
            <a:solidFill>
              <a:schemeClr val="tx1">
                <a:lumMod val="50000"/>
                <a:lumOff val="50000"/>
              </a:schemeClr>
            </a:solidFill>
            <a:prstDash val="solid"/>
          </a:ln>
        </p:spPr>
        <p:txBody>
          <a:bodyPr wrap="square" rtlCol="0">
            <a:noAutofit/>
          </a:bodyPr>
          <a:lstStyle/>
          <a:p>
            <a:pPr algn="ctr"/>
            <a:r>
              <a:rPr lang="en-US" sz="800" dirty="0">
                <a:latin typeface="Arial" panose="020B0604020202020204" pitchFamily="34" charset="0"/>
                <a:cs typeface="Arial" panose="020B0604020202020204" pitchFamily="34" charset="0"/>
              </a:rPr>
              <a:t>Impact Paradigm Shift</a:t>
            </a:r>
          </a:p>
        </p:txBody>
      </p:sp>
      <p:sp>
        <p:nvSpPr>
          <p:cNvPr id="4" name="TextBox 3">
            <a:extLst>
              <a:ext uri="{FF2B5EF4-FFF2-40B4-BE49-F238E27FC236}">
                <a16:creationId xmlns:a16="http://schemas.microsoft.com/office/drawing/2014/main" id="{C5A5C974-EC1A-5946-A1D3-9449590674A8}"/>
              </a:ext>
            </a:extLst>
          </p:cNvPr>
          <p:cNvSpPr txBox="1"/>
          <p:nvPr/>
        </p:nvSpPr>
        <p:spPr>
          <a:xfrm>
            <a:off x="1050887" y="1338416"/>
            <a:ext cx="1035088" cy="873724"/>
          </a:xfrm>
          <a:prstGeom prst="rect">
            <a:avLst/>
          </a:prstGeom>
          <a:solidFill>
            <a:schemeClr val="accent6">
              <a:lumMod val="60000"/>
              <a:lumOff val="40000"/>
            </a:schemeClr>
          </a:solidFill>
          <a:ln>
            <a:solidFill>
              <a:schemeClr val="accent6">
                <a:lumMod val="75000"/>
              </a:schemeClr>
            </a:solidFill>
          </a:ln>
        </p:spPr>
        <p:txBody>
          <a:bodyPr wrap="square" rtlCol="0">
            <a:noAutofit/>
          </a:bodyPr>
          <a:lstStyle/>
          <a:p>
            <a:pPr algn="ctr"/>
            <a:r>
              <a:rPr lang="en-US" sz="800" dirty="0">
                <a:latin typeface="Arial" panose="020B0604020202020204" pitchFamily="34" charset="0"/>
                <a:cs typeface="Arial" panose="020B0604020202020204" pitchFamily="34" charset="0"/>
              </a:rPr>
              <a:t>Outcomes and Co-Benefits</a:t>
            </a:r>
          </a:p>
        </p:txBody>
      </p:sp>
      <p:sp>
        <p:nvSpPr>
          <p:cNvPr id="72" name="Rectangle 71">
            <a:extLst>
              <a:ext uri="{FF2B5EF4-FFF2-40B4-BE49-F238E27FC236}">
                <a16:creationId xmlns:a16="http://schemas.microsoft.com/office/drawing/2014/main" id="{CC0B47AA-D4C0-0247-8AE0-8883F9D5B397}"/>
              </a:ext>
            </a:extLst>
          </p:cNvPr>
          <p:cNvSpPr/>
          <p:nvPr/>
        </p:nvSpPr>
        <p:spPr>
          <a:xfrm>
            <a:off x="4557902" y="1338415"/>
            <a:ext cx="1188000" cy="873725"/>
          </a:xfrm>
          <a:prstGeom prst="rect">
            <a:avLst/>
          </a:prstGeom>
          <a:solidFill>
            <a:srgbClr val="A9D18E"/>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r>
              <a:rPr lang="en-US" sz="750" b="1" dirty="0">
                <a:solidFill>
                  <a:schemeClr val="tx1">
                    <a:lumMod val="95000"/>
                    <a:lumOff val="5000"/>
                  </a:schemeClr>
                </a:solidFill>
                <a:latin typeface="Arial" panose="020B0604020202020204" pitchFamily="34" charset="0"/>
                <a:cs typeface="Arial" panose="020B0604020202020204" pitchFamily="34" charset="0"/>
              </a:rPr>
              <a:t>Outcome </a:t>
            </a:r>
            <a:r>
              <a:rPr lang="en-US" sz="750" b="1" dirty="0" smtClean="0">
                <a:solidFill>
                  <a:schemeClr val="tx1">
                    <a:lumMod val="95000"/>
                    <a:lumOff val="5000"/>
                  </a:schemeClr>
                </a:solidFill>
                <a:latin typeface="Arial" panose="020B0604020202020204" pitchFamily="34" charset="0"/>
                <a:cs typeface="Arial" panose="020B0604020202020204" pitchFamily="34" charset="0"/>
              </a:rPr>
              <a:t>2 (Comp 2): </a:t>
            </a:r>
            <a:r>
              <a:rPr lang="en-US" sz="750" dirty="0">
                <a:solidFill>
                  <a:schemeClr val="tx1"/>
                </a:solidFill>
                <a:latin typeface="Arial" panose="020B0604020202020204" pitchFamily="34" charset="0"/>
                <a:cs typeface="Arial" panose="020B0604020202020204" pitchFamily="34" charset="0"/>
              </a:rPr>
              <a:t>Increased CO2e sequestration through improved pasture, forests and livestock management </a:t>
            </a:r>
          </a:p>
        </p:txBody>
      </p:sp>
      <p:sp>
        <p:nvSpPr>
          <p:cNvPr id="85" name="Rectangle 84">
            <a:extLst>
              <a:ext uri="{FF2B5EF4-FFF2-40B4-BE49-F238E27FC236}">
                <a16:creationId xmlns:a16="http://schemas.microsoft.com/office/drawing/2014/main" id="{747A16BC-39E1-F640-833B-697706ECE9BB}"/>
              </a:ext>
            </a:extLst>
          </p:cNvPr>
          <p:cNvSpPr/>
          <p:nvPr/>
        </p:nvSpPr>
        <p:spPr>
          <a:xfrm>
            <a:off x="6940802" y="1338415"/>
            <a:ext cx="1188000" cy="873725"/>
          </a:xfrm>
          <a:prstGeom prst="rect">
            <a:avLst/>
          </a:prstGeom>
          <a:solidFill>
            <a:srgbClr val="A9D18E"/>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r>
              <a:rPr lang="en-US" sz="750" b="1" dirty="0">
                <a:solidFill>
                  <a:schemeClr val="tx1">
                    <a:lumMod val="95000"/>
                    <a:lumOff val="5000"/>
                  </a:schemeClr>
                </a:solidFill>
                <a:latin typeface="Arial" panose="020B0604020202020204" pitchFamily="34" charset="0"/>
                <a:cs typeface="Arial" panose="020B0604020202020204" pitchFamily="34" charset="0"/>
              </a:rPr>
              <a:t>Outcome </a:t>
            </a:r>
            <a:r>
              <a:rPr lang="en-US" sz="750" b="1" dirty="0" smtClean="0">
                <a:solidFill>
                  <a:schemeClr val="tx1">
                    <a:lumMod val="95000"/>
                    <a:lumOff val="5000"/>
                  </a:schemeClr>
                </a:solidFill>
                <a:latin typeface="Arial" panose="020B0604020202020204" pitchFamily="34" charset="0"/>
                <a:cs typeface="Arial" panose="020B0604020202020204" pitchFamily="34" charset="0"/>
              </a:rPr>
              <a:t>3 (Comp 2: </a:t>
            </a:r>
            <a:r>
              <a:rPr lang="en-US" sz="750" dirty="0">
                <a:solidFill>
                  <a:schemeClr val="tx1"/>
                </a:solidFill>
                <a:latin typeface="Arial" panose="020B0604020202020204" pitchFamily="34" charset="0"/>
                <a:cs typeface="Arial" panose="020B0604020202020204" pitchFamily="34" charset="0"/>
              </a:rPr>
              <a:t>Improved management of land or forest areas contributing to emissions reductions</a:t>
            </a:r>
          </a:p>
        </p:txBody>
      </p:sp>
      <p:sp>
        <p:nvSpPr>
          <p:cNvPr id="69" name="TextBox 68">
            <a:extLst>
              <a:ext uri="{FF2B5EF4-FFF2-40B4-BE49-F238E27FC236}">
                <a16:creationId xmlns:a16="http://schemas.microsoft.com/office/drawing/2014/main" id="{5FF1ABB3-1759-F34C-A08E-1844D80D3248}"/>
              </a:ext>
            </a:extLst>
          </p:cNvPr>
          <p:cNvSpPr txBox="1"/>
          <p:nvPr/>
        </p:nvSpPr>
        <p:spPr>
          <a:xfrm>
            <a:off x="8244336" y="1338414"/>
            <a:ext cx="864000" cy="873725"/>
          </a:xfrm>
          <a:prstGeom prst="rect">
            <a:avLst/>
          </a:prstGeom>
          <a:noFill/>
          <a:ln>
            <a:solidFill>
              <a:schemeClr val="tx1"/>
            </a:solidFill>
            <a:prstDash val="dash"/>
          </a:ln>
        </p:spPr>
        <p:txBody>
          <a:bodyPr wrap="square" rtlCol="0">
            <a:noAutofit/>
          </a:bodyPr>
          <a:lstStyle/>
          <a:p>
            <a:pPr algn="ctr"/>
            <a:r>
              <a:rPr lang="en-US" sz="750" b="1" dirty="0">
                <a:latin typeface="Arial" panose="020B0604020202020204" pitchFamily="34" charset="0"/>
                <a:cs typeface="Arial" panose="020B0604020202020204" pitchFamily="34" charset="0"/>
              </a:rPr>
              <a:t>Co-Benefit </a:t>
            </a:r>
            <a:r>
              <a:rPr lang="en-US" sz="750" b="1" dirty="0" smtClean="0">
                <a:latin typeface="Arial" panose="020B0604020202020204" pitchFamily="34" charset="0"/>
                <a:cs typeface="Arial" panose="020B0604020202020204" pitchFamily="34" charset="0"/>
              </a:rPr>
              <a:t>2</a:t>
            </a:r>
            <a:r>
              <a:rPr lang="en-US" sz="750" dirty="0" smtClean="0">
                <a:latin typeface="Arial" panose="020B0604020202020204" pitchFamily="34" charset="0"/>
                <a:cs typeface="Arial" panose="020B0604020202020204" pitchFamily="34" charset="0"/>
              </a:rPr>
              <a:t>: </a:t>
            </a:r>
            <a:r>
              <a:rPr lang="en-US" sz="750" dirty="0">
                <a:latin typeface="Arial" panose="020B0604020202020204" pitchFamily="34" charset="0"/>
                <a:cs typeface="Arial" panose="020B0604020202020204" pitchFamily="34" charset="0"/>
              </a:rPr>
              <a:t>Enhanced Gender Equity</a:t>
            </a:r>
          </a:p>
        </p:txBody>
      </p:sp>
      <p:sp>
        <p:nvSpPr>
          <p:cNvPr id="101" name="Rectangle 100">
            <a:extLst>
              <a:ext uri="{FF2B5EF4-FFF2-40B4-BE49-F238E27FC236}">
                <a16:creationId xmlns:a16="http://schemas.microsoft.com/office/drawing/2014/main" id="{44B533C0-9203-E546-AF03-D2240EB64F58}"/>
              </a:ext>
            </a:extLst>
          </p:cNvPr>
          <p:cNvSpPr/>
          <p:nvPr/>
        </p:nvSpPr>
        <p:spPr>
          <a:xfrm flipH="1">
            <a:off x="9299025" y="1338414"/>
            <a:ext cx="1188000" cy="873725"/>
          </a:xfrm>
          <a:prstGeom prst="rect">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r>
              <a:rPr lang="en-US" sz="750" b="1" dirty="0">
                <a:solidFill>
                  <a:schemeClr val="tx1">
                    <a:lumMod val="95000"/>
                    <a:lumOff val="5000"/>
                  </a:schemeClr>
                </a:solidFill>
                <a:latin typeface="Arial" panose="020B0604020202020204" pitchFamily="34" charset="0"/>
                <a:cs typeface="Arial" panose="020B0604020202020204" pitchFamily="34" charset="0"/>
              </a:rPr>
              <a:t>Outcome </a:t>
            </a:r>
            <a:r>
              <a:rPr lang="en-US" sz="750" b="1" dirty="0" smtClean="0">
                <a:solidFill>
                  <a:schemeClr val="tx1">
                    <a:lumMod val="95000"/>
                    <a:lumOff val="5000"/>
                  </a:schemeClr>
                </a:solidFill>
                <a:latin typeface="Arial" panose="020B0604020202020204" pitchFamily="34" charset="0"/>
                <a:cs typeface="Arial" panose="020B0604020202020204" pitchFamily="34" charset="0"/>
              </a:rPr>
              <a:t>4 (Comp 3): </a:t>
            </a:r>
            <a:r>
              <a:rPr lang="en-US" sz="750" dirty="0">
                <a:solidFill>
                  <a:schemeClr val="tx1"/>
                </a:solidFill>
                <a:latin typeface="Arial" panose="020B0604020202020204" pitchFamily="34" charset="0"/>
                <a:cs typeface="Arial" panose="020B0604020202020204" pitchFamily="34" charset="0"/>
              </a:rPr>
              <a:t>Strengthened communities and individuals adaptive capacity and reduced exposure to climate </a:t>
            </a:r>
            <a:r>
              <a:rPr lang="en-US" sz="750" dirty="0" smtClean="0">
                <a:solidFill>
                  <a:schemeClr val="tx1"/>
                </a:solidFill>
                <a:latin typeface="Arial" panose="020B0604020202020204" pitchFamily="34" charset="0"/>
                <a:cs typeface="Arial" panose="020B0604020202020204" pitchFamily="34" charset="0"/>
              </a:rPr>
              <a:t>risks</a:t>
            </a:r>
            <a:endParaRPr lang="en-US" sz="750" dirty="0">
              <a:solidFill>
                <a:schemeClr val="tx1"/>
              </a:solidFill>
              <a:latin typeface="Arial" panose="020B0604020202020204" pitchFamily="34" charset="0"/>
              <a:cs typeface="Arial" panose="020B0604020202020204" pitchFamily="34" charset="0"/>
            </a:endParaRPr>
          </a:p>
        </p:txBody>
      </p:sp>
      <p:sp>
        <p:nvSpPr>
          <p:cNvPr id="106" name="TextBox 105">
            <a:extLst>
              <a:ext uri="{FF2B5EF4-FFF2-40B4-BE49-F238E27FC236}">
                <a16:creationId xmlns:a16="http://schemas.microsoft.com/office/drawing/2014/main" id="{850983EB-43E9-CA42-AD9D-3004A2A97DBE}"/>
              </a:ext>
            </a:extLst>
          </p:cNvPr>
          <p:cNvSpPr txBox="1"/>
          <p:nvPr/>
        </p:nvSpPr>
        <p:spPr>
          <a:xfrm>
            <a:off x="1050887" y="2515113"/>
            <a:ext cx="1035088" cy="844603"/>
          </a:xfrm>
          <a:prstGeom prst="rect">
            <a:avLst/>
          </a:prstGeom>
          <a:solidFill>
            <a:schemeClr val="accent1">
              <a:lumMod val="20000"/>
              <a:lumOff val="80000"/>
            </a:schemeClr>
          </a:solidFill>
          <a:ln>
            <a:solidFill>
              <a:schemeClr val="accent1">
                <a:lumMod val="75000"/>
              </a:schemeClr>
            </a:solidFill>
          </a:ln>
        </p:spPr>
        <p:txBody>
          <a:bodyPr wrap="square" rtlCol="0">
            <a:noAutofit/>
          </a:bodyPr>
          <a:lstStyle/>
          <a:p>
            <a:pPr algn="ctr"/>
            <a:r>
              <a:rPr lang="en-US" sz="800">
                <a:latin typeface="Arial" panose="020B0604020202020204" pitchFamily="34" charset="0"/>
                <a:cs typeface="Arial" panose="020B0604020202020204" pitchFamily="34" charset="0"/>
              </a:rPr>
              <a:t>Outputs</a:t>
            </a:r>
          </a:p>
        </p:txBody>
      </p:sp>
      <p:sp>
        <p:nvSpPr>
          <p:cNvPr id="108" name="TextBox 107">
            <a:extLst>
              <a:ext uri="{FF2B5EF4-FFF2-40B4-BE49-F238E27FC236}">
                <a16:creationId xmlns:a16="http://schemas.microsoft.com/office/drawing/2014/main" id="{7F24B653-6404-AC49-876B-E0F8F69DE0A2}"/>
              </a:ext>
            </a:extLst>
          </p:cNvPr>
          <p:cNvSpPr txBox="1"/>
          <p:nvPr/>
        </p:nvSpPr>
        <p:spPr>
          <a:xfrm>
            <a:off x="1050887" y="3497690"/>
            <a:ext cx="1035088" cy="1418733"/>
          </a:xfrm>
          <a:prstGeom prst="rect">
            <a:avLst/>
          </a:prstGeom>
          <a:solidFill>
            <a:schemeClr val="accent2">
              <a:lumMod val="20000"/>
              <a:lumOff val="80000"/>
            </a:schemeClr>
          </a:solidFill>
          <a:ln>
            <a:solidFill>
              <a:schemeClr val="accent2">
                <a:lumMod val="75000"/>
              </a:schemeClr>
            </a:solidFill>
          </a:ln>
        </p:spPr>
        <p:txBody>
          <a:bodyPr wrap="square" rtlCol="0">
            <a:noAutofit/>
          </a:bodyPr>
          <a:lstStyle/>
          <a:p>
            <a:pPr algn="ctr"/>
            <a:r>
              <a:rPr lang="en-US" sz="800" dirty="0">
                <a:latin typeface="Arial" panose="020B0604020202020204" pitchFamily="34" charset="0"/>
                <a:cs typeface="Arial" panose="020B0604020202020204" pitchFamily="34" charset="0"/>
              </a:rPr>
              <a:t>Project Activities </a:t>
            </a:r>
          </a:p>
        </p:txBody>
      </p:sp>
      <p:cxnSp>
        <p:nvCxnSpPr>
          <p:cNvPr id="144" name="Straight Arrow Connector 143">
            <a:extLst>
              <a:ext uri="{FF2B5EF4-FFF2-40B4-BE49-F238E27FC236}">
                <a16:creationId xmlns:a16="http://schemas.microsoft.com/office/drawing/2014/main" id="{C88BC23B-4874-9445-BE18-2D9A58975F79}"/>
              </a:ext>
            </a:extLst>
          </p:cNvPr>
          <p:cNvCxnSpPr>
            <a:stCxn id="31" idx="0"/>
            <a:endCxn id="97" idx="2"/>
          </p:cNvCxnSpPr>
          <p:nvPr/>
        </p:nvCxnSpPr>
        <p:spPr>
          <a:xfrm flipV="1">
            <a:off x="2770560" y="4916424"/>
            <a:ext cx="1459647"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832A9008-9009-E047-B31B-BDB3548DBF18}"/>
              </a:ext>
            </a:extLst>
          </p:cNvPr>
          <p:cNvCxnSpPr>
            <a:stCxn id="31" idx="0"/>
            <a:endCxn id="94" idx="2"/>
          </p:cNvCxnSpPr>
          <p:nvPr/>
        </p:nvCxnSpPr>
        <p:spPr>
          <a:xfrm flipV="1">
            <a:off x="2770560" y="4916424"/>
            <a:ext cx="41124"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E1243EBB-B473-E24F-8029-C0E34A31519F}"/>
              </a:ext>
            </a:extLst>
          </p:cNvPr>
          <p:cNvCxnSpPr>
            <a:stCxn id="30" idx="0"/>
            <a:endCxn id="100" idx="2"/>
          </p:cNvCxnSpPr>
          <p:nvPr/>
        </p:nvCxnSpPr>
        <p:spPr>
          <a:xfrm flipV="1">
            <a:off x="5224350" y="4916424"/>
            <a:ext cx="1842903"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BA006460-E251-1E4B-A890-8C617DFD5A67}"/>
              </a:ext>
            </a:extLst>
          </p:cNvPr>
          <p:cNvCxnSpPr>
            <a:stCxn id="38" idx="0"/>
            <a:endCxn id="100" idx="2"/>
          </p:cNvCxnSpPr>
          <p:nvPr/>
        </p:nvCxnSpPr>
        <p:spPr>
          <a:xfrm flipV="1">
            <a:off x="6451245" y="4916424"/>
            <a:ext cx="616008"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75EC5493-ED7D-1A47-BFFC-3A6115A900CA}"/>
              </a:ext>
            </a:extLst>
          </p:cNvPr>
          <p:cNvCxnSpPr>
            <a:stCxn id="68" idx="0"/>
            <a:endCxn id="100" idx="2"/>
          </p:cNvCxnSpPr>
          <p:nvPr/>
        </p:nvCxnSpPr>
        <p:spPr>
          <a:xfrm flipH="1" flipV="1">
            <a:off x="7067253" y="4916424"/>
            <a:ext cx="1837782"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7100B36A-008C-A044-9AAA-C583952320B0}"/>
              </a:ext>
            </a:extLst>
          </p:cNvPr>
          <p:cNvCxnSpPr>
            <a:stCxn id="68" idx="0"/>
            <a:endCxn id="103" idx="2"/>
          </p:cNvCxnSpPr>
          <p:nvPr/>
        </p:nvCxnSpPr>
        <p:spPr>
          <a:xfrm flipV="1">
            <a:off x="8905035" y="4916424"/>
            <a:ext cx="999264"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2" name="Straight Arrow Connector 171">
            <a:extLst>
              <a:ext uri="{FF2B5EF4-FFF2-40B4-BE49-F238E27FC236}">
                <a16:creationId xmlns:a16="http://schemas.microsoft.com/office/drawing/2014/main" id="{E80225EE-B3A9-5C47-A7A9-3C0D8CAF90B1}"/>
              </a:ext>
            </a:extLst>
          </p:cNvPr>
          <p:cNvCxnSpPr>
            <a:endCxn id="103" idx="2"/>
          </p:cNvCxnSpPr>
          <p:nvPr/>
        </p:nvCxnSpPr>
        <p:spPr>
          <a:xfrm flipH="1" flipV="1">
            <a:off x="9904299" y="4916424"/>
            <a:ext cx="1402107"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8080EBAA-7DE9-9847-9FA7-B14DAC99B944}"/>
              </a:ext>
            </a:extLst>
          </p:cNvPr>
          <p:cNvCxnSpPr>
            <a:stCxn id="38" idx="0"/>
            <a:endCxn id="98" idx="2"/>
          </p:cNvCxnSpPr>
          <p:nvPr/>
        </p:nvCxnSpPr>
        <p:spPr>
          <a:xfrm flipH="1" flipV="1">
            <a:off x="5622873" y="4916424"/>
            <a:ext cx="828372"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69F73E8B-B7F2-B24C-B832-38231B35B8F7}"/>
              </a:ext>
            </a:extLst>
          </p:cNvPr>
          <p:cNvCxnSpPr>
            <a:stCxn id="94" idx="0"/>
            <a:endCxn id="133" idx="2"/>
          </p:cNvCxnSpPr>
          <p:nvPr/>
        </p:nvCxnSpPr>
        <p:spPr>
          <a:xfrm flipV="1">
            <a:off x="2811684" y="3359717"/>
            <a:ext cx="0" cy="608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4" name="Rectangle 93">
            <a:extLst>
              <a:ext uri="{FF2B5EF4-FFF2-40B4-BE49-F238E27FC236}">
                <a16:creationId xmlns:a16="http://schemas.microsoft.com/office/drawing/2014/main" id="{FB214A22-65B7-4379-B3A7-548FC704DCAB}"/>
              </a:ext>
            </a:extLst>
          </p:cNvPr>
          <p:cNvSpPr/>
          <p:nvPr/>
        </p:nvSpPr>
        <p:spPr>
          <a:xfrm>
            <a:off x="2199684" y="3968103"/>
            <a:ext cx="1224000" cy="948321"/>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Activities group 1.1</a:t>
            </a:r>
          </a:p>
          <a:p>
            <a:r>
              <a:rPr lang="en-US" sz="700" dirty="0" smtClean="0">
                <a:solidFill>
                  <a:schemeClr val="tx1"/>
                </a:solidFill>
                <a:latin typeface="Arial" panose="020B0604020202020204" pitchFamily="34" charset="0"/>
                <a:cs typeface="Arial" panose="020B0604020202020204" pitchFamily="34" charset="0"/>
              </a:rPr>
              <a:t>National </a:t>
            </a:r>
            <a:r>
              <a:rPr lang="en-US" sz="700" dirty="0">
                <a:solidFill>
                  <a:schemeClr val="tx1"/>
                </a:solidFill>
                <a:latin typeface="Arial" panose="020B0604020202020204" pitchFamily="34" charset="0"/>
                <a:cs typeface="Arial" panose="020B0604020202020204" pitchFamily="34" charset="0"/>
              </a:rPr>
              <a:t>capacities to plan, manage and monitor </a:t>
            </a:r>
            <a:r>
              <a:rPr lang="en-US" sz="700" dirty="0" smtClean="0">
                <a:solidFill>
                  <a:schemeClr val="tx1"/>
                </a:solidFill>
                <a:latin typeface="Arial" panose="020B0604020202020204" pitchFamily="34" charset="0"/>
                <a:cs typeface="Arial" panose="020B0604020202020204" pitchFamily="34" charset="0"/>
              </a:rPr>
              <a:t>natural </a:t>
            </a:r>
            <a:r>
              <a:rPr lang="en-US" sz="700" dirty="0">
                <a:solidFill>
                  <a:schemeClr val="tx1"/>
                </a:solidFill>
                <a:latin typeface="Arial" panose="020B0604020202020204" pitchFamily="34" charset="0"/>
                <a:cs typeface="Arial" panose="020B0604020202020204" pitchFamily="34" charset="0"/>
              </a:rPr>
              <a:t>resource base </a:t>
            </a:r>
            <a:r>
              <a:rPr lang="en-US" sz="700" dirty="0" smtClean="0">
                <a:solidFill>
                  <a:schemeClr val="tx1"/>
                </a:solidFill>
                <a:latin typeface="Arial" panose="020B0604020202020204" pitchFamily="34" charset="0"/>
                <a:cs typeface="Arial" panose="020B0604020202020204" pitchFamily="34" charset="0"/>
              </a:rPr>
              <a:t>with focus </a:t>
            </a:r>
            <a:r>
              <a:rPr lang="en-US" sz="700" dirty="0">
                <a:solidFill>
                  <a:schemeClr val="tx1"/>
                </a:solidFill>
                <a:latin typeface="Arial" panose="020B0604020202020204" pitchFamily="34" charset="0"/>
                <a:cs typeface="Arial" panose="020B0604020202020204" pitchFamily="34" charset="0"/>
              </a:rPr>
              <a:t>on forests and pastures</a:t>
            </a:r>
          </a:p>
        </p:txBody>
      </p:sp>
      <p:sp>
        <p:nvSpPr>
          <p:cNvPr id="97" name="Rectangle 96">
            <a:extLst>
              <a:ext uri="{FF2B5EF4-FFF2-40B4-BE49-F238E27FC236}">
                <a16:creationId xmlns:a16="http://schemas.microsoft.com/office/drawing/2014/main" id="{FB214A22-65B7-4379-B3A7-548FC704DCAB}"/>
              </a:ext>
            </a:extLst>
          </p:cNvPr>
          <p:cNvSpPr/>
          <p:nvPr/>
        </p:nvSpPr>
        <p:spPr>
          <a:xfrm>
            <a:off x="3618207" y="3968103"/>
            <a:ext cx="1224000" cy="948321"/>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Activities group 1.2</a:t>
            </a:r>
          </a:p>
          <a:p>
            <a:r>
              <a:rPr lang="en-US" sz="700" dirty="0" smtClean="0">
                <a:solidFill>
                  <a:schemeClr val="tx1"/>
                </a:solidFill>
                <a:latin typeface="Arial" panose="020B0604020202020204" pitchFamily="34" charset="0"/>
                <a:cs typeface="Arial" panose="020B0604020202020204" pitchFamily="34" charset="0"/>
              </a:rPr>
              <a:t>Provide technical </a:t>
            </a:r>
            <a:r>
              <a:rPr lang="en-US" sz="700" dirty="0">
                <a:solidFill>
                  <a:schemeClr val="tx1"/>
                </a:solidFill>
                <a:latin typeface="Arial" panose="020B0604020202020204" pitchFamily="34" charset="0"/>
                <a:cs typeface="Arial" panose="020B0604020202020204" pitchFamily="34" charset="0"/>
              </a:rPr>
              <a:t>assistance </a:t>
            </a:r>
            <a:r>
              <a:rPr lang="en-US" sz="700" dirty="0" smtClean="0">
                <a:solidFill>
                  <a:schemeClr val="tx1"/>
                </a:solidFill>
                <a:latin typeface="Arial" panose="020B0604020202020204" pitchFamily="34" charset="0"/>
                <a:cs typeface="Arial" panose="020B0604020202020204" pitchFamily="34" charset="0"/>
              </a:rPr>
              <a:t>and dialogue to improve climate-resilience of livestock </a:t>
            </a:r>
            <a:r>
              <a:rPr lang="en-US" sz="700" dirty="0">
                <a:solidFill>
                  <a:schemeClr val="tx1"/>
                </a:solidFill>
                <a:latin typeface="Arial" panose="020B0604020202020204" pitchFamily="34" charset="0"/>
                <a:cs typeface="Arial" panose="020B0604020202020204" pitchFamily="34" charset="0"/>
              </a:rPr>
              <a:t>and </a:t>
            </a:r>
            <a:r>
              <a:rPr lang="en-US" sz="700" dirty="0" smtClean="0">
                <a:solidFill>
                  <a:schemeClr val="tx1"/>
                </a:solidFill>
                <a:latin typeface="Arial" panose="020B0604020202020204" pitchFamily="34" charset="0"/>
                <a:cs typeface="Arial" panose="020B0604020202020204" pitchFamily="34" charset="0"/>
              </a:rPr>
              <a:t>ecosystems regulatory frameworks</a:t>
            </a:r>
            <a:endParaRPr lang="en-US" sz="700" dirty="0">
              <a:solidFill>
                <a:schemeClr val="tx1"/>
              </a:solidFill>
              <a:latin typeface="Arial" panose="020B0604020202020204" pitchFamily="34" charset="0"/>
              <a:cs typeface="Arial" panose="020B0604020202020204" pitchFamily="34" charset="0"/>
            </a:endParaRPr>
          </a:p>
        </p:txBody>
      </p:sp>
      <p:sp>
        <p:nvSpPr>
          <p:cNvPr id="98" name="Rectangle 97">
            <a:extLst>
              <a:ext uri="{FF2B5EF4-FFF2-40B4-BE49-F238E27FC236}">
                <a16:creationId xmlns:a16="http://schemas.microsoft.com/office/drawing/2014/main" id="{FB214A22-65B7-4379-B3A7-548FC704DCAB}"/>
              </a:ext>
            </a:extLst>
          </p:cNvPr>
          <p:cNvSpPr/>
          <p:nvPr/>
        </p:nvSpPr>
        <p:spPr>
          <a:xfrm>
            <a:off x="5010873" y="3968103"/>
            <a:ext cx="1224000" cy="948321"/>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Activities group 2.1</a:t>
            </a:r>
            <a:br>
              <a:rPr lang="en-US" sz="700" b="1" dirty="0" smtClean="0">
                <a:solidFill>
                  <a:schemeClr val="tx1">
                    <a:lumMod val="95000"/>
                    <a:lumOff val="5000"/>
                  </a:schemeClr>
                </a:solidFill>
                <a:latin typeface="Arial" panose="020B0604020202020204" pitchFamily="34" charset="0"/>
                <a:cs typeface="Arial" panose="020B0604020202020204" pitchFamily="34" charset="0"/>
              </a:rPr>
            </a:br>
            <a:r>
              <a:rPr lang="en-US" sz="700" dirty="0">
                <a:solidFill>
                  <a:schemeClr val="tx1">
                    <a:lumMod val="95000"/>
                    <a:lumOff val="5000"/>
                  </a:schemeClr>
                </a:solidFill>
                <a:latin typeface="Arial" panose="020B0604020202020204" pitchFamily="34" charset="0"/>
                <a:cs typeface="Arial" panose="020B0604020202020204" pitchFamily="34" charset="0"/>
              </a:rPr>
              <a:t>Facilitate District Climate Resilience </a:t>
            </a:r>
            <a:r>
              <a:rPr lang="en-US" sz="700" dirty="0" smtClean="0">
                <a:solidFill>
                  <a:schemeClr val="tx1">
                    <a:lumMod val="95000"/>
                    <a:lumOff val="5000"/>
                  </a:schemeClr>
                </a:solidFill>
                <a:latin typeface="Arial" panose="020B0604020202020204" pitchFamily="34" charset="0"/>
                <a:cs typeface="Arial" panose="020B0604020202020204" pitchFamily="34" charset="0"/>
              </a:rPr>
              <a:t>Diagnostic and strengthen local communities </a:t>
            </a:r>
            <a:r>
              <a:rPr lang="en-US" sz="700" dirty="0">
                <a:solidFill>
                  <a:schemeClr val="tx1">
                    <a:lumMod val="95000"/>
                    <a:lumOff val="5000"/>
                  </a:schemeClr>
                </a:solidFill>
                <a:latin typeface="Arial" panose="020B0604020202020204" pitchFamily="34" charset="0"/>
                <a:cs typeface="Arial" panose="020B0604020202020204" pitchFamily="34" charset="0"/>
              </a:rPr>
              <a:t>for climate sensitive community action </a:t>
            </a:r>
            <a:r>
              <a:rPr lang="en-US" sz="700" dirty="0" smtClean="0">
                <a:solidFill>
                  <a:schemeClr val="tx1">
                    <a:lumMod val="95000"/>
                    <a:lumOff val="5000"/>
                  </a:schemeClr>
                </a:solidFill>
                <a:latin typeface="Arial" panose="020B0604020202020204" pitchFamily="34" charset="0"/>
                <a:cs typeface="Arial" panose="020B0604020202020204" pitchFamily="34" charset="0"/>
              </a:rPr>
              <a:t>planning (CsCAPs)</a:t>
            </a:r>
            <a:endParaRPr lang="en-US" sz="700" dirty="0">
              <a:solidFill>
                <a:schemeClr val="tx1">
                  <a:lumMod val="95000"/>
                  <a:lumOff val="5000"/>
                </a:schemeClr>
              </a:solidFill>
              <a:latin typeface="Arial" panose="020B0604020202020204" pitchFamily="34" charset="0"/>
              <a:cs typeface="Arial" panose="020B0604020202020204" pitchFamily="34" charset="0"/>
            </a:endParaRPr>
          </a:p>
        </p:txBody>
      </p:sp>
      <p:sp>
        <p:nvSpPr>
          <p:cNvPr id="100" name="Rectangle 99">
            <a:extLst>
              <a:ext uri="{FF2B5EF4-FFF2-40B4-BE49-F238E27FC236}">
                <a16:creationId xmlns:a16="http://schemas.microsoft.com/office/drawing/2014/main" id="{FB214A22-65B7-4379-B3A7-548FC704DCAB}"/>
              </a:ext>
            </a:extLst>
          </p:cNvPr>
          <p:cNvSpPr/>
          <p:nvPr/>
        </p:nvSpPr>
        <p:spPr>
          <a:xfrm>
            <a:off x="6455253" y="3968103"/>
            <a:ext cx="1224000" cy="948321"/>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Activities group  2.2: </a:t>
            </a:r>
          </a:p>
          <a:p>
            <a:r>
              <a:rPr lang="en-US" sz="700" dirty="0" smtClean="0">
                <a:solidFill>
                  <a:schemeClr val="tx1">
                    <a:lumMod val="95000"/>
                    <a:lumOff val="5000"/>
                  </a:schemeClr>
                </a:solidFill>
                <a:latin typeface="Arial" panose="020B0604020202020204" pitchFamily="34" charset="0"/>
                <a:cs typeface="Arial" panose="020B0604020202020204" pitchFamily="34" charset="0"/>
              </a:rPr>
              <a:t>Facilitate inclusive community based ecosystem </a:t>
            </a:r>
            <a:r>
              <a:rPr lang="en-US" sz="700" dirty="0">
                <a:solidFill>
                  <a:schemeClr val="tx1">
                    <a:lumMod val="95000"/>
                    <a:lumOff val="5000"/>
                  </a:schemeClr>
                </a:solidFill>
                <a:latin typeface="Arial" panose="020B0604020202020204" pitchFamily="34" charset="0"/>
                <a:cs typeface="Arial" panose="020B0604020202020204" pitchFamily="34" charset="0"/>
              </a:rPr>
              <a:t>resilience and adaptation </a:t>
            </a:r>
            <a:r>
              <a:rPr lang="en-US" sz="700" dirty="0" smtClean="0">
                <a:solidFill>
                  <a:schemeClr val="tx1">
                    <a:lumMod val="95000"/>
                    <a:lumOff val="5000"/>
                  </a:schemeClr>
                </a:solidFill>
                <a:latin typeface="Arial" panose="020B0604020202020204" pitchFamily="34" charset="0"/>
                <a:cs typeface="Arial" panose="020B0604020202020204" pitchFamily="34" charset="0"/>
              </a:rPr>
              <a:t>investments through CsCAPs</a:t>
            </a:r>
            <a:endParaRPr lang="en-US" sz="700" dirty="0">
              <a:solidFill>
                <a:schemeClr val="tx1"/>
              </a:solidFill>
              <a:latin typeface="Arial" panose="020B0604020202020204" pitchFamily="34" charset="0"/>
              <a:cs typeface="Arial" panose="020B0604020202020204" pitchFamily="34" charset="0"/>
            </a:endParaRPr>
          </a:p>
        </p:txBody>
      </p:sp>
      <p:sp>
        <p:nvSpPr>
          <p:cNvPr id="102" name="Rectangle 101">
            <a:extLst>
              <a:ext uri="{FF2B5EF4-FFF2-40B4-BE49-F238E27FC236}">
                <a16:creationId xmlns:a16="http://schemas.microsoft.com/office/drawing/2014/main" id="{FB214A22-65B7-4379-B3A7-548FC704DCAB}"/>
              </a:ext>
            </a:extLst>
          </p:cNvPr>
          <p:cNvSpPr/>
          <p:nvPr/>
        </p:nvSpPr>
        <p:spPr>
          <a:xfrm>
            <a:off x="7873776" y="3968103"/>
            <a:ext cx="1224000" cy="948321"/>
          </a:xfrm>
          <a:prstGeom prst="rect">
            <a:avLst/>
          </a:prstGeom>
          <a:solidFill>
            <a:schemeClr val="accent2">
              <a:lumMod val="20000"/>
              <a:lumOff val="80000"/>
            </a:schemeClr>
          </a:solidFill>
          <a:ln>
            <a:solidFill>
              <a:schemeClr val="accent2"/>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Activities group 3.1: </a:t>
            </a:r>
            <a:r>
              <a:rPr lang="en-US" sz="700" dirty="0" smtClean="0">
                <a:solidFill>
                  <a:schemeClr val="tx1">
                    <a:lumMod val="95000"/>
                    <a:lumOff val="5000"/>
                  </a:schemeClr>
                </a:solidFill>
                <a:latin typeface="Arial" panose="020B0604020202020204" pitchFamily="34" charset="0"/>
                <a:cs typeface="Arial" panose="020B0604020202020204" pitchFamily="34" charset="0"/>
              </a:rPr>
              <a:t>improve livestock breeds and health to enhance productivity</a:t>
            </a:r>
            <a:endParaRPr lang="en-US" sz="700" dirty="0">
              <a:solidFill>
                <a:schemeClr val="tx1"/>
              </a:solidFill>
              <a:latin typeface="Arial" panose="020B0604020202020204" pitchFamily="34" charset="0"/>
              <a:cs typeface="Arial" panose="020B0604020202020204" pitchFamily="34" charset="0"/>
            </a:endParaRPr>
          </a:p>
        </p:txBody>
      </p:sp>
      <p:sp>
        <p:nvSpPr>
          <p:cNvPr id="103" name="Rectangle 102">
            <a:extLst>
              <a:ext uri="{FF2B5EF4-FFF2-40B4-BE49-F238E27FC236}">
                <a16:creationId xmlns:a16="http://schemas.microsoft.com/office/drawing/2014/main" id="{FB214A22-65B7-4379-B3A7-548FC704DCAB}"/>
              </a:ext>
            </a:extLst>
          </p:cNvPr>
          <p:cNvSpPr/>
          <p:nvPr/>
        </p:nvSpPr>
        <p:spPr>
          <a:xfrm>
            <a:off x="9292299" y="3968103"/>
            <a:ext cx="1224000" cy="948321"/>
          </a:xfrm>
          <a:prstGeom prst="rect">
            <a:avLst/>
          </a:prstGeom>
          <a:solidFill>
            <a:schemeClr val="accent2">
              <a:lumMod val="20000"/>
              <a:lumOff val="80000"/>
            </a:schemeClr>
          </a:solidFill>
          <a:ln>
            <a:solidFill>
              <a:schemeClr val="accent2"/>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Activities group 3.2: </a:t>
            </a:r>
          </a:p>
          <a:p>
            <a:r>
              <a:rPr lang="en-GB" sz="700" dirty="0" smtClean="0">
                <a:solidFill>
                  <a:schemeClr val="tx1">
                    <a:lumMod val="95000"/>
                    <a:lumOff val="5000"/>
                  </a:schemeClr>
                </a:solidFill>
                <a:latin typeface="Arial" panose="020B0604020202020204" pitchFamily="34" charset="0"/>
                <a:cs typeface="Arial" panose="020B0604020202020204" pitchFamily="34" charset="0"/>
              </a:rPr>
              <a:t>Facilitate productive alliances for integrated value chain</a:t>
            </a:r>
            <a:endParaRPr lang="en-US" sz="700" dirty="0">
              <a:solidFill>
                <a:schemeClr val="tx1"/>
              </a:solidFill>
              <a:latin typeface="Arial" panose="020B0604020202020204" pitchFamily="34" charset="0"/>
              <a:cs typeface="Arial" panose="020B0604020202020204" pitchFamily="34" charset="0"/>
            </a:endParaRPr>
          </a:p>
        </p:txBody>
      </p:sp>
      <p:sp>
        <p:nvSpPr>
          <p:cNvPr id="104" name="Rectangle 103">
            <a:extLst>
              <a:ext uri="{FF2B5EF4-FFF2-40B4-BE49-F238E27FC236}">
                <a16:creationId xmlns:a16="http://schemas.microsoft.com/office/drawing/2014/main" id="{FB214A22-65B7-4379-B3A7-548FC704DCAB}"/>
              </a:ext>
            </a:extLst>
          </p:cNvPr>
          <p:cNvSpPr/>
          <p:nvPr/>
        </p:nvSpPr>
        <p:spPr>
          <a:xfrm>
            <a:off x="10710824" y="3968103"/>
            <a:ext cx="1224000" cy="948321"/>
          </a:xfrm>
          <a:prstGeom prst="rect">
            <a:avLst/>
          </a:prstGeom>
          <a:solidFill>
            <a:schemeClr val="accent2">
              <a:lumMod val="20000"/>
              <a:lumOff val="80000"/>
            </a:schemeClr>
          </a:solidFill>
          <a:ln>
            <a:solidFill>
              <a:schemeClr val="accent2"/>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Activities group 3.3: </a:t>
            </a:r>
          </a:p>
          <a:p>
            <a:r>
              <a:rPr lang="en-US" sz="700" dirty="0">
                <a:solidFill>
                  <a:schemeClr val="tx1"/>
                </a:solidFill>
                <a:latin typeface="Arial" panose="020B0604020202020204" pitchFamily="34" charset="0"/>
                <a:cs typeface="Arial" panose="020B0604020202020204" pitchFamily="34" charset="0"/>
              </a:rPr>
              <a:t>Facilitate Common Interest Groups </a:t>
            </a:r>
            <a:r>
              <a:rPr lang="en-US" sz="700" dirty="0" smtClean="0">
                <a:solidFill>
                  <a:schemeClr val="tx1"/>
                </a:solidFill>
                <a:latin typeface="Arial" panose="020B0604020202020204" pitchFamily="34" charset="0"/>
                <a:cs typeface="Arial" panose="020B0604020202020204" pitchFamily="34" charset="0"/>
              </a:rPr>
              <a:t>and </a:t>
            </a:r>
            <a:r>
              <a:rPr lang="en-US" sz="700" dirty="0">
                <a:solidFill>
                  <a:schemeClr val="tx1"/>
                </a:solidFill>
                <a:latin typeface="Arial" panose="020B0604020202020204" pitchFamily="34" charset="0"/>
                <a:cs typeface="Arial" panose="020B0604020202020204" pitchFamily="34" charset="0"/>
              </a:rPr>
              <a:t>private sector market linkages</a:t>
            </a:r>
          </a:p>
          <a:p>
            <a:endParaRPr lang="en-US" sz="700" dirty="0">
              <a:solidFill>
                <a:schemeClr val="tx1"/>
              </a:solidFill>
              <a:latin typeface="Arial" panose="020B0604020202020204" pitchFamily="34" charset="0"/>
              <a:cs typeface="Arial" panose="020B0604020202020204" pitchFamily="34" charset="0"/>
            </a:endParaRPr>
          </a:p>
          <a:p>
            <a:endParaRPr lang="en-US" sz="700" dirty="0">
              <a:solidFill>
                <a:schemeClr val="tx1"/>
              </a:solidFill>
              <a:latin typeface="Arial" panose="020B0604020202020204" pitchFamily="34" charset="0"/>
              <a:cs typeface="Arial" panose="020B0604020202020204" pitchFamily="34" charset="0"/>
            </a:endParaRPr>
          </a:p>
        </p:txBody>
      </p:sp>
      <p:cxnSp>
        <p:nvCxnSpPr>
          <p:cNvPr id="122" name="Straight Arrow Connector 121">
            <a:extLst>
              <a:ext uri="{FF2B5EF4-FFF2-40B4-BE49-F238E27FC236}">
                <a16:creationId xmlns:a16="http://schemas.microsoft.com/office/drawing/2014/main" id="{7100B36A-008C-A044-9AAA-C583952320B0}"/>
              </a:ext>
            </a:extLst>
          </p:cNvPr>
          <p:cNvCxnSpPr>
            <a:stCxn id="68" idx="0"/>
            <a:endCxn id="104" idx="2"/>
          </p:cNvCxnSpPr>
          <p:nvPr/>
        </p:nvCxnSpPr>
        <p:spPr>
          <a:xfrm flipV="1">
            <a:off x="8905035" y="4916424"/>
            <a:ext cx="2417789"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E80225EE-B3A9-5C47-A7A9-3C0D8CAF90B1}"/>
              </a:ext>
            </a:extLst>
          </p:cNvPr>
          <p:cNvCxnSpPr>
            <a:stCxn id="36" idx="0"/>
            <a:endCxn id="104" idx="2"/>
          </p:cNvCxnSpPr>
          <p:nvPr/>
        </p:nvCxnSpPr>
        <p:spPr>
          <a:xfrm flipH="1" flipV="1">
            <a:off x="11322824" y="4916424"/>
            <a:ext cx="36000"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E1243EBB-B473-E24F-8029-C0E34A31519F}"/>
              </a:ext>
            </a:extLst>
          </p:cNvPr>
          <p:cNvCxnSpPr>
            <a:stCxn id="30" idx="0"/>
            <a:endCxn id="97" idx="2"/>
          </p:cNvCxnSpPr>
          <p:nvPr/>
        </p:nvCxnSpPr>
        <p:spPr>
          <a:xfrm flipH="1" flipV="1">
            <a:off x="4230207" y="4916424"/>
            <a:ext cx="994143"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BA006460-E251-1E4B-A890-8C617DFD5A67}"/>
              </a:ext>
            </a:extLst>
          </p:cNvPr>
          <p:cNvCxnSpPr>
            <a:stCxn id="38" idx="0"/>
            <a:endCxn id="102" idx="2"/>
          </p:cNvCxnSpPr>
          <p:nvPr/>
        </p:nvCxnSpPr>
        <p:spPr>
          <a:xfrm flipV="1">
            <a:off x="6451245" y="4916424"/>
            <a:ext cx="2034531" cy="302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FB214A22-65B7-4379-B3A7-548FC704DCAB}"/>
              </a:ext>
            </a:extLst>
          </p:cNvPr>
          <p:cNvSpPr/>
          <p:nvPr/>
        </p:nvSpPr>
        <p:spPr>
          <a:xfrm>
            <a:off x="2199684" y="2515114"/>
            <a:ext cx="1224000" cy="844603"/>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Output 1.1</a:t>
            </a:r>
          </a:p>
          <a:p>
            <a:r>
              <a:rPr lang="en-US" sz="700" dirty="0">
                <a:solidFill>
                  <a:schemeClr val="tx1"/>
                </a:solidFill>
                <a:latin typeface="Arial" panose="020B0604020202020204" pitchFamily="34" charset="0"/>
                <a:cs typeface="Arial" panose="020B0604020202020204" pitchFamily="34" charset="0"/>
              </a:rPr>
              <a:t>Capacities of relevant national institutions for climate-resilient natural resources management are strengthened</a:t>
            </a:r>
          </a:p>
        </p:txBody>
      </p:sp>
      <p:sp>
        <p:nvSpPr>
          <p:cNvPr id="134" name="Rectangle 133">
            <a:extLst>
              <a:ext uri="{FF2B5EF4-FFF2-40B4-BE49-F238E27FC236}">
                <a16:creationId xmlns:a16="http://schemas.microsoft.com/office/drawing/2014/main" id="{FB214A22-65B7-4379-B3A7-548FC704DCAB}"/>
              </a:ext>
            </a:extLst>
          </p:cNvPr>
          <p:cNvSpPr/>
          <p:nvPr/>
        </p:nvSpPr>
        <p:spPr>
          <a:xfrm>
            <a:off x="3618207" y="2515114"/>
            <a:ext cx="1224000" cy="844603"/>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Output 1.2</a:t>
            </a:r>
          </a:p>
          <a:p>
            <a:r>
              <a:rPr lang="en-US" sz="700" dirty="0">
                <a:solidFill>
                  <a:schemeClr val="tx1"/>
                </a:solidFill>
                <a:latin typeface="Arial" panose="020B0604020202020204" pitchFamily="34" charset="0"/>
                <a:cs typeface="Arial" panose="020B0604020202020204" pitchFamily="34" charset="0"/>
              </a:rPr>
              <a:t>Enabling environment for climate adaptive, inclusive and integrated management of pasture, forestry and livestock resources is enhanced</a:t>
            </a:r>
          </a:p>
        </p:txBody>
      </p:sp>
      <p:sp>
        <p:nvSpPr>
          <p:cNvPr id="135" name="Rectangle 134">
            <a:extLst>
              <a:ext uri="{FF2B5EF4-FFF2-40B4-BE49-F238E27FC236}">
                <a16:creationId xmlns:a16="http://schemas.microsoft.com/office/drawing/2014/main" id="{FB214A22-65B7-4379-B3A7-548FC704DCAB}"/>
              </a:ext>
            </a:extLst>
          </p:cNvPr>
          <p:cNvSpPr/>
          <p:nvPr/>
        </p:nvSpPr>
        <p:spPr>
          <a:xfrm>
            <a:off x="5010873" y="2515114"/>
            <a:ext cx="1224000" cy="84460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Output 2.1</a:t>
            </a:r>
            <a:br>
              <a:rPr lang="en-US" sz="700" b="1" dirty="0" smtClean="0">
                <a:solidFill>
                  <a:schemeClr val="tx1">
                    <a:lumMod val="95000"/>
                    <a:lumOff val="5000"/>
                  </a:schemeClr>
                </a:solidFill>
                <a:latin typeface="Arial" panose="020B0604020202020204" pitchFamily="34" charset="0"/>
                <a:cs typeface="Arial" panose="020B0604020202020204" pitchFamily="34" charset="0"/>
              </a:rPr>
            </a:br>
            <a:r>
              <a:rPr lang="en-US" sz="700" dirty="0">
                <a:solidFill>
                  <a:schemeClr val="tx1">
                    <a:lumMod val="95000"/>
                    <a:lumOff val="5000"/>
                  </a:schemeClr>
                </a:solidFill>
                <a:latin typeface="Arial" panose="020B0604020202020204" pitchFamily="34" charset="0"/>
                <a:cs typeface="Arial" panose="020B0604020202020204" pitchFamily="34" charset="0"/>
              </a:rPr>
              <a:t>400 Climate-sensitive Community Action Plans (CsCAP) based on 21 district level climate resilience diagnostics (DCRD) are developed</a:t>
            </a:r>
          </a:p>
        </p:txBody>
      </p:sp>
      <p:sp>
        <p:nvSpPr>
          <p:cNvPr id="136" name="Rectangle 135">
            <a:extLst>
              <a:ext uri="{FF2B5EF4-FFF2-40B4-BE49-F238E27FC236}">
                <a16:creationId xmlns:a16="http://schemas.microsoft.com/office/drawing/2014/main" id="{FB214A22-65B7-4379-B3A7-548FC704DCAB}"/>
              </a:ext>
            </a:extLst>
          </p:cNvPr>
          <p:cNvSpPr/>
          <p:nvPr/>
        </p:nvSpPr>
        <p:spPr>
          <a:xfrm>
            <a:off x="6451995" y="2515114"/>
            <a:ext cx="1224000" cy="844603"/>
          </a:xfrm>
          <a:prstGeom prst="rect">
            <a:avLst/>
          </a:prstGeom>
          <a:solidFill>
            <a:schemeClr val="accent6">
              <a:lumMod val="20000"/>
              <a:lumOff val="80000"/>
            </a:schemeClr>
          </a:solidFill>
          <a:ln>
            <a:solidFill>
              <a:schemeClr val="accent6"/>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Output 2.2: </a:t>
            </a:r>
          </a:p>
          <a:p>
            <a:r>
              <a:rPr lang="en-US" sz="700" dirty="0">
                <a:solidFill>
                  <a:schemeClr val="tx1">
                    <a:lumMod val="95000"/>
                    <a:lumOff val="5000"/>
                  </a:schemeClr>
                </a:solidFill>
                <a:latin typeface="Arial" panose="020B0604020202020204" pitchFamily="34" charset="0"/>
                <a:cs typeface="Arial" panose="020B0604020202020204" pitchFamily="34" charset="0"/>
              </a:rPr>
              <a:t>400 CsCAPs are implemented in 21 districts by local institutions in timely and effective manner</a:t>
            </a:r>
            <a:endParaRPr lang="en-US" sz="700" dirty="0">
              <a:solidFill>
                <a:schemeClr val="tx1"/>
              </a:solidFill>
              <a:latin typeface="Arial" panose="020B0604020202020204" pitchFamily="34" charset="0"/>
              <a:cs typeface="Arial" panose="020B0604020202020204" pitchFamily="34" charset="0"/>
            </a:endParaRPr>
          </a:p>
        </p:txBody>
      </p:sp>
      <p:sp>
        <p:nvSpPr>
          <p:cNvPr id="137" name="Rectangle 136">
            <a:extLst>
              <a:ext uri="{FF2B5EF4-FFF2-40B4-BE49-F238E27FC236}">
                <a16:creationId xmlns:a16="http://schemas.microsoft.com/office/drawing/2014/main" id="{FB214A22-65B7-4379-B3A7-548FC704DCAB}"/>
              </a:ext>
            </a:extLst>
          </p:cNvPr>
          <p:cNvSpPr/>
          <p:nvPr/>
        </p:nvSpPr>
        <p:spPr>
          <a:xfrm>
            <a:off x="7873777" y="2515114"/>
            <a:ext cx="1224000" cy="844603"/>
          </a:xfrm>
          <a:prstGeom prst="rect">
            <a:avLst/>
          </a:prstGeom>
          <a:solidFill>
            <a:schemeClr val="accent2">
              <a:lumMod val="20000"/>
              <a:lumOff val="80000"/>
            </a:schemeClr>
          </a:solidFill>
          <a:ln>
            <a:solidFill>
              <a:schemeClr val="accent2"/>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Output 3.1: </a:t>
            </a:r>
            <a:r>
              <a:rPr lang="en-US" sz="700" dirty="0">
                <a:solidFill>
                  <a:schemeClr val="tx1">
                    <a:lumMod val="95000"/>
                    <a:lumOff val="5000"/>
                  </a:schemeClr>
                </a:solidFill>
                <a:latin typeface="Arial" panose="020B0604020202020204" pitchFamily="34" charset="0"/>
                <a:cs typeface="Arial" panose="020B0604020202020204" pitchFamily="34" charset="0"/>
              </a:rPr>
              <a:t>105,600 smallholder livestock farmers receive AI, animal health or training services to increase productivity of their livestock. </a:t>
            </a:r>
            <a:endParaRPr lang="en-US" sz="700" dirty="0">
              <a:solidFill>
                <a:schemeClr val="tx1"/>
              </a:solidFill>
              <a:latin typeface="Arial" panose="020B0604020202020204" pitchFamily="34" charset="0"/>
              <a:cs typeface="Arial" panose="020B0604020202020204" pitchFamily="34" charset="0"/>
            </a:endParaRPr>
          </a:p>
        </p:txBody>
      </p:sp>
      <p:sp>
        <p:nvSpPr>
          <p:cNvPr id="138" name="Rectangle 137">
            <a:extLst>
              <a:ext uri="{FF2B5EF4-FFF2-40B4-BE49-F238E27FC236}">
                <a16:creationId xmlns:a16="http://schemas.microsoft.com/office/drawing/2014/main" id="{FB214A22-65B7-4379-B3A7-548FC704DCAB}"/>
              </a:ext>
            </a:extLst>
          </p:cNvPr>
          <p:cNvSpPr/>
          <p:nvPr/>
        </p:nvSpPr>
        <p:spPr>
          <a:xfrm>
            <a:off x="9292301" y="2515114"/>
            <a:ext cx="1224000" cy="844603"/>
          </a:xfrm>
          <a:prstGeom prst="rect">
            <a:avLst/>
          </a:prstGeom>
          <a:solidFill>
            <a:schemeClr val="accent2">
              <a:lumMod val="20000"/>
              <a:lumOff val="80000"/>
            </a:schemeClr>
          </a:solidFill>
          <a:ln>
            <a:solidFill>
              <a:schemeClr val="accent2"/>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Output  3.2: </a:t>
            </a:r>
          </a:p>
          <a:p>
            <a:r>
              <a:rPr lang="en-US" sz="700" dirty="0">
                <a:solidFill>
                  <a:schemeClr val="tx1">
                    <a:lumMod val="95000"/>
                    <a:lumOff val="5000"/>
                  </a:schemeClr>
                </a:solidFill>
                <a:latin typeface="Arial" panose="020B0604020202020204" pitchFamily="34" charset="0"/>
                <a:cs typeface="Arial" panose="020B0604020202020204" pitchFamily="34" charset="0"/>
              </a:rPr>
              <a:t>9 productive alliances between livestock producers’ groups and private aggregators established and operational</a:t>
            </a:r>
            <a:endParaRPr lang="en-US" sz="700" dirty="0">
              <a:solidFill>
                <a:schemeClr val="tx1"/>
              </a:solidFill>
              <a:latin typeface="Arial" panose="020B0604020202020204" pitchFamily="34" charset="0"/>
              <a:cs typeface="Arial" panose="020B0604020202020204" pitchFamily="34" charset="0"/>
            </a:endParaRPr>
          </a:p>
        </p:txBody>
      </p:sp>
      <p:sp>
        <p:nvSpPr>
          <p:cNvPr id="139" name="Rectangle 138">
            <a:extLst>
              <a:ext uri="{FF2B5EF4-FFF2-40B4-BE49-F238E27FC236}">
                <a16:creationId xmlns:a16="http://schemas.microsoft.com/office/drawing/2014/main" id="{FB214A22-65B7-4379-B3A7-548FC704DCAB}"/>
              </a:ext>
            </a:extLst>
          </p:cNvPr>
          <p:cNvSpPr/>
          <p:nvPr/>
        </p:nvSpPr>
        <p:spPr>
          <a:xfrm>
            <a:off x="10710825" y="2515114"/>
            <a:ext cx="1224000" cy="844603"/>
          </a:xfrm>
          <a:prstGeom prst="rect">
            <a:avLst/>
          </a:prstGeom>
          <a:solidFill>
            <a:schemeClr val="accent2">
              <a:lumMod val="20000"/>
              <a:lumOff val="80000"/>
            </a:schemeClr>
          </a:solidFill>
          <a:ln>
            <a:solidFill>
              <a:schemeClr val="accent2"/>
            </a:solidFill>
          </a:ln>
        </p:spPr>
        <p:style>
          <a:lnRef idx="2">
            <a:schemeClr val="accent1"/>
          </a:lnRef>
          <a:fillRef idx="1">
            <a:schemeClr val="lt1"/>
          </a:fillRef>
          <a:effectRef idx="0">
            <a:schemeClr val="accent1"/>
          </a:effectRef>
          <a:fontRef idx="minor">
            <a:schemeClr val="dk1"/>
          </a:fontRef>
        </p:style>
        <p:txBody>
          <a:bodyPr rtlCol="0" anchor="t">
            <a:noAutofit/>
          </a:bodyPr>
          <a:lstStyle/>
          <a:p>
            <a:r>
              <a:rPr lang="en-US" sz="700" b="1" dirty="0" smtClean="0">
                <a:solidFill>
                  <a:schemeClr val="tx1">
                    <a:lumMod val="95000"/>
                    <a:lumOff val="5000"/>
                  </a:schemeClr>
                </a:solidFill>
                <a:latin typeface="Arial" panose="020B0604020202020204" pitchFamily="34" charset="0"/>
                <a:cs typeface="Arial" panose="020B0604020202020204" pitchFamily="34" charset="0"/>
              </a:rPr>
              <a:t>Output 3.3: </a:t>
            </a:r>
          </a:p>
          <a:p>
            <a:r>
              <a:rPr lang="en-US" sz="700" dirty="0">
                <a:solidFill>
                  <a:schemeClr val="tx1"/>
                </a:solidFill>
                <a:latin typeface="Arial" panose="020B0604020202020204" pitchFamily="34" charset="0"/>
                <a:cs typeface="Arial" panose="020B0604020202020204" pitchFamily="34" charset="0"/>
              </a:rPr>
              <a:t>12,400  smallholders have strengthened climate resilient production practices and private sector market linkages</a:t>
            </a:r>
          </a:p>
        </p:txBody>
      </p:sp>
      <p:cxnSp>
        <p:nvCxnSpPr>
          <p:cNvPr id="115" name="Straight Arrow Connector 114">
            <a:extLst>
              <a:ext uri="{FF2B5EF4-FFF2-40B4-BE49-F238E27FC236}">
                <a16:creationId xmlns:a16="http://schemas.microsoft.com/office/drawing/2014/main" id="{69F73E8B-B7F2-B24C-B832-38231B35B8F7}"/>
              </a:ext>
            </a:extLst>
          </p:cNvPr>
          <p:cNvCxnSpPr>
            <a:stCxn id="97" idx="0"/>
            <a:endCxn id="134" idx="2"/>
          </p:cNvCxnSpPr>
          <p:nvPr/>
        </p:nvCxnSpPr>
        <p:spPr>
          <a:xfrm flipV="1">
            <a:off x="4230207" y="3359717"/>
            <a:ext cx="0" cy="608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69F73E8B-B7F2-B24C-B832-38231B35B8F7}"/>
              </a:ext>
            </a:extLst>
          </p:cNvPr>
          <p:cNvCxnSpPr>
            <a:stCxn id="98" idx="0"/>
            <a:endCxn id="135" idx="2"/>
          </p:cNvCxnSpPr>
          <p:nvPr/>
        </p:nvCxnSpPr>
        <p:spPr>
          <a:xfrm flipV="1">
            <a:off x="5622873" y="3359717"/>
            <a:ext cx="0" cy="608386"/>
          </a:xfrm>
          <a:prstGeom prst="straightConnector1">
            <a:avLst/>
          </a:prstGeom>
          <a:ln>
            <a:solidFill>
              <a:srgbClr val="548235"/>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69F73E8B-B7F2-B24C-B832-38231B35B8F7}"/>
              </a:ext>
            </a:extLst>
          </p:cNvPr>
          <p:cNvCxnSpPr>
            <a:stCxn id="100" idx="0"/>
            <a:endCxn id="136" idx="2"/>
          </p:cNvCxnSpPr>
          <p:nvPr/>
        </p:nvCxnSpPr>
        <p:spPr>
          <a:xfrm flipH="1" flipV="1">
            <a:off x="7063995" y="3359717"/>
            <a:ext cx="3258" cy="608386"/>
          </a:xfrm>
          <a:prstGeom prst="straightConnector1">
            <a:avLst/>
          </a:prstGeom>
          <a:ln>
            <a:solidFill>
              <a:srgbClr val="548235"/>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69F73E8B-B7F2-B24C-B832-38231B35B8F7}"/>
              </a:ext>
            </a:extLst>
          </p:cNvPr>
          <p:cNvCxnSpPr>
            <a:stCxn id="102" idx="0"/>
            <a:endCxn id="137" idx="2"/>
          </p:cNvCxnSpPr>
          <p:nvPr/>
        </p:nvCxnSpPr>
        <p:spPr>
          <a:xfrm flipV="1">
            <a:off x="8485776" y="3359717"/>
            <a:ext cx="1" cy="608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69F73E8B-B7F2-B24C-B832-38231B35B8F7}"/>
              </a:ext>
            </a:extLst>
          </p:cNvPr>
          <p:cNvCxnSpPr>
            <a:stCxn id="103" idx="0"/>
            <a:endCxn id="138" idx="2"/>
          </p:cNvCxnSpPr>
          <p:nvPr/>
        </p:nvCxnSpPr>
        <p:spPr>
          <a:xfrm flipV="1">
            <a:off x="9904299" y="3359717"/>
            <a:ext cx="2" cy="608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69F73E8B-B7F2-B24C-B832-38231B35B8F7}"/>
              </a:ext>
            </a:extLst>
          </p:cNvPr>
          <p:cNvCxnSpPr>
            <a:stCxn id="104" idx="0"/>
            <a:endCxn id="139" idx="2"/>
          </p:cNvCxnSpPr>
          <p:nvPr/>
        </p:nvCxnSpPr>
        <p:spPr>
          <a:xfrm flipV="1">
            <a:off x="11322824" y="3359717"/>
            <a:ext cx="1" cy="608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DD073E2C-6C15-40D1-B3A1-9102B9BCBDC2}"/>
              </a:ext>
            </a:extLst>
          </p:cNvPr>
          <p:cNvSpPr/>
          <p:nvPr/>
        </p:nvSpPr>
        <p:spPr>
          <a:xfrm>
            <a:off x="5010873" y="3497691"/>
            <a:ext cx="2665122" cy="396000"/>
          </a:xfrm>
          <a:prstGeom prst="rect">
            <a:avLst/>
          </a:prstGeom>
          <a:solidFill>
            <a:schemeClr val="accent6">
              <a:lumMod val="20000"/>
              <a:lumOff val="80000"/>
              <a:alpha val="70000"/>
            </a:schemeClr>
          </a:solidFill>
          <a:ln/>
        </p:spPr>
        <p:style>
          <a:lnRef idx="2">
            <a:schemeClr val="accent6"/>
          </a:lnRef>
          <a:fillRef idx="1">
            <a:schemeClr val="lt1"/>
          </a:fillRef>
          <a:effectRef idx="0">
            <a:schemeClr val="accent6"/>
          </a:effectRef>
          <a:fontRef idx="minor">
            <a:schemeClr val="dk1"/>
          </a:fontRef>
        </p:style>
        <p:txBody>
          <a:bodyPr rtlCol="0" anchor="t">
            <a:noAutofit/>
          </a:bodyPr>
          <a:lstStyle/>
          <a:p>
            <a:pPr>
              <a:lnSpc>
                <a:spcPts val="800"/>
              </a:lnSpc>
            </a:pPr>
            <a:r>
              <a:rPr lang="en-US" sz="700" b="1" dirty="0" smtClean="0">
                <a:solidFill>
                  <a:schemeClr val="tx1"/>
                </a:solidFill>
                <a:latin typeface="Arial" panose="020B0604020202020204" pitchFamily="34" charset="0"/>
                <a:cs typeface="Arial" panose="020B0604020202020204" pitchFamily="34" charset="0"/>
              </a:rPr>
              <a:t>Component </a:t>
            </a:r>
            <a:r>
              <a:rPr lang="en-US" sz="700" b="1" dirty="0">
                <a:solidFill>
                  <a:schemeClr val="tx1"/>
                </a:solidFill>
                <a:latin typeface="Arial" panose="020B0604020202020204" pitchFamily="34" charset="0"/>
                <a:cs typeface="Arial" panose="020B0604020202020204" pitchFamily="34" charset="0"/>
              </a:rPr>
              <a:t>2: </a:t>
            </a:r>
            <a:r>
              <a:rPr lang="en-IE" sz="700" b="1" dirty="0">
                <a:solidFill>
                  <a:schemeClr val="tx1"/>
                </a:solidFill>
                <a:latin typeface="Arial" panose="020B0604020202020204" pitchFamily="34" charset="0"/>
                <a:cs typeface="Arial" panose="020B0604020202020204" pitchFamily="34" charset="0"/>
              </a:rPr>
              <a:t>Investments in community capacity for adaption and resilience to climate change</a:t>
            </a:r>
            <a:r>
              <a:rPr lang="en-PK" sz="700" dirty="0">
                <a:solidFill>
                  <a:schemeClr val="tx1"/>
                </a:solidFill>
                <a:latin typeface="Arial" panose="020B0604020202020204" pitchFamily="34" charset="0"/>
                <a:cs typeface="Arial" panose="020B0604020202020204" pitchFamily="34" charset="0"/>
              </a:rPr>
              <a:t> </a:t>
            </a:r>
            <a:endParaRPr lang="en-US" sz="700" b="1" dirty="0">
              <a:solidFill>
                <a:schemeClr val="tx1"/>
              </a:solidFill>
              <a:latin typeface="Arial" panose="020B0604020202020204" pitchFamily="34" charset="0"/>
              <a:cs typeface="Arial" panose="020B0604020202020204" pitchFamily="34" charset="0"/>
            </a:endParaRPr>
          </a:p>
        </p:txBody>
      </p:sp>
      <p:sp>
        <p:nvSpPr>
          <p:cNvPr id="45" name="Rectangle 44">
            <a:extLst>
              <a:ext uri="{FF2B5EF4-FFF2-40B4-BE49-F238E27FC236}">
                <a16:creationId xmlns:a16="http://schemas.microsoft.com/office/drawing/2014/main" id="{FB214A22-65B7-4379-B3A7-548FC704DCAB}"/>
              </a:ext>
            </a:extLst>
          </p:cNvPr>
          <p:cNvSpPr/>
          <p:nvPr/>
        </p:nvSpPr>
        <p:spPr>
          <a:xfrm>
            <a:off x="2200809" y="3497691"/>
            <a:ext cx="2641398" cy="396000"/>
          </a:xfrm>
          <a:prstGeom prst="rect">
            <a:avLst/>
          </a:prstGeom>
          <a:solidFill>
            <a:schemeClr val="accent1">
              <a:lumMod val="20000"/>
              <a:lumOff val="80000"/>
              <a:alpha val="70000"/>
            </a:schemeClr>
          </a:solidFill>
        </p:spPr>
        <p:style>
          <a:lnRef idx="2">
            <a:schemeClr val="accent1"/>
          </a:lnRef>
          <a:fillRef idx="1">
            <a:schemeClr val="lt1"/>
          </a:fillRef>
          <a:effectRef idx="0">
            <a:schemeClr val="accent1"/>
          </a:effectRef>
          <a:fontRef idx="minor">
            <a:schemeClr val="dk1"/>
          </a:fontRef>
        </p:style>
        <p:txBody>
          <a:bodyPr rtlCol="0" anchor="t">
            <a:noAutofit/>
          </a:bodyPr>
          <a:lstStyle/>
          <a:p>
            <a:pPr>
              <a:lnSpc>
                <a:spcPts val="800"/>
              </a:lnSpc>
            </a:pPr>
            <a:r>
              <a:rPr lang="en-US" sz="700" b="1" dirty="0" smtClean="0">
                <a:solidFill>
                  <a:schemeClr val="tx1">
                    <a:lumMod val="95000"/>
                    <a:lumOff val="5000"/>
                  </a:schemeClr>
                </a:solidFill>
                <a:latin typeface="Arial" panose="020B0604020202020204" pitchFamily="34" charset="0"/>
                <a:cs typeface="Arial" panose="020B0604020202020204" pitchFamily="34" charset="0"/>
              </a:rPr>
              <a:t>Component </a:t>
            </a:r>
            <a:r>
              <a:rPr lang="en-US" sz="700" b="1" dirty="0">
                <a:solidFill>
                  <a:schemeClr val="tx1">
                    <a:lumMod val="95000"/>
                    <a:lumOff val="5000"/>
                  </a:schemeClr>
                </a:solidFill>
                <a:latin typeface="Arial" panose="020B0604020202020204" pitchFamily="34" charset="0"/>
                <a:cs typeface="Arial" panose="020B0604020202020204" pitchFamily="34" charset="0"/>
              </a:rPr>
              <a:t>1: </a:t>
            </a:r>
            <a:r>
              <a:rPr lang="en-PK" sz="700" b="1" dirty="0">
                <a:solidFill>
                  <a:schemeClr val="tx1"/>
                </a:solidFill>
                <a:latin typeface="Arial" panose="020B0604020202020204" pitchFamily="34" charset="0"/>
                <a:cs typeface="Arial" panose="020B0604020202020204" pitchFamily="34" charset="0"/>
              </a:rPr>
              <a:t>Strengthening public sector capacity for transformative climate-resilient management of natural </a:t>
            </a:r>
            <a:r>
              <a:rPr lang="en-PK" sz="700" b="1" dirty="0" smtClean="0">
                <a:solidFill>
                  <a:schemeClr val="tx1"/>
                </a:solidFill>
                <a:latin typeface="Arial" panose="020B0604020202020204" pitchFamily="34" charset="0"/>
                <a:cs typeface="Arial" panose="020B0604020202020204" pitchFamily="34" charset="0"/>
              </a:rPr>
              <a:t>resources</a:t>
            </a:r>
            <a:endParaRPr lang="en-US" sz="700" dirty="0">
              <a:solidFill>
                <a:schemeClr val="tx1"/>
              </a:solidFill>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F50D03DA-FD33-8443-A699-8D530A754E88}"/>
              </a:ext>
            </a:extLst>
          </p:cNvPr>
          <p:cNvSpPr txBox="1"/>
          <p:nvPr/>
        </p:nvSpPr>
        <p:spPr>
          <a:xfrm>
            <a:off x="7873777" y="3497691"/>
            <a:ext cx="4061048" cy="396000"/>
          </a:xfrm>
          <a:prstGeom prst="rect">
            <a:avLst/>
          </a:prstGeom>
          <a:solidFill>
            <a:schemeClr val="accent2">
              <a:lumMod val="20000"/>
              <a:lumOff val="80000"/>
              <a:alpha val="70000"/>
            </a:schemeClr>
          </a:solidFill>
          <a:ln/>
        </p:spPr>
        <p:style>
          <a:lnRef idx="2">
            <a:schemeClr val="accent2"/>
          </a:lnRef>
          <a:fillRef idx="1">
            <a:schemeClr val="lt1"/>
          </a:fillRef>
          <a:effectRef idx="0">
            <a:schemeClr val="accent2"/>
          </a:effectRef>
          <a:fontRef idx="minor">
            <a:schemeClr val="dk1"/>
          </a:fontRef>
        </p:style>
        <p:txBody>
          <a:bodyPr wrap="square" rtlCol="0" anchor="t">
            <a:noAutofit/>
          </a:bodyPr>
          <a:lstStyle/>
          <a:p>
            <a:pPr>
              <a:lnSpc>
                <a:spcPts val="800"/>
              </a:lnSpc>
            </a:pPr>
            <a:r>
              <a:rPr lang="en-US" sz="700" b="1" dirty="0" smtClean="0">
                <a:latin typeface="Arial" panose="020B0604020202020204" pitchFamily="34" charset="0"/>
                <a:cs typeface="Arial" panose="020B0604020202020204" pitchFamily="34" charset="0"/>
              </a:rPr>
              <a:t>Component </a:t>
            </a:r>
            <a:r>
              <a:rPr lang="en-US" sz="700" b="1" dirty="0">
                <a:latin typeface="Arial" panose="020B0604020202020204" pitchFamily="34" charset="0"/>
                <a:cs typeface="Arial" panose="020B0604020202020204" pitchFamily="34" charset="0"/>
              </a:rPr>
              <a:t>3: </a:t>
            </a:r>
            <a:r>
              <a:rPr lang="en-PK" sz="700" b="1" dirty="0">
                <a:latin typeface="Arial" panose="020B0604020202020204" pitchFamily="34" charset="0"/>
                <a:cs typeface="Arial" panose="020B0604020202020204" pitchFamily="34" charset="0"/>
              </a:rPr>
              <a:t>Strengthening livelihoods for enhanced resilience through market-based approaches</a:t>
            </a:r>
            <a:r>
              <a:rPr lang="en-PK" sz="700" dirty="0">
                <a:latin typeface="Arial" panose="020B0604020202020204" pitchFamily="34" charset="0"/>
                <a:cs typeface="Arial" panose="020B0604020202020204" pitchFamily="34" charset="0"/>
              </a:rPr>
              <a:t> </a:t>
            </a:r>
            <a:endParaRPr lang="en-US" sz="700" b="1" dirty="0">
              <a:latin typeface="Arial" panose="020B0604020202020204" pitchFamily="34" charset="0"/>
              <a:cs typeface="Arial" panose="020B0604020202020204" pitchFamily="34" charset="0"/>
            </a:endParaRPr>
          </a:p>
        </p:txBody>
      </p:sp>
      <p:sp>
        <p:nvSpPr>
          <p:cNvPr id="140" name="TextBox 139">
            <a:extLst>
              <a:ext uri="{FF2B5EF4-FFF2-40B4-BE49-F238E27FC236}">
                <a16:creationId xmlns:a16="http://schemas.microsoft.com/office/drawing/2014/main" id="{95D98373-5CEA-A644-BA25-7B28EF52C596}"/>
              </a:ext>
            </a:extLst>
          </p:cNvPr>
          <p:cNvSpPr txBox="1"/>
          <p:nvPr/>
        </p:nvSpPr>
        <p:spPr>
          <a:xfrm>
            <a:off x="5911352" y="1338415"/>
            <a:ext cx="864000" cy="873725"/>
          </a:xfrm>
          <a:prstGeom prst="rect">
            <a:avLst/>
          </a:prstGeom>
          <a:noFill/>
          <a:ln>
            <a:solidFill>
              <a:schemeClr val="tx1"/>
            </a:solidFill>
            <a:prstDash val="dash"/>
          </a:ln>
        </p:spPr>
        <p:txBody>
          <a:bodyPr wrap="square" rtlCol="0">
            <a:noAutofit/>
          </a:bodyPr>
          <a:lstStyle/>
          <a:p>
            <a:pPr algn="ctr"/>
            <a:r>
              <a:rPr lang="en-US" sz="750" b="1" dirty="0">
                <a:latin typeface="Arial" panose="020B0604020202020204" pitchFamily="34" charset="0"/>
                <a:cs typeface="Arial" panose="020B0604020202020204" pitchFamily="34" charset="0"/>
              </a:rPr>
              <a:t>Co-Benefit 1</a:t>
            </a:r>
            <a:r>
              <a:rPr lang="en-US" sz="750" dirty="0" smtClean="0">
                <a:latin typeface="Arial" panose="020B0604020202020204" pitchFamily="34" charset="0"/>
                <a:cs typeface="Arial" panose="020B0604020202020204" pitchFamily="34" charset="0"/>
              </a:rPr>
              <a:t>: increase </a:t>
            </a:r>
            <a:r>
              <a:rPr lang="en-US" sz="750" dirty="0">
                <a:latin typeface="Arial" panose="020B0604020202020204" pitchFamily="34" charset="0"/>
                <a:cs typeface="Arial" panose="020B0604020202020204" pitchFamily="34" charset="0"/>
              </a:rPr>
              <a:t>in biodiversity in pastures and forest area</a:t>
            </a:r>
            <a:r>
              <a:rPr lang="en-PK" sz="750" dirty="0">
                <a:latin typeface="Arial" panose="020B0604020202020204" pitchFamily="34" charset="0"/>
                <a:cs typeface="Arial" panose="020B0604020202020204" pitchFamily="34" charset="0"/>
              </a:rPr>
              <a:t> </a:t>
            </a:r>
            <a:endParaRPr lang="en-US" sz="750" dirty="0">
              <a:latin typeface="Arial" panose="020B0604020202020204" pitchFamily="34" charset="0"/>
              <a:cs typeface="Arial" panose="020B0604020202020204" pitchFamily="34" charset="0"/>
            </a:endParaRPr>
          </a:p>
        </p:txBody>
      </p:sp>
      <p:sp>
        <p:nvSpPr>
          <p:cNvPr id="149" name="TextBox 148">
            <a:extLst>
              <a:ext uri="{FF2B5EF4-FFF2-40B4-BE49-F238E27FC236}">
                <a16:creationId xmlns:a16="http://schemas.microsoft.com/office/drawing/2014/main" id="{95D98373-5CEA-A644-BA25-7B28EF52C596}"/>
              </a:ext>
            </a:extLst>
          </p:cNvPr>
          <p:cNvSpPr txBox="1"/>
          <p:nvPr/>
        </p:nvSpPr>
        <p:spPr>
          <a:xfrm>
            <a:off x="10635654" y="1338414"/>
            <a:ext cx="864000" cy="873725"/>
          </a:xfrm>
          <a:prstGeom prst="rect">
            <a:avLst/>
          </a:prstGeom>
          <a:noFill/>
          <a:ln>
            <a:solidFill>
              <a:schemeClr val="tx1"/>
            </a:solidFill>
            <a:prstDash val="dash"/>
          </a:ln>
        </p:spPr>
        <p:txBody>
          <a:bodyPr wrap="square" rtlCol="0">
            <a:noAutofit/>
          </a:bodyPr>
          <a:lstStyle/>
          <a:p>
            <a:pPr algn="ctr"/>
            <a:r>
              <a:rPr lang="en-US" sz="750" b="1" dirty="0">
                <a:latin typeface="Arial" panose="020B0604020202020204" pitchFamily="34" charset="0"/>
                <a:cs typeface="Arial" panose="020B0604020202020204" pitchFamily="34" charset="0"/>
              </a:rPr>
              <a:t>Co-Benefit </a:t>
            </a:r>
            <a:r>
              <a:rPr lang="en-US" sz="750" b="1" dirty="0" smtClean="0">
                <a:latin typeface="Arial" panose="020B0604020202020204" pitchFamily="34" charset="0"/>
                <a:cs typeface="Arial" panose="020B0604020202020204" pitchFamily="34" charset="0"/>
              </a:rPr>
              <a:t>3</a:t>
            </a:r>
            <a:r>
              <a:rPr lang="en-US" sz="750" dirty="0" smtClean="0">
                <a:latin typeface="Arial" panose="020B0604020202020204" pitchFamily="34" charset="0"/>
                <a:cs typeface="Arial" panose="020B0604020202020204" pitchFamily="34" charset="0"/>
              </a:rPr>
              <a:t>: Smallholders have increased access to </a:t>
            </a:r>
            <a:r>
              <a:rPr lang="en-US" sz="750" dirty="0">
                <a:latin typeface="Arial" panose="020B0604020202020204" pitchFamily="34" charset="0"/>
                <a:cs typeface="Arial" panose="020B0604020202020204" pitchFamily="34" charset="0"/>
              </a:rPr>
              <a:t>financial instruments and markets</a:t>
            </a:r>
            <a:endParaRPr lang="en-US" sz="750" dirty="0">
              <a:latin typeface="Arial" panose="020B0604020202020204" pitchFamily="34" charset="0"/>
              <a:cs typeface="Arial" panose="020B0604020202020204" pitchFamily="34" charset="0"/>
            </a:endParaRPr>
          </a:p>
        </p:txBody>
      </p:sp>
      <p:sp>
        <p:nvSpPr>
          <p:cNvPr id="158" name="Right Brace 157"/>
          <p:cNvSpPr/>
          <p:nvPr/>
        </p:nvSpPr>
        <p:spPr>
          <a:xfrm rot="16200000">
            <a:off x="6242776" y="1031220"/>
            <a:ext cx="210019" cy="2754728"/>
          </a:xfrm>
          <a:prstGeom prst="rightBrace">
            <a:avLst>
              <a:gd name="adj1" fmla="val 8333"/>
              <a:gd name="adj2" fmla="val 49492"/>
            </a:avLst>
          </a:prstGeom>
          <a:ln w="127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Right Brace 158"/>
          <p:cNvSpPr/>
          <p:nvPr/>
        </p:nvSpPr>
        <p:spPr>
          <a:xfrm rot="16200000">
            <a:off x="9787366" y="343277"/>
            <a:ext cx="210021" cy="4130613"/>
          </a:xfrm>
          <a:prstGeom prst="rightBrace">
            <a:avLst>
              <a:gd name="adj1" fmla="val 8333"/>
              <a:gd name="adj2" fmla="val 49492"/>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0" name="Straight Arrow Connector 159">
            <a:extLst>
              <a:ext uri="{FF2B5EF4-FFF2-40B4-BE49-F238E27FC236}">
                <a16:creationId xmlns:a16="http://schemas.microsoft.com/office/drawing/2014/main" id="{69F73E8B-B7F2-B24C-B832-38231B35B8F7}"/>
              </a:ext>
            </a:extLst>
          </p:cNvPr>
          <p:cNvCxnSpPr>
            <a:stCxn id="85" idx="1"/>
            <a:endCxn id="140" idx="3"/>
          </p:cNvCxnSpPr>
          <p:nvPr/>
        </p:nvCxnSpPr>
        <p:spPr>
          <a:xfrm flipH="1">
            <a:off x="6775352" y="1775278"/>
            <a:ext cx="165450"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69F73E8B-B7F2-B24C-B832-38231B35B8F7}"/>
              </a:ext>
            </a:extLst>
          </p:cNvPr>
          <p:cNvCxnSpPr>
            <a:stCxn id="101" idx="1"/>
            <a:endCxn id="149" idx="1"/>
          </p:cNvCxnSpPr>
          <p:nvPr/>
        </p:nvCxnSpPr>
        <p:spPr>
          <a:xfrm>
            <a:off x="10487025" y="1775277"/>
            <a:ext cx="148629"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69F73E8B-B7F2-B24C-B832-38231B35B8F7}"/>
              </a:ext>
            </a:extLst>
          </p:cNvPr>
          <p:cNvCxnSpPr>
            <a:stCxn id="101" idx="3"/>
            <a:endCxn id="69" idx="3"/>
          </p:cNvCxnSpPr>
          <p:nvPr/>
        </p:nvCxnSpPr>
        <p:spPr>
          <a:xfrm flipH="1">
            <a:off x="9108336" y="1775277"/>
            <a:ext cx="190689"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5" name="Straight Arrow Connector 174">
            <a:extLst>
              <a:ext uri="{FF2B5EF4-FFF2-40B4-BE49-F238E27FC236}">
                <a16:creationId xmlns:a16="http://schemas.microsoft.com/office/drawing/2014/main" id="{69F73E8B-B7F2-B24C-B832-38231B35B8F7}"/>
              </a:ext>
            </a:extLst>
          </p:cNvPr>
          <p:cNvCxnSpPr>
            <a:stCxn id="85" idx="3"/>
            <a:endCxn id="69" idx="1"/>
          </p:cNvCxnSpPr>
          <p:nvPr/>
        </p:nvCxnSpPr>
        <p:spPr>
          <a:xfrm flipV="1">
            <a:off x="8128802" y="1775277"/>
            <a:ext cx="115534" cy="1"/>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79" name="Right Brace 178"/>
          <p:cNvSpPr/>
          <p:nvPr/>
        </p:nvSpPr>
        <p:spPr>
          <a:xfrm rot="16200000">
            <a:off x="3403928" y="1036258"/>
            <a:ext cx="210021" cy="2744651"/>
          </a:xfrm>
          <a:prstGeom prst="rightBrace">
            <a:avLst>
              <a:gd name="adj1" fmla="val 8333"/>
              <a:gd name="adj2" fmla="val 51059"/>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3" name="Straight Arrow Connector 62"/>
          <p:cNvCxnSpPr>
            <a:stCxn id="43" idx="0"/>
            <a:endCxn id="85" idx="0"/>
          </p:cNvCxnSpPr>
          <p:nvPr/>
        </p:nvCxnSpPr>
        <p:spPr>
          <a:xfrm rot="5400000" flipH="1" flipV="1">
            <a:off x="5527874" y="-668513"/>
            <a:ext cx="12700" cy="4013856"/>
          </a:xfrm>
          <a:prstGeom prst="curved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5" name="Straight Arrow Connector 62"/>
          <p:cNvCxnSpPr>
            <a:stCxn id="85" idx="0"/>
            <a:endCxn id="101" idx="0"/>
          </p:cNvCxnSpPr>
          <p:nvPr/>
        </p:nvCxnSpPr>
        <p:spPr>
          <a:xfrm rot="5400000" flipH="1" flipV="1">
            <a:off x="8713913" y="159304"/>
            <a:ext cx="1" cy="2358223"/>
          </a:xfrm>
          <a:prstGeom prst="curvedConnector3">
            <a:avLst>
              <a:gd name="adj1" fmla="val 228601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7" name="Straight Arrow Connector 62"/>
          <p:cNvCxnSpPr>
            <a:stCxn id="85" idx="2"/>
            <a:endCxn id="72" idx="2"/>
          </p:cNvCxnSpPr>
          <p:nvPr/>
        </p:nvCxnSpPr>
        <p:spPr>
          <a:xfrm rot="5400000">
            <a:off x="6343352" y="1020690"/>
            <a:ext cx="12700" cy="2382900"/>
          </a:xfrm>
          <a:prstGeom prst="curved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07555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979F12F22C9E4F9273E32F354CEDB7" ma:contentTypeVersion="20" ma:contentTypeDescription="Create a new document." ma:contentTypeScope="" ma:versionID="ea4e5d10fa89c9815ebf3d9d51abb56c">
  <xsd:schema xmlns:xsd="http://www.w3.org/2001/XMLSchema" xmlns:xs="http://www.w3.org/2001/XMLSchema" xmlns:p="http://schemas.microsoft.com/office/2006/metadata/properties" xmlns:ns2="366ae72f-6d51-4737-8f6b-a9169c366b64" xmlns:ns3="a3cd7b71-671d-4139-9a97-5d1a7380fae4" xmlns:ns4="50c9b839-8b53-4ddb-9b24-b96221f2bda6" targetNamespace="http://schemas.microsoft.com/office/2006/metadata/properties" ma:root="true" ma:fieldsID="bb0d8430c0dc2f6bfac168702e804803" ns2:_="" ns3:_="" ns4:_="">
    <xsd:import namespace="366ae72f-6d51-4737-8f6b-a9169c366b64"/>
    <xsd:import namespace="a3cd7b71-671d-4139-9a97-5d1a7380fae4"/>
    <xsd:import namespace="50c9b839-8b53-4ddb-9b24-b96221f2bda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ile_x0020_" minOccurs="0"/>
                <xsd:element ref="ns2:remark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6ae72f-6d51-4737-8f6b-a9169c366b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ile_x0020_" ma:index="16" nillable="true" ma:displayName="file " ma:format="Dropdown" ma:internalName="file_x0020_" ma:percentage="FALSE">
      <xsd:simpleType>
        <xsd:restriction base="dms:Number"/>
      </xsd:simpleType>
    </xsd:element>
    <xsd:element name="remarks" ma:index="17" nillable="true" ma:displayName="remarks" ma:format="Dropdown" ma:internalName="remarks">
      <xsd:simpleType>
        <xsd:restriction base="dms:Text">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3a5397d5-9543-4dbc-8fcb-23c3638b1d4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3cd7b71-671d-4139-9a97-5d1a7380fae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0c9b839-8b53-4ddb-9b24-b96221f2bda6"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5fd50e79-fa69-4ed5-b0f8-bdacc103d93a}" ma:internalName="TaxCatchAll" ma:showField="CatchAllData" ma:web="a3cd7b71-671d-4139-9a97-5d1a7380fae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0c9b839-8b53-4ddb-9b24-b96221f2bda6" xsi:nil="true"/>
    <lcf76f155ced4ddcb4097134ff3c332f xmlns="366ae72f-6d51-4737-8f6b-a9169c366b64">
      <Terms xmlns="http://schemas.microsoft.com/office/infopath/2007/PartnerControls"/>
    </lcf76f155ced4ddcb4097134ff3c332f>
    <remarks xmlns="366ae72f-6d51-4737-8f6b-a9169c366b64" xsi:nil="true"/>
    <file_x0020_ xmlns="366ae72f-6d51-4737-8f6b-a9169c366b64" xsi:nil="true"/>
  </documentManagement>
</p:properties>
</file>

<file path=customXml/itemProps1.xml><?xml version="1.0" encoding="utf-8"?>
<ds:datastoreItem xmlns:ds="http://schemas.openxmlformats.org/officeDocument/2006/customXml" ds:itemID="{8357B5D2-C5DD-40AB-AA10-5B7984523D07}"/>
</file>

<file path=customXml/itemProps2.xml><?xml version="1.0" encoding="utf-8"?>
<ds:datastoreItem xmlns:ds="http://schemas.openxmlformats.org/officeDocument/2006/customXml" ds:itemID="{036E603F-DFD3-4637-BCC7-3FADEC28ECAC}"/>
</file>

<file path=customXml/itemProps3.xml><?xml version="1.0" encoding="utf-8"?>
<ds:datastoreItem xmlns:ds="http://schemas.openxmlformats.org/officeDocument/2006/customXml" ds:itemID="{9C4E3FD4-1E26-478C-80F6-45DC93BBCF6C}"/>
</file>

<file path=docProps/app.xml><?xml version="1.0" encoding="utf-8"?>
<Properties xmlns="http://schemas.openxmlformats.org/officeDocument/2006/extended-properties" xmlns:vt="http://schemas.openxmlformats.org/officeDocument/2006/docPropsVTypes">
  <Template/>
  <TotalTime>41416</TotalTime>
  <Words>741</Words>
  <Application>Microsoft Office PowerPoint</Application>
  <PresentationFormat>Widescreen</PresentationFormat>
  <Paragraphs>52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MS Mincho</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Tommaso.Alacevich@fao.org</dc:creator>
  <cp:lastModifiedBy>Tommaso Alacevich</cp:lastModifiedBy>
  <cp:revision>406</cp:revision>
  <dcterms:created xsi:type="dcterms:W3CDTF">2017-06-30T12:39:39Z</dcterms:created>
  <dcterms:modified xsi:type="dcterms:W3CDTF">2023-02-06T17:22:17Z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0x01010000979F12F22C9E4F9273E32F354CEDB7</vt:lpwstr>
  </property>
</Properties>
</file>