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6"/>
  </p:notesMasterIdLst>
  <p:sldIdLst>
    <p:sldId id="256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" roundtripDataSignature="AMtx7mgGOIn3rU18wLS1R1rviTgU2Y8A6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41B1B7-6497-D5CC-A7DF-51BCA48C2D7B}" name="Gregoire Borchard" initials="GB" userId="S::gregoire.borchard@uncdf.org::689085d2-29f3-4a3c-a7a6-deb647b39d1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0"/>
  </p:normalViewPr>
  <p:slideViewPr>
    <p:cSldViewPr snapToGrid="0">
      <p:cViewPr>
        <p:scale>
          <a:sx n="26" d="100"/>
          <a:sy n="26" d="100"/>
        </p:scale>
        <p:origin x="2124" y="6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customschemas.google.com/relationships/presentationmetadata" Target="metadata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798980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1344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>
            <a:extLst>
              <a:ext uri="{FF2B5EF4-FFF2-40B4-BE49-F238E27FC236}">
                <a16:creationId xmlns:a16="http://schemas.microsoft.com/office/drawing/2014/main" id="{D68566D6-CF6E-2C18-34F6-C14CC6BE6571}"/>
              </a:ext>
            </a:extLst>
          </p:cNvPr>
          <p:cNvGrpSpPr/>
          <p:nvPr/>
        </p:nvGrpSpPr>
        <p:grpSpPr>
          <a:xfrm>
            <a:off x="26529" y="-379140"/>
            <a:ext cx="12395930" cy="10600826"/>
            <a:chOff x="26529" y="-379140"/>
            <a:chExt cx="12395930" cy="10600826"/>
          </a:xfrm>
        </p:grpSpPr>
        <p:sp>
          <p:nvSpPr>
            <p:cNvPr id="89" name="Google Shape;89;p1"/>
            <p:cNvSpPr/>
            <p:nvPr/>
          </p:nvSpPr>
          <p:spPr>
            <a:xfrm>
              <a:off x="26529" y="-379140"/>
              <a:ext cx="12395930" cy="10600826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90" name="Google Shape;90;p1"/>
            <p:cNvCxnSpPr>
              <a:endCxn id="91" idx="3"/>
            </p:cNvCxnSpPr>
            <p:nvPr/>
          </p:nvCxnSpPr>
          <p:spPr>
            <a:xfrm rot="10800000">
              <a:off x="3443870" y="1976639"/>
              <a:ext cx="1360800" cy="172800"/>
            </a:xfrm>
            <a:prstGeom prst="bentConnector3">
              <a:avLst>
                <a:gd name="adj1" fmla="val 49996"/>
              </a:avLst>
            </a:prstGeom>
            <a:noFill/>
            <a:ln w="28575" cap="flat" cmpd="sng">
              <a:solidFill>
                <a:srgbClr val="6DAA9C"/>
              </a:solidFill>
              <a:prstDash val="dot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92" name="Google Shape;92;p1"/>
            <p:cNvCxnSpPr/>
            <p:nvPr/>
          </p:nvCxnSpPr>
          <p:spPr>
            <a:xfrm rot="10800000" flipH="1">
              <a:off x="8878819" y="2093735"/>
              <a:ext cx="1360800" cy="9600"/>
            </a:xfrm>
            <a:prstGeom prst="bentConnector3">
              <a:avLst>
                <a:gd name="adj1" fmla="val 50004"/>
              </a:avLst>
            </a:prstGeom>
            <a:noFill/>
            <a:ln w="28575" cap="flat" cmpd="sng">
              <a:solidFill>
                <a:srgbClr val="6DAA9C"/>
              </a:solidFill>
              <a:prstDash val="dot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93" name="Google Shape;93;p1"/>
            <p:cNvCxnSpPr/>
            <p:nvPr/>
          </p:nvCxnSpPr>
          <p:spPr>
            <a:xfrm>
              <a:off x="6528996" y="1721898"/>
              <a:ext cx="626955" cy="0"/>
            </a:xfrm>
            <a:prstGeom prst="straightConnector1">
              <a:avLst/>
            </a:prstGeom>
            <a:noFill/>
            <a:ln w="28575" cap="flat" cmpd="sng">
              <a:solidFill>
                <a:srgbClr val="51897C"/>
              </a:solidFill>
              <a:prstDash val="solid"/>
              <a:miter lim="800000"/>
              <a:headEnd type="none" w="sm" len="sm"/>
              <a:tailEnd type="stealth" w="med" len="med"/>
            </a:ln>
          </p:spPr>
        </p:cxnSp>
        <p:sp>
          <p:nvSpPr>
            <p:cNvPr id="94" name="Google Shape;94;p1"/>
            <p:cNvSpPr/>
            <p:nvPr/>
          </p:nvSpPr>
          <p:spPr>
            <a:xfrm>
              <a:off x="303411" y="2966145"/>
              <a:ext cx="1029071" cy="765279"/>
            </a:xfrm>
            <a:prstGeom prst="roundRect">
              <a:avLst>
                <a:gd name="adj" fmla="val 0"/>
              </a:avLst>
            </a:prstGeom>
            <a:solidFill>
              <a:srgbClr val="FAAD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Outputs</a:t>
              </a:r>
              <a:endParaRPr/>
            </a:p>
          </p:txBody>
        </p:sp>
        <p:sp>
          <p:nvSpPr>
            <p:cNvPr id="95" name="Google Shape;95;p1"/>
            <p:cNvSpPr/>
            <p:nvPr/>
          </p:nvSpPr>
          <p:spPr>
            <a:xfrm>
              <a:off x="304321" y="1565682"/>
              <a:ext cx="1029071" cy="766355"/>
            </a:xfrm>
            <a:prstGeom prst="roundRect">
              <a:avLst>
                <a:gd name="adj" fmla="val 0"/>
              </a:avLst>
            </a:prstGeom>
            <a:solidFill>
              <a:srgbClr val="51897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Outcomes and co-benefits</a:t>
              </a:r>
              <a:endParaRPr/>
            </a:p>
          </p:txBody>
        </p:sp>
        <p:sp>
          <p:nvSpPr>
            <p:cNvPr id="96" name="Google Shape;96;p1"/>
            <p:cNvSpPr/>
            <p:nvPr/>
          </p:nvSpPr>
          <p:spPr>
            <a:xfrm>
              <a:off x="303411" y="4753995"/>
              <a:ext cx="1029071" cy="766355"/>
            </a:xfrm>
            <a:prstGeom prst="roundRect">
              <a:avLst>
                <a:gd name="adj" fmla="val 0"/>
              </a:avLst>
            </a:prstGeom>
            <a:solidFill>
              <a:srgbClr val="CA76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Project activities</a:t>
              </a:r>
              <a:endParaRPr/>
            </a:p>
          </p:txBody>
        </p:sp>
        <p:sp>
          <p:nvSpPr>
            <p:cNvPr id="97" name="Google Shape;97;p1"/>
            <p:cNvSpPr/>
            <p:nvPr/>
          </p:nvSpPr>
          <p:spPr>
            <a:xfrm>
              <a:off x="279457" y="7208310"/>
              <a:ext cx="1053024" cy="786109"/>
            </a:xfrm>
            <a:prstGeom prst="roundRect">
              <a:avLst>
                <a:gd name="adj" fmla="val 0"/>
              </a:avLst>
            </a:prstGeom>
            <a:solidFill>
              <a:srgbClr val="CB569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Barriers, risks</a:t>
              </a:r>
              <a:endParaRPr/>
            </a:p>
          </p:txBody>
        </p:sp>
        <p:grpSp>
          <p:nvGrpSpPr>
            <p:cNvPr id="98" name="Google Shape;98;p1"/>
            <p:cNvGrpSpPr/>
            <p:nvPr/>
          </p:nvGrpSpPr>
          <p:grpSpPr>
            <a:xfrm>
              <a:off x="291433" y="-82844"/>
              <a:ext cx="1041049" cy="756095"/>
              <a:chOff x="131341" y="356079"/>
              <a:chExt cx="1674533" cy="1026532"/>
            </a:xfrm>
          </p:grpSpPr>
          <p:sp>
            <p:nvSpPr>
              <p:cNvPr id="99" name="Google Shape;99;p1"/>
              <p:cNvSpPr/>
              <p:nvPr/>
            </p:nvSpPr>
            <p:spPr>
              <a:xfrm>
                <a:off x="1341470" y="609936"/>
                <a:ext cx="464404" cy="472130"/>
              </a:xfrm>
              <a:prstGeom prst="rect">
                <a:avLst/>
              </a:prstGeom>
              <a:solidFill>
                <a:srgbClr val="4C8B9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0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p1"/>
              <p:cNvSpPr/>
              <p:nvPr/>
            </p:nvSpPr>
            <p:spPr>
              <a:xfrm>
                <a:off x="131341" y="356079"/>
                <a:ext cx="1655266" cy="1026532"/>
              </a:xfrm>
              <a:prstGeom prst="round2DiagRect">
                <a:avLst>
                  <a:gd name="adj1" fmla="val 31635"/>
                  <a:gd name="adj2" fmla="val 0"/>
                </a:avLst>
              </a:prstGeom>
              <a:solidFill>
                <a:srgbClr val="4C8B9A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 sz="1000" b="0" i="0" u="none" strike="noStrike" cap="none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Impact: Paradigm shift</a:t>
                </a:r>
                <a:endParaRPr/>
              </a:p>
            </p:txBody>
          </p:sp>
        </p:grpSp>
        <p:sp>
          <p:nvSpPr>
            <p:cNvPr id="101" name="Google Shape;101;p1"/>
            <p:cNvSpPr/>
            <p:nvPr/>
          </p:nvSpPr>
          <p:spPr>
            <a:xfrm>
              <a:off x="240816" y="8902418"/>
              <a:ext cx="1184985" cy="608651"/>
            </a:xfrm>
            <a:prstGeom prst="round2DiagRect">
              <a:avLst>
                <a:gd name="adj1" fmla="val 0"/>
                <a:gd name="adj2" fmla="val 0"/>
              </a:avLst>
            </a:prstGeom>
            <a:solidFill>
              <a:srgbClr val="7C80A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Assumptions</a:t>
              </a:r>
              <a:endParaRPr sz="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2" name="Google Shape;102;p1"/>
            <p:cNvGrpSpPr/>
            <p:nvPr/>
          </p:nvGrpSpPr>
          <p:grpSpPr>
            <a:xfrm>
              <a:off x="1614864" y="8765921"/>
              <a:ext cx="10550607" cy="1114572"/>
              <a:chOff x="1984955" y="4636481"/>
              <a:chExt cx="8626866" cy="989531"/>
            </a:xfrm>
          </p:grpSpPr>
          <p:sp>
            <p:nvSpPr>
              <p:cNvPr id="103" name="Google Shape;103;p1"/>
              <p:cNvSpPr/>
              <p:nvPr/>
            </p:nvSpPr>
            <p:spPr>
              <a:xfrm>
                <a:off x="1984955" y="4636481"/>
                <a:ext cx="296772" cy="391346"/>
              </a:xfrm>
              <a:prstGeom prst="rect">
                <a:avLst/>
              </a:prstGeom>
              <a:solidFill>
                <a:srgbClr val="CDCED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0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" name="Google Shape;104;p1"/>
              <p:cNvSpPr/>
              <p:nvPr/>
            </p:nvSpPr>
            <p:spPr>
              <a:xfrm>
                <a:off x="1984955" y="4636481"/>
                <a:ext cx="8626866" cy="989531"/>
              </a:xfrm>
              <a:prstGeom prst="round2DiagRect">
                <a:avLst>
                  <a:gd name="adj1" fmla="val 36698"/>
                  <a:gd name="adj2" fmla="val 0"/>
                </a:avLst>
              </a:prstGeom>
              <a:solidFill>
                <a:srgbClr val="CDCED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380990" marR="0" lvl="0" indent="-38099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067"/>
                  <a:buFont typeface="Arial"/>
                  <a:buChar char="•"/>
                </a:pPr>
                <a:r>
                  <a:rPr lang="en-CA" sz="1067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Local authorities are in a unique position to identify climate change adaptation responses that best meet local needs,</a:t>
                </a:r>
                <a:endParaRPr/>
              </a:p>
              <a:p>
                <a:pPr marL="380990" marR="0" lvl="0" indent="-38099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067"/>
                  <a:buFont typeface="Arial"/>
                  <a:buChar char="•"/>
                </a:pPr>
                <a:r>
                  <a:rPr lang="en-CA" sz="1067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Local authorities are better positioned to undertake small- to medium- sized adaptation investments required for building climate resilience.</a:t>
                </a:r>
                <a:endParaRPr/>
              </a:p>
              <a:p>
                <a:pPr marL="380990" marR="0" lvl="0" indent="-38099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067"/>
                  <a:buFont typeface="Arial"/>
                  <a:buChar char="•"/>
                </a:pPr>
                <a:r>
                  <a:rPr lang="en-CA" sz="1067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Performance based incentives coupled with targeted technical assistance will lead to accelerated capacity development for local governments</a:t>
                </a:r>
                <a:endParaRPr/>
              </a:p>
              <a:p>
                <a:pPr marL="380990" marR="0" lvl="0" indent="-38099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067"/>
                  <a:buFont typeface="Arial"/>
                  <a:buChar char="•"/>
                </a:pPr>
                <a:r>
                  <a:rPr lang="en-CA" sz="1067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Increased capacity of local government and performance incentives will lead to mainstreaming adaptation into local development planning.</a:t>
                </a:r>
                <a:endParaRPr/>
              </a:p>
              <a:p>
                <a:pPr marL="380990" marR="0" lvl="0" indent="-38099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067"/>
                  <a:buFont typeface="Arial"/>
                  <a:buChar char="•"/>
                </a:pPr>
                <a:r>
                  <a:rPr lang="en-CA" sz="1067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Increased financial and management capacity of the local governments and increased finance will lead to uptake of climate resilient investments.</a:t>
                </a:r>
                <a:endParaRPr/>
              </a:p>
              <a:p>
                <a:pPr marL="380990" marR="0" lvl="0" indent="-38099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067"/>
                  <a:buFont typeface="Arial"/>
                  <a:buChar char="•"/>
                </a:pPr>
                <a:r>
                  <a:rPr lang="en-CA" sz="1067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Mainstreaming climate resilience into local government planning and providing autonomy will lead to more efficient adaptation interventions. </a:t>
                </a:r>
                <a:endParaRPr/>
              </a:p>
            </p:txBody>
          </p:sp>
        </p:grpSp>
        <p:sp>
          <p:nvSpPr>
            <p:cNvPr id="105" name="Google Shape;105;p1"/>
            <p:cNvSpPr/>
            <p:nvPr/>
          </p:nvSpPr>
          <p:spPr>
            <a:xfrm>
              <a:off x="1894099" y="6678957"/>
              <a:ext cx="1389849" cy="1903633"/>
            </a:xfrm>
            <a:prstGeom prst="roundRect">
              <a:avLst>
                <a:gd name="adj" fmla="val 0"/>
              </a:avLst>
            </a:prstGeom>
            <a:solidFill>
              <a:srgbClr val="EAC8D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Barrier 1 (B1) Limited awareness, information, data, and technical knowledge about climate change on a local level.</a:t>
              </a:r>
              <a:endParaRPr/>
            </a:p>
          </p:txBody>
        </p:sp>
        <p:sp>
          <p:nvSpPr>
            <p:cNvPr id="106" name="Google Shape;106;p1"/>
            <p:cNvSpPr/>
            <p:nvPr/>
          </p:nvSpPr>
          <p:spPr>
            <a:xfrm>
              <a:off x="10671767" y="6678957"/>
              <a:ext cx="1389849" cy="1924055"/>
            </a:xfrm>
            <a:prstGeom prst="roundRect">
              <a:avLst>
                <a:gd name="adj" fmla="val 0"/>
              </a:avLst>
            </a:prstGeom>
            <a:solidFill>
              <a:srgbClr val="EAC8D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Risk 2: Loss of willingness to adopt a PBCRG mechanisms due to additional complexity and administrative burden</a:t>
              </a:r>
              <a:endPara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1"/>
            <p:cNvSpPr/>
            <p:nvPr/>
          </p:nvSpPr>
          <p:spPr>
            <a:xfrm>
              <a:off x="7160700" y="6689165"/>
              <a:ext cx="1389849" cy="1903633"/>
            </a:xfrm>
            <a:prstGeom prst="roundRect">
              <a:avLst>
                <a:gd name="adj" fmla="val 0"/>
              </a:avLst>
            </a:prstGeom>
            <a:solidFill>
              <a:srgbClr val="EAC8D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B4. Insufficient funding to the local governments and weak intergovernmental fiscal system that does not promote climate resilient local investments.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1"/>
            <p:cNvSpPr/>
            <p:nvPr/>
          </p:nvSpPr>
          <p:spPr>
            <a:xfrm>
              <a:off x="1473020" y="4170610"/>
              <a:ext cx="1927568" cy="2036528"/>
            </a:xfrm>
            <a:prstGeom prst="roundRect">
              <a:avLst>
                <a:gd name="adj" fmla="val 0"/>
              </a:avLst>
            </a:prstGeom>
            <a:solidFill>
              <a:srgbClr val="EDCECB"/>
            </a:solidFill>
            <a:ln>
              <a:noFill/>
            </a:ln>
          </p:spPr>
          <p:txBody>
            <a:bodyPr spcFirstLastPara="1" wrap="square" lIns="48000" tIns="48000" rIns="48000" bIns="48000" anchor="ctr" anchorCtr="0">
              <a:noAutofit/>
            </a:bodyPr>
            <a:lstStyle/>
            <a:p>
              <a:pPr algn="ctr"/>
              <a:r>
                <a:rPr lang="en-CA" sz="10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1.1.1 Assessment of needs</a:t>
              </a:r>
              <a:r>
                <a:rPr lang="en-CA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 lang="en-CA" sz="1000" dirty="0">
                <a:solidFill>
                  <a:schemeClr val="dk1"/>
                </a:solidFill>
                <a:latin typeface="Calibri"/>
                <a:cs typeface="Calibri"/>
              </a:endParaRPr>
            </a:p>
            <a:p>
              <a:pPr algn="ctr"/>
              <a:endParaRPr lang="en-CA" sz="1000" dirty="0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  <a:p>
              <a:pPr algn="ctr"/>
              <a:r>
                <a:rPr lang="en-CA" sz="1000" dirty="0">
                  <a:solidFill>
                    <a:schemeClr val="dk1"/>
                  </a:solidFill>
                  <a:latin typeface="Calibri"/>
                  <a:cs typeface="Calibri"/>
                </a:rPr>
                <a:t>1.1.2 Sensitization of local stakeholders </a:t>
              </a:r>
              <a:endParaRPr lang="en-CA" sz="1000">
                <a:solidFill>
                  <a:schemeClr val="dk1"/>
                </a:solidFill>
              </a:endParaRPr>
            </a:p>
            <a:p>
              <a:pPr algn="ctr"/>
              <a:endParaRPr lang="en-CA" sz="1000" dirty="0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  <a:p>
              <a:pPr algn="ctr"/>
              <a:r>
                <a:rPr lang="en-CA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1.1.3</a:t>
              </a:r>
              <a:r>
                <a:rPr lang="en-CA" sz="10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Local outreach and </a:t>
              </a:r>
              <a:r>
                <a:rPr lang="en-CA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sensibilization strategy </a:t>
              </a:r>
              <a:endParaRPr lang="en-CA" sz="1000">
                <a:solidFill>
                  <a:schemeClr val="dk1"/>
                </a:solidFill>
              </a:endParaRPr>
            </a:p>
            <a:p>
              <a:pPr algn="ctr"/>
              <a:endParaRPr lang="en-CA" sz="1000" dirty="0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1.1.4 Targeted workshops</a:t>
              </a:r>
              <a:endParaRPr sz="1000">
                <a:solidFill>
                  <a:schemeClr val="dk1"/>
                </a:solidFill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9" name="Google Shape;109;p1"/>
            <p:cNvGrpSpPr/>
            <p:nvPr/>
          </p:nvGrpSpPr>
          <p:grpSpPr>
            <a:xfrm>
              <a:off x="1466919" y="-79620"/>
              <a:ext cx="10698552" cy="1221283"/>
              <a:chOff x="1956861" y="163913"/>
              <a:chExt cx="7656309" cy="1255037"/>
            </a:xfrm>
          </p:grpSpPr>
          <p:sp>
            <p:nvSpPr>
              <p:cNvPr id="110" name="Google Shape;110;p1"/>
              <p:cNvSpPr/>
              <p:nvPr/>
            </p:nvSpPr>
            <p:spPr>
              <a:xfrm>
                <a:off x="1984953" y="723900"/>
                <a:ext cx="296772" cy="314325"/>
              </a:xfrm>
              <a:prstGeom prst="rect">
                <a:avLst/>
              </a:prstGeom>
              <a:solidFill>
                <a:srgbClr val="BED5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0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" name="Google Shape;111;p1"/>
              <p:cNvSpPr/>
              <p:nvPr/>
            </p:nvSpPr>
            <p:spPr>
              <a:xfrm>
                <a:off x="1956861" y="163913"/>
                <a:ext cx="7656309" cy="1255037"/>
              </a:xfrm>
              <a:prstGeom prst="round2DiagRect">
                <a:avLst>
                  <a:gd name="adj1" fmla="val 0"/>
                  <a:gd name="adj2" fmla="val 21381"/>
                </a:avLst>
              </a:prstGeom>
              <a:solidFill>
                <a:srgbClr val="BED5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 sz="1100" b="0" i="1" u="sng" strike="noStrike" cap="none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IF</a:t>
                </a:r>
                <a:r>
                  <a:rPr lang="en-CA" sz="1100" b="0" i="1" u="none" strike="noStrike" cap="none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 the </a:t>
                </a:r>
                <a:r>
                  <a:rPr lang="en-CA" sz="1100" b="0" i="1" u="none" strike="noStrike" cap="none" dirty="0" err="1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LoCAL</a:t>
                </a:r>
                <a:r>
                  <a:rPr lang="en-CA" sz="1100" b="0" i="1" u="none" strike="noStrike" cap="none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performance-based climate resilience grant mechanism is established and operational in Benin providing technical assistance, adaptation mainstreaming tools, and grants to local governments</a:t>
                </a:r>
                <a:endParaRPr dirty="0"/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 sz="1100" i="1" u="sng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THEN</a:t>
                </a:r>
                <a:r>
                  <a:rPr lang="en-CA" sz="1100" b="1" dirty="0">
                    <a:solidFill>
                      <a:srgbClr val="3A3A3C"/>
                    </a:solidFill>
                    <a:latin typeface="Trebuchet MS"/>
                    <a:ea typeface="Trebuchet MS"/>
                    <a:cs typeface="Trebuchet MS"/>
                    <a:sym typeface="Trebuchet MS"/>
                  </a:rPr>
                  <a:t> </a:t>
                </a:r>
                <a:r>
                  <a:rPr lang="en-CA" sz="1100" i="1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local governments will be able to undertake effective small and medium scale adaptation interventions to strengthen the resilience of  the most vulnerable people and communities; health, well-being, food and water security; infrastructure and built environment; and ecosystems and ecosystems services </a:t>
                </a:r>
                <a:endParaRPr sz="1100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CA" sz="1100" i="1" u="sng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BECAUSE</a:t>
                </a:r>
                <a:r>
                  <a:rPr lang="en-CA" sz="1100" i="1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 of improved local government capacity, climate-risk informed local plans and budgets, and enhanced access to climate finance at a local level</a:t>
                </a:r>
                <a:endParaRPr dirty="0"/>
              </a:p>
            </p:txBody>
          </p:sp>
        </p:grpSp>
        <p:sp>
          <p:nvSpPr>
            <p:cNvPr id="112" name="Google Shape;112;p1"/>
            <p:cNvSpPr/>
            <p:nvPr/>
          </p:nvSpPr>
          <p:spPr>
            <a:xfrm>
              <a:off x="5405167" y="6678957"/>
              <a:ext cx="1389849" cy="1903633"/>
            </a:xfrm>
            <a:prstGeom prst="roundRect">
              <a:avLst>
                <a:gd name="adj" fmla="val 0"/>
              </a:avLst>
            </a:prstGeom>
            <a:solidFill>
              <a:srgbClr val="EAC8D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B3. Limited financial and management capacity of local governments to lead adaptation-informed investments resulting in maladaptation, and human and economic losses. </a:t>
              </a:r>
              <a:endParaRPr/>
            </a:p>
          </p:txBody>
        </p:sp>
        <p:sp>
          <p:nvSpPr>
            <p:cNvPr id="113" name="Google Shape;113;p1"/>
            <p:cNvSpPr/>
            <p:nvPr/>
          </p:nvSpPr>
          <p:spPr>
            <a:xfrm>
              <a:off x="10231396" y="1566392"/>
              <a:ext cx="1934075" cy="813615"/>
            </a:xfrm>
            <a:prstGeom prst="roundRect">
              <a:avLst>
                <a:gd name="adj" fmla="val 0"/>
              </a:avLst>
            </a:prstGeom>
            <a:solidFill>
              <a:srgbClr val="D8E4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Co-benefit 2: More dynamic and green local economies are promoted (job creation, poverty alleviation, etc.)</a:t>
              </a:r>
              <a:endParaRPr dirty="0"/>
            </a:p>
          </p:txBody>
        </p:sp>
        <p:sp>
          <p:nvSpPr>
            <p:cNvPr id="114" name="Google Shape;114;p1"/>
            <p:cNvSpPr/>
            <p:nvPr/>
          </p:nvSpPr>
          <p:spPr>
            <a:xfrm>
              <a:off x="7142447" y="1271142"/>
              <a:ext cx="2807767" cy="1140747"/>
            </a:xfrm>
            <a:prstGeom prst="roundRect">
              <a:avLst>
                <a:gd name="adj" fmla="val 0"/>
              </a:avLst>
            </a:prstGeom>
            <a:solidFill>
              <a:srgbClr val="C0D4C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1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Outcome 2</a:t>
              </a:r>
              <a:r>
                <a:rPr lang="en-CA" sz="11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. </a:t>
              </a:r>
              <a:r>
                <a:rPr lang="en-US" sz="1100" kern="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Increased resilience in agriculture, food security, health, water, build environment, ecosystems and most vulnerable communities through enhanced access to climate finance to scale up adaptation investments</a:t>
              </a:r>
              <a:r>
                <a:rPr lang="en-GB" sz="1100" kern="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. </a:t>
              </a:r>
              <a:endParaRPr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1"/>
            <p:cNvSpPr/>
            <p:nvPr/>
          </p:nvSpPr>
          <p:spPr>
            <a:xfrm>
              <a:off x="1543075" y="1566392"/>
              <a:ext cx="1900795" cy="820493"/>
            </a:xfrm>
            <a:prstGeom prst="roundRect">
              <a:avLst>
                <a:gd name="adj" fmla="val 0"/>
              </a:avLst>
            </a:prstGeom>
            <a:solidFill>
              <a:srgbClr val="D8E4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Co-benefit 1: Inclusiveness of local development processes and social cohesion are promoted</a:t>
              </a:r>
              <a:endParaRPr dirty="0"/>
            </a:p>
          </p:txBody>
        </p:sp>
        <p:sp>
          <p:nvSpPr>
            <p:cNvPr id="115" name="Google Shape;115;p1"/>
            <p:cNvSpPr/>
            <p:nvPr/>
          </p:nvSpPr>
          <p:spPr>
            <a:xfrm>
              <a:off x="3649632" y="6654006"/>
              <a:ext cx="1389849" cy="1924052"/>
            </a:xfrm>
            <a:prstGeom prst="roundRect">
              <a:avLst>
                <a:gd name="adj" fmla="val 0"/>
              </a:avLst>
            </a:prstGeom>
            <a:solidFill>
              <a:srgbClr val="EAC8D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B2. Limited capacity of local governments to influence national adaptation strategies and autonomy to implement local-level interventions and policies.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116;p1"/>
            <p:cNvSpPr/>
            <p:nvPr/>
          </p:nvSpPr>
          <p:spPr>
            <a:xfrm>
              <a:off x="1473848" y="2839181"/>
              <a:ext cx="1926740" cy="1093119"/>
            </a:xfrm>
            <a:prstGeom prst="roundRect">
              <a:avLst>
                <a:gd name="adj" fmla="val 16667"/>
              </a:avLst>
            </a:prstGeom>
            <a:solidFill>
              <a:srgbClr val="FEE3CE"/>
            </a:solidFill>
            <a:ln>
              <a:noFill/>
            </a:ln>
          </p:spPr>
          <p:txBody>
            <a:bodyPr spcFirstLastPara="1" wrap="square" lIns="0" tIns="36000" rIns="0" bIns="36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67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1.1 Local stakeholders are increasingly aware of the risks and impacts associated with climate change.</a:t>
              </a:r>
              <a:endParaRPr sz="10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1"/>
            <p:cNvSpPr/>
            <p:nvPr/>
          </p:nvSpPr>
          <p:spPr>
            <a:xfrm>
              <a:off x="5853838" y="4170610"/>
              <a:ext cx="2047038" cy="2036528"/>
            </a:xfrm>
            <a:prstGeom prst="roundRect">
              <a:avLst>
                <a:gd name="adj" fmla="val 0"/>
              </a:avLst>
            </a:prstGeom>
            <a:solidFill>
              <a:srgbClr val="EDCECB"/>
            </a:solidFill>
            <a:ln>
              <a:noFill/>
            </a:ln>
          </p:spPr>
          <p:txBody>
            <a:bodyPr spcFirstLastPara="1" wrap="square" lIns="48000" tIns="48000" rIns="48000" bIns="48000" anchor="ctr" anchorCtr="0">
              <a:noAutofit/>
            </a:bodyPr>
            <a:lstStyle/>
            <a:p>
              <a:pPr algn="ctr"/>
              <a:r>
                <a:rPr lang="en-CA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1.3.1 Strengthen local governments’ participatory and gender responsive adaptation planning processes</a:t>
              </a:r>
              <a:endParaRPr lang="en-CA" sz="1000" dirty="0">
                <a:solidFill>
                  <a:schemeClr val="dk1"/>
                </a:solidFill>
                <a:latin typeface="Calibri"/>
                <a:cs typeface="Calibri"/>
              </a:endParaRPr>
            </a:p>
            <a:p>
              <a:pPr algn="ctr"/>
              <a:endParaRPr lang="en-CA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1.3.2 Climate change mainstreaming into LDP</a:t>
              </a:r>
              <a:endParaRPr sz="1000" dirty="0">
                <a:solidFill>
                  <a:schemeClr val="dk1"/>
                </a:solidFill>
              </a:endParaRPr>
            </a:p>
            <a:p>
              <a:pPr algn="ctr"/>
              <a:endParaRPr lang="en-CA" sz="1000" dirty="0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  <a:p>
              <a:pPr algn="ctr"/>
              <a:r>
                <a:rPr lang="en-CA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1.3.3 Adaptation investment programming </a:t>
              </a:r>
              <a:endParaRPr lang="en-CA" sz="1000" dirty="0">
                <a:solidFill>
                  <a:schemeClr val="dk1"/>
                </a:solidFill>
                <a:ea typeface="Calibri"/>
              </a:endParaRPr>
            </a:p>
            <a:p>
              <a:pPr algn="ctr"/>
              <a:endParaRPr lang="en-CA" sz="1000" dirty="0">
                <a:solidFill>
                  <a:schemeClr val="dk1"/>
                </a:solidFill>
                <a:latin typeface="Calibri"/>
                <a:cs typeface="Calibri"/>
              </a:endParaRPr>
            </a:p>
            <a:p>
              <a:pPr algn="ctr"/>
              <a:r>
                <a:rPr lang="en-CA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1.3.4 Establish management and monitoring  capacities and systems for local adaptation investments</a:t>
              </a:r>
              <a:endParaRPr sz="1000" dirty="0">
                <a:solidFill>
                  <a:schemeClr val="dk1"/>
                </a:solidFill>
              </a:endParaRPr>
            </a:p>
          </p:txBody>
        </p:sp>
        <p:sp>
          <p:nvSpPr>
            <p:cNvPr id="118" name="Google Shape;118;p1"/>
            <p:cNvSpPr/>
            <p:nvPr/>
          </p:nvSpPr>
          <p:spPr>
            <a:xfrm>
              <a:off x="8103982" y="4170610"/>
              <a:ext cx="1927564" cy="2036528"/>
            </a:xfrm>
            <a:prstGeom prst="roundRect">
              <a:avLst>
                <a:gd name="adj" fmla="val 0"/>
              </a:avLst>
            </a:prstGeom>
            <a:solidFill>
              <a:srgbClr val="EDCECB"/>
            </a:solidFill>
            <a:ln>
              <a:noFill/>
            </a:ln>
          </p:spPr>
          <p:txBody>
            <a:bodyPr spcFirstLastPara="1" wrap="square" lIns="48000" tIns="48000" rIns="48000" bIns="48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2.1.1 ESS and ESMP capacity building and application</a:t>
              </a:r>
              <a:endParaRPr lang="en-US" sz="1000" dirty="0">
                <a:solidFill>
                  <a:schemeClr val="dk1"/>
                </a:solidFill>
              </a:endParaRPr>
            </a:p>
            <a:p>
              <a:pPr algn="ctr"/>
              <a:endParaRPr lang="en-CA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2.1.2 Transfer PBCRG allocations to target local governments</a:t>
              </a:r>
              <a:endParaRPr sz="1000" dirty="0">
                <a:solidFill>
                  <a:schemeClr val="dk1"/>
                </a:solidFill>
              </a:endParaRPr>
            </a:p>
            <a:p>
              <a:pPr algn="ctr"/>
              <a:endParaRPr lang="en-CA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ctr"/>
              <a:r>
                <a:rPr lang="en-CA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2.1.3  Adaptation investments are implemented </a:t>
              </a:r>
              <a:endParaRPr sz="1000"/>
            </a:p>
            <a:p>
              <a:pPr algn="ctr"/>
              <a:endParaRPr lang="en-CA" sz="1000" dirty="0">
                <a:solidFill>
                  <a:schemeClr val="dk1"/>
                </a:solidFill>
                <a:latin typeface="Calibri"/>
                <a:ea typeface="Calibri"/>
                <a:cs typeface="Calibri"/>
              </a:endParaRPr>
            </a:p>
            <a:p>
              <a:pPr algn="ctr"/>
              <a:r>
                <a:rPr lang="en-CA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2.1.4 Undertake Annual Performance Assessments</a:t>
              </a:r>
              <a:r>
                <a:rPr lang="en-CA" sz="11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/>
            </a:p>
          </p:txBody>
        </p:sp>
        <p:sp>
          <p:nvSpPr>
            <p:cNvPr id="119" name="Google Shape;119;p1"/>
            <p:cNvSpPr/>
            <p:nvPr/>
          </p:nvSpPr>
          <p:spPr>
            <a:xfrm>
              <a:off x="10234651" y="4170610"/>
              <a:ext cx="1927563" cy="2036528"/>
            </a:xfrm>
            <a:prstGeom prst="roundRect">
              <a:avLst>
                <a:gd name="adj" fmla="val 0"/>
              </a:avLst>
            </a:prstGeom>
            <a:solidFill>
              <a:srgbClr val="EDCECB"/>
            </a:solidFill>
            <a:ln>
              <a:noFill/>
            </a:ln>
          </p:spPr>
          <p:txBody>
            <a:bodyPr spcFirstLastPara="1" wrap="square" lIns="48000" tIns="48000" rIns="48000" bIns="48000" anchor="ctr" anchorCtr="0">
              <a:noAutofit/>
            </a:bodyPr>
            <a:lstStyle/>
            <a:p>
              <a:pPr algn="ctr"/>
              <a:r>
                <a:rPr lang="en-CA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2.2.1  Institutionalization of the PBCRG mechanisms for scale up</a:t>
              </a:r>
              <a:endParaRPr sz="1000" dirty="0">
                <a:solidFill>
                  <a:schemeClr val="dk1"/>
                </a:solidFill>
              </a:endParaRPr>
            </a:p>
            <a:p>
              <a:pPr algn="ctr"/>
              <a:endParaRPr lang="en-CA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ctr"/>
              <a:r>
                <a:rPr lang="en-CA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2.2.2  Mobilization domestic and international, systemic and long-term financing</a:t>
              </a:r>
              <a:endParaRPr sz="1000" dirty="0">
                <a:solidFill>
                  <a:schemeClr val="dk1"/>
                </a:solidFill>
              </a:endParaRPr>
            </a:p>
          </p:txBody>
        </p:sp>
        <p:sp>
          <p:nvSpPr>
            <p:cNvPr id="120" name="Google Shape;120;p1"/>
            <p:cNvSpPr/>
            <p:nvPr/>
          </p:nvSpPr>
          <p:spPr>
            <a:xfrm>
              <a:off x="8916234" y="6680737"/>
              <a:ext cx="1389849" cy="1924052"/>
            </a:xfrm>
            <a:prstGeom prst="roundRect">
              <a:avLst>
                <a:gd name="adj" fmla="val 0"/>
              </a:avLst>
            </a:prstGeom>
            <a:solidFill>
              <a:srgbClr val="EAC8D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Risk 1: Inadequate funding will curb the commitment to climate adaptation targets.</a:t>
              </a:r>
              <a:endParaRPr sz="1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21" name="Google Shape;121;p1"/>
            <p:cNvCxnSpPr>
              <a:stCxn id="116" idx="0"/>
              <a:endCxn id="122" idx="2"/>
            </p:cNvCxnSpPr>
            <p:nvPr/>
          </p:nvCxnSpPr>
          <p:spPr>
            <a:xfrm rot="-5400000">
              <a:off x="3638418" y="1184381"/>
              <a:ext cx="453600" cy="2856000"/>
            </a:xfrm>
            <a:prstGeom prst="bentConnector3">
              <a:avLst>
                <a:gd name="adj1" fmla="val 49985"/>
              </a:avLst>
            </a:prstGeom>
            <a:noFill/>
            <a:ln w="19050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23" name="Google Shape;123;p1"/>
            <p:cNvCxnSpPr>
              <a:cxnSpLocks/>
              <a:stCxn id="124" idx="0"/>
              <a:endCxn id="114" idx="2"/>
            </p:cNvCxnSpPr>
            <p:nvPr/>
          </p:nvCxnSpPr>
          <p:spPr>
            <a:xfrm rot="16200000" flipV="1">
              <a:off x="8579876" y="2378344"/>
              <a:ext cx="440488" cy="507578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25" name="Google Shape;125;p1"/>
            <p:cNvCxnSpPr>
              <a:cxnSpLocks/>
              <a:stCxn id="114" idx="0"/>
            </p:cNvCxnSpPr>
            <p:nvPr/>
          </p:nvCxnSpPr>
          <p:spPr>
            <a:xfrm flipH="1" flipV="1">
              <a:off x="8382108" y="982316"/>
              <a:ext cx="164223" cy="288826"/>
            </a:xfrm>
            <a:prstGeom prst="straightConnector1">
              <a:avLst/>
            </a:prstGeom>
            <a:noFill/>
            <a:ln w="28575" cap="flat" cmpd="sng">
              <a:solidFill>
                <a:srgbClr val="51897C"/>
              </a:solidFill>
              <a:prstDash val="solid"/>
              <a:miter lim="800000"/>
              <a:headEnd type="none" w="sm" len="sm"/>
              <a:tailEnd type="stealth" w="med" len="med"/>
            </a:ln>
          </p:spPr>
        </p:cxnSp>
        <p:cxnSp>
          <p:nvCxnSpPr>
            <p:cNvPr id="126" name="Google Shape;126;p1"/>
            <p:cNvCxnSpPr>
              <a:stCxn id="122" idx="0"/>
            </p:cNvCxnSpPr>
            <p:nvPr/>
          </p:nvCxnSpPr>
          <p:spPr>
            <a:xfrm rot="10800000">
              <a:off x="5293159" y="982242"/>
              <a:ext cx="0" cy="288900"/>
            </a:xfrm>
            <a:prstGeom prst="straightConnector1">
              <a:avLst/>
            </a:prstGeom>
            <a:noFill/>
            <a:ln w="28575" cap="flat" cmpd="sng">
              <a:solidFill>
                <a:srgbClr val="51897C"/>
              </a:solidFill>
              <a:prstDash val="solid"/>
              <a:miter lim="800000"/>
              <a:headEnd type="none" w="sm" len="sm"/>
              <a:tailEnd type="stealth" w="med" len="med"/>
            </a:ln>
          </p:spPr>
        </p:cxnSp>
        <p:sp>
          <p:nvSpPr>
            <p:cNvPr id="122" name="Google Shape;122;p1"/>
            <p:cNvSpPr/>
            <p:nvPr/>
          </p:nvSpPr>
          <p:spPr>
            <a:xfrm>
              <a:off x="4053499" y="1271142"/>
              <a:ext cx="2479320" cy="1114572"/>
            </a:xfrm>
            <a:prstGeom prst="roundRect">
              <a:avLst>
                <a:gd name="adj" fmla="val 0"/>
              </a:avLst>
            </a:prstGeom>
            <a:solidFill>
              <a:srgbClr val="C0D4C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lvl="0" algn="ctr"/>
              <a:r>
                <a:rPr lang="en-CA" sz="11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Outcome 1: </a:t>
              </a:r>
              <a:r>
                <a:rPr lang="en-GB" sz="1100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Calibri"/>
                  <a:sym typeface="Calibri"/>
                </a:rPr>
                <a:t>S</a:t>
              </a:r>
              <a:r>
                <a:rPr lang="en-GB" sz="1100" dirty="0">
                  <a:latin typeface="Arial" panose="020B0604020202020204" pitchFamily="34" charset="0"/>
                  <a:ea typeface="Times New Roman" panose="02020603050405020304" pitchFamily="18" charset="0"/>
                </a:rPr>
                <a:t>trengthened local </a:t>
              </a:r>
              <a:r>
                <a:rPr lang="en-GB" sz="1100" kern="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climate governance and enabled systemic integration of appropriate local adaptation responses into local development processes.</a:t>
              </a:r>
              <a:endParaRPr sz="1100" dirty="0"/>
            </a:p>
          </p:txBody>
        </p:sp>
        <p:sp>
          <p:nvSpPr>
            <p:cNvPr id="127" name="Google Shape;127;p1"/>
            <p:cNvSpPr/>
            <p:nvPr/>
          </p:nvSpPr>
          <p:spPr>
            <a:xfrm>
              <a:off x="5911400" y="2839181"/>
              <a:ext cx="1926739" cy="1093119"/>
            </a:xfrm>
            <a:prstGeom prst="roundRect">
              <a:avLst>
                <a:gd name="adj" fmla="val 16667"/>
              </a:avLst>
            </a:prstGeom>
            <a:solidFill>
              <a:srgbClr val="FEE3CE"/>
            </a:solidFill>
            <a:ln>
              <a:noFill/>
            </a:ln>
          </p:spPr>
          <p:txBody>
            <a:bodyPr spcFirstLastPara="1" wrap="square" lIns="0" tIns="36000" rIns="0" bIns="36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67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1.3 Enhanced capacity of local governments to plan, budget, implement and monitor adaptation strategies.</a:t>
              </a:r>
              <a:endParaRPr dirty="0"/>
            </a:p>
          </p:txBody>
        </p:sp>
        <p:sp>
          <p:nvSpPr>
            <p:cNvPr id="124" name="Google Shape;124;p1"/>
            <p:cNvSpPr/>
            <p:nvPr/>
          </p:nvSpPr>
          <p:spPr>
            <a:xfrm>
              <a:off x="8090127" y="2852377"/>
              <a:ext cx="1927564" cy="1093119"/>
            </a:xfrm>
            <a:prstGeom prst="roundRect">
              <a:avLst>
                <a:gd name="adj" fmla="val 16667"/>
              </a:avLst>
            </a:prstGeom>
            <a:solidFill>
              <a:srgbClr val="FEE3CE"/>
            </a:solidFill>
            <a:ln>
              <a:noFill/>
            </a:ln>
          </p:spPr>
          <p:txBody>
            <a:bodyPr spcFirstLastPara="1" wrap="square" lIns="0" tIns="36000" rIns="0" bIns="36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67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2.1 The Performance-based Climate Resilience Grants (PBCRG</a:t>
              </a:r>
              <a:r>
                <a:rPr lang="en-CA" sz="1067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) mechanism </a:t>
              </a:r>
              <a:r>
                <a:rPr lang="en-CA" sz="1067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is effectively and efficiently implemented. </a:t>
              </a:r>
              <a:endParaRPr sz="10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1"/>
            <p:cNvSpPr/>
            <p:nvPr/>
          </p:nvSpPr>
          <p:spPr>
            <a:xfrm>
              <a:off x="10225081" y="2839181"/>
              <a:ext cx="1934075" cy="1093119"/>
            </a:xfrm>
            <a:prstGeom prst="roundRect">
              <a:avLst>
                <a:gd name="adj" fmla="val 16667"/>
              </a:avLst>
            </a:prstGeom>
            <a:solidFill>
              <a:srgbClr val="FEE3CE"/>
            </a:solidFill>
            <a:ln>
              <a:noFill/>
            </a:ln>
          </p:spPr>
          <p:txBody>
            <a:bodyPr spcFirstLastPara="1" wrap="square" lIns="0" tIns="36000" rIns="0" bIns="36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67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2.2 The PBCRG system is operationalized, consolidated, and progressively institutionalized for its scale up. </a:t>
              </a:r>
              <a:endParaRPr sz="10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29" name="Google Shape;129;p1"/>
            <p:cNvCxnSpPr>
              <a:stCxn id="108" idx="0"/>
              <a:endCxn id="116" idx="2"/>
            </p:cNvCxnSpPr>
            <p:nvPr/>
          </p:nvCxnSpPr>
          <p:spPr>
            <a:xfrm rot="10800000" flipH="1">
              <a:off x="2436804" y="3932410"/>
              <a:ext cx="300" cy="238200"/>
            </a:xfrm>
            <a:prstGeom prst="straightConnector1">
              <a:avLst/>
            </a:prstGeom>
            <a:noFill/>
            <a:ln w="28575" cap="flat" cmpd="sng">
              <a:solidFill>
                <a:srgbClr val="CB767A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30" name="Google Shape;130;p1"/>
            <p:cNvCxnSpPr>
              <a:stCxn id="131" idx="0"/>
              <a:endCxn id="132" idx="2"/>
            </p:cNvCxnSpPr>
            <p:nvPr/>
          </p:nvCxnSpPr>
          <p:spPr>
            <a:xfrm flipH="1" flipV="1">
              <a:off x="4621357" y="3932300"/>
              <a:ext cx="19967" cy="252421"/>
            </a:xfrm>
            <a:prstGeom prst="straightConnector1">
              <a:avLst/>
            </a:prstGeom>
            <a:noFill/>
            <a:ln w="28575" cap="flat" cmpd="sng">
              <a:solidFill>
                <a:srgbClr val="CB767A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33" name="Google Shape;133;p1"/>
            <p:cNvCxnSpPr>
              <a:endCxn id="124" idx="2"/>
            </p:cNvCxnSpPr>
            <p:nvPr/>
          </p:nvCxnSpPr>
          <p:spPr>
            <a:xfrm rot="10800000">
              <a:off x="9053909" y="3945496"/>
              <a:ext cx="0" cy="225000"/>
            </a:xfrm>
            <a:prstGeom prst="straightConnector1">
              <a:avLst/>
            </a:prstGeom>
            <a:noFill/>
            <a:ln w="28575" cap="flat" cmpd="sng">
              <a:solidFill>
                <a:srgbClr val="CB767A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34" name="Google Shape;134;p1"/>
            <p:cNvCxnSpPr>
              <a:stCxn id="119" idx="0"/>
              <a:endCxn id="128" idx="2"/>
            </p:cNvCxnSpPr>
            <p:nvPr/>
          </p:nvCxnSpPr>
          <p:spPr>
            <a:xfrm rot="10800000">
              <a:off x="11192133" y="3932410"/>
              <a:ext cx="6300" cy="238200"/>
            </a:xfrm>
            <a:prstGeom prst="straightConnector1">
              <a:avLst/>
            </a:prstGeom>
            <a:noFill/>
            <a:ln w="28575" cap="flat" cmpd="sng">
              <a:solidFill>
                <a:srgbClr val="CB767A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35" name="Google Shape;135;p1"/>
            <p:cNvCxnSpPr>
              <a:stCxn id="127" idx="0"/>
              <a:endCxn id="122" idx="2"/>
            </p:cNvCxnSpPr>
            <p:nvPr/>
          </p:nvCxnSpPr>
          <p:spPr>
            <a:xfrm rot="5400000" flipH="1">
              <a:off x="5857170" y="1821581"/>
              <a:ext cx="453600" cy="1581600"/>
            </a:xfrm>
            <a:prstGeom prst="bentConnector3">
              <a:avLst>
                <a:gd name="adj1" fmla="val 49985"/>
              </a:avLst>
            </a:prstGeom>
            <a:noFill/>
            <a:ln w="19050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36" name="Google Shape;136;p1"/>
            <p:cNvCxnSpPr>
              <a:cxnSpLocks/>
              <a:stCxn id="128" idx="0"/>
              <a:endCxn id="114" idx="2"/>
            </p:cNvCxnSpPr>
            <p:nvPr/>
          </p:nvCxnSpPr>
          <p:spPr>
            <a:xfrm rot="16200000" flipV="1">
              <a:off x="9655579" y="1302641"/>
              <a:ext cx="427292" cy="2645788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37" name="Google Shape;137;p1"/>
            <p:cNvCxnSpPr/>
            <p:nvPr/>
          </p:nvCxnSpPr>
          <p:spPr>
            <a:xfrm rot="10800000">
              <a:off x="6511034" y="1976640"/>
              <a:ext cx="626955" cy="0"/>
            </a:xfrm>
            <a:prstGeom prst="straightConnector1">
              <a:avLst/>
            </a:prstGeom>
            <a:noFill/>
            <a:ln w="28575" cap="flat" cmpd="sng">
              <a:solidFill>
                <a:srgbClr val="51897C"/>
              </a:solidFill>
              <a:prstDash val="solid"/>
              <a:miter lim="800000"/>
              <a:headEnd type="none" w="sm" len="sm"/>
              <a:tailEnd type="stealth" w="med" len="med"/>
            </a:ln>
          </p:spPr>
        </p:cxnSp>
        <p:cxnSp>
          <p:nvCxnSpPr>
            <p:cNvPr id="138" name="Google Shape;138;p1"/>
            <p:cNvCxnSpPr>
              <a:stCxn id="127" idx="0"/>
              <a:endCxn id="91" idx="2"/>
            </p:cNvCxnSpPr>
            <p:nvPr/>
          </p:nvCxnSpPr>
          <p:spPr>
            <a:xfrm rot="10800000">
              <a:off x="2493570" y="2386781"/>
              <a:ext cx="4381200" cy="452400"/>
            </a:xfrm>
            <a:prstGeom prst="straightConnector1">
              <a:avLst/>
            </a:prstGeom>
            <a:noFill/>
            <a:ln w="28575" cap="flat" cmpd="sng">
              <a:solidFill>
                <a:srgbClr val="6DAA9C"/>
              </a:solidFill>
              <a:prstDash val="dot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39" name="Google Shape;139;p1"/>
            <p:cNvCxnSpPr>
              <a:stCxn id="127" idx="0"/>
              <a:endCxn id="113" idx="2"/>
            </p:cNvCxnSpPr>
            <p:nvPr/>
          </p:nvCxnSpPr>
          <p:spPr>
            <a:xfrm rot="10800000" flipH="1">
              <a:off x="6874770" y="2379881"/>
              <a:ext cx="4323600" cy="459300"/>
            </a:xfrm>
            <a:prstGeom prst="straightConnector1">
              <a:avLst/>
            </a:prstGeom>
            <a:noFill/>
            <a:ln w="28575" cap="flat" cmpd="sng">
              <a:solidFill>
                <a:srgbClr val="6DAA9C"/>
              </a:solidFill>
              <a:prstDash val="dot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40" name="Google Shape;140;p1"/>
            <p:cNvCxnSpPr>
              <a:stCxn id="124" idx="0"/>
              <a:endCxn id="113" idx="2"/>
            </p:cNvCxnSpPr>
            <p:nvPr/>
          </p:nvCxnSpPr>
          <p:spPr>
            <a:xfrm rot="10800000" flipH="1">
              <a:off x="9053909" y="2379877"/>
              <a:ext cx="2144400" cy="472500"/>
            </a:xfrm>
            <a:prstGeom prst="straightConnector1">
              <a:avLst/>
            </a:prstGeom>
            <a:noFill/>
            <a:ln w="28575" cap="flat" cmpd="sng">
              <a:solidFill>
                <a:srgbClr val="6DAA9C"/>
              </a:solidFill>
              <a:prstDash val="dot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41" name="Google Shape;141;p1"/>
            <p:cNvCxnSpPr>
              <a:stCxn id="128" idx="0"/>
              <a:endCxn id="91" idx="2"/>
            </p:cNvCxnSpPr>
            <p:nvPr/>
          </p:nvCxnSpPr>
          <p:spPr>
            <a:xfrm rot="10800000">
              <a:off x="2493618" y="2386781"/>
              <a:ext cx="8698500" cy="452400"/>
            </a:xfrm>
            <a:prstGeom prst="straightConnector1">
              <a:avLst/>
            </a:prstGeom>
            <a:noFill/>
            <a:ln w="28575" cap="flat" cmpd="sng">
              <a:solidFill>
                <a:srgbClr val="6DAA9C"/>
              </a:solidFill>
              <a:prstDash val="dot"/>
              <a:miter lim="800000"/>
              <a:headEnd type="none" w="sm" len="sm"/>
              <a:tailEnd type="triangle" w="med" len="med"/>
            </a:ln>
          </p:spPr>
        </p:cxnSp>
        <p:sp>
          <p:nvSpPr>
            <p:cNvPr id="131" name="Google Shape;131;p1"/>
            <p:cNvSpPr/>
            <p:nvPr/>
          </p:nvSpPr>
          <p:spPr>
            <a:xfrm>
              <a:off x="3631916" y="4184721"/>
              <a:ext cx="2018816" cy="2008306"/>
            </a:xfrm>
            <a:prstGeom prst="roundRect">
              <a:avLst>
                <a:gd name="adj" fmla="val 0"/>
              </a:avLst>
            </a:prstGeom>
            <a:solidFill>
              <a:srgbClr val="EDCECB"/>
            </a:solidFill>
            <a:ln>
              <a:noFill/>
            </a:ln>
          </p:spPr>
          <p:txBody>
            <a:bodyPr spcFirstLastPara="1" wrap="square" lIns="48000" tIns="48000" rIns="48000" bIns="48000" anchor="ctr" anchorCtr="0">
              <a:noAutofit/>
            </a:bodyPr>
            <a:lstStyle/>
            <a:p>
              <a:pPr algn="ctr"/>
              <a:r>
                <a:rPr lang="en-CA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1.2.1 Climate Risk, Vulnerability and Adaptation Assessments (CRVA) findings are </a:t>
              </a:r>
              <a:r>
                <a:rPr lang="en-CA" sz="1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contextualized,</a:t>
              </a:r>
              <a:r>
                <a:rPr lang="en-CA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and investment options prioritised  to inform climate-proofed local development plans. </a:t>
              </a:r>
              <a:endParaRPr lang="en-US" sz="1000">
                <a:solidFill>
                  <a:schemeClr val="dk1"/>
                </a:solidFill>
                <a:ea typeface="Calibri"/>
              </a:endParaRPr>
            </a:p>
            <a:p>
              <a:pPr algn="ctr"/>
              <a:endParaRPr lang="en-US" sz="1000" dirty="0">
                <a:solidFill>
                  <a:schemeClr val="dk1"/>
                </a:solidFill>
              </a:endParaRPr>
            </a:p>
            <a:p>
              <a:pPr algn="ctr"/>
              <a:r>
                <a:rPr lang="en-CA" sz="10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1.2.2  Set up Local Information Systems for Adaptation (LISA)</a:t>
              </a:r>
              <a:endParaRPr lang="en-CA" sz="1000" dirty="0">
                <a:solidFill>
                  <a:schemeClr val="dk1"/>
                </a:solidFill>
                <a:latin typeface="Calibri"/>
                <a:cs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"/>
            <p:cNvSpPr/>
            <p:nvPr/>
          </p:nvSpPr>
          <p:spPr>
            <a:xfrm>
              <a:off x="3657987" y="2839181"/>
              <a:ext cx="1926739" cy="1093119"/>
            </a:xfrm>
            <a:prstGeom prst="roundRect">
              <a:avLst>
                <a:gd name="adj" fmla="val 16667"/>
              </a:avLst>
            </a:prstGeom>
            <a:solidFill>
              <a:srgbClr val="FEE3CE"/>
            </a:solidFill>
            <a:ln>
              <a:noFill/>
            </a:ln>
          </p:spPr>
          <p:txBody>
            <a:bodyPr spcFirstLastPara="1" wrap="square" lIns="0" tIns="36000" rIns="0" bIns="36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A" sz="1067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1.2 Robust climate data is readily available to support informed decision-making for risk assessment and strategic planning at the local level. </a:t>
              </a:r>
            </a:p>
          </p:txBody>
        </p:sp>
        <p:cxnSp>
          <p:nvCxnSpPr>
            <p:cNvPr id="142" name="Google Shape;142;p1"/>
            <p:cNvCxnSpPr>
              <a:stCxn id="117" idx="0"/>
              <a:endCxn id="127" idx="2"/>
            </p:cNvCxnSpPr>
            <p:nvPr/>
          </p:nvCxnSpPr>
          <p:spPr>
            <a:xfrm rot="10800000">
              <a:off x="6874657" y="3932410"/>
              <a:ext cx="2700" cy="238200"/>
            </a:xfrm>
            <a:prstGeom prst="straightConnector1">
              <a:avLst/>
            </a:prstGeom>
            <a:noFill/>
            <a:ln w="28575" cap="flat" cmpd="sng">
              <a:solidFill>
                <a:srgbClr val="CB767A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43" name="Google Shape;143;p1"/>
            <p:cNvCxnSpPr/>
            <p:nvPr/>
          </p:nvCxnSpPr>
          <p:spPr>
            <a:xfrm flipH="1">
              <a:off x="6109480" y="6188455"/>
              <a:ext cx="706027" cy="479095"/>
            </a:xfrm>
            <a:prstGeom prst="straightConnector1">
              <a:avLst/>
            </a:prstGeom>
            <a:noFill/>
            <a:ln w="28575" cap="flat" cmpd="sng">
              <a:solidFill>
                <a:srgbClr val="CB5699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44" name="Google Shape;144;p1"/>
            <p:cNvCxnSpPr/>
            <p:nvPr/>
          </p:nvCxnSpPr>
          <p:spPr>
            <a:xfrm flipH="1">
              <a:off x="4353945" y="6185351"/>
              <a:ext cx="2461562" cy="460351"/>
            </a:xfrm>
            <a:prstGeom prst="straightConnector1">
              <a:avLst/>
            </a:prstGeom>
            <a:noFill/>
            <a:ln w="28575" cap="flat" cmpd="sng">
              <a:solidFill>
                <a:srgbClr val="CB5699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45" name="Google Shape;145;p1"/>
            <p:cNvCxnSpPr/>
            <p:nvPr/>
          </p:nvCxnSpPr>
          <p:spPr>
            <a:xfrm flipH="1">
              <a:off x="7865013" y="6198540"/>
              <a:ext cx="1126930" cy="479200"/>
            </a:xfrm>
            <a:prstGeom prst="straightConnector1">
              <a:avLst/>
            </a:prstGeom>
            <a:noFill/>
            <a:ln w="28575" cap="flat" cmpd="sng">
              <a:solidFill>
                <a:srgbClr val="CB5699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46" name="Google Shape;146;p1"/>
            <p:cNvCxnSpPr/>
            <p:nvPr/>
          </p:nvCxnSpPr>
          <p:spPr>
            <a:xfrm flipH="1">
              <a:off x="7865013" y="6199735"/>
              <a:ext cx="3286652" cy="478176"/>
            </a:xfrm>
            <a:prstGeom prst="straightConnector1">
              <a:avLst/>
            </a:prstGeom>
            <a:noFill/>
            <a:ln w="28575" cap="flat" cmpd="sng">
              <a:solidFill>
                <a:srgbClr val="CB5699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47" name="Google Shape;147;p1"/>
            <p:cNvCxnSpPr/>
            <p:nvPr/>
          </p:nvCxnSpPr>
          <p:spPr>
            <a:xfrm flipH="1">
              <a:off x="9620547" y="6198688"/>
              <a:ext cx="1531118" cy="471842"/>
            </a:xfrm>
            <a:prstGeom prst="straightConnector1">
              <a:avLst/>
            </a:prstGeom>
            <a:noFill/>
            <a:ln w="28575" cap="flat" cmpd="sng">
              <a:solidFill>
                <a:srgbClr val="CB5699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48" name="Google Shape;148;p1"/>
            <p:cNvCxnSpPr/>
            <p:nvPr/>
          </p:nvCxnSpPr>
          <p:spPr>
            <a:xfrm flipH="1">
              <a:off x="2598412" y="6185982"/>
              <a:ext cx="2049015" cy="481216"/>
            </a:xfrm>
            <a:prstGeom prst="straightConnector1">
              <a:avLst/>
            </a:prstGeom>
            <a:noFill/>
            <a:ln w="28575" cap="flat" cmpd="sng">
              <a:solidFill>
                <a:srgbClr val="CB5699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49" name="Google Shape;149;p1"/>
            <p:cNvCxnSpPr/>
            <p:nvPr/>
          </p:nvCxnSpPr>
          <p:spPr>
            <a:xfrm>
              <a:off x="2479345" y="6225389"/>
              <a:ext cx="1874600" cy="425997"/>
            </a:xfrm>
            <a:prstGeom prst="straightConnector1">
              <a:avLst/>
            </a:prstGeom>
            <a:noFill/>
            <a:ln w="28575" cap="flat" cmpd="sng">
              <a:solidFill>
                <a:srgbClr val="CB5699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50" name="Google Shape;150;p1"/>
            <p:cNvCxnSpPr/>
            <p:nvPr/>
          </p:nvCxnSpPr>
          <p:spPr>
            <a:xfrm>
              <a:off x="2462679" y="6228491"/>
              <a:ext cx="135733" cy="444744"/>
            </a:xfrm>
            <a:prstGeom prst="straightConnector1">
              <a:avLst/>
            </a:prstGeom>
            <a:noFill/>
            <a:ln w="28575" cap="flat" cmpd="sng">
              <a:solidFill>
                <a:srgbClr val="CB5699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51" name="Google Shape;151;p1"/>
            <p:cNvCxnSpPr/>
            <p:nvPr/>
          </p:nvCxnSpPr>
          <p:spPr>
            <a:xfrm>
              <a:off x="6804404" y="6185982"/>
              <a:ext cx="4571676" cy="481216"/>
            </a:xfrm>
            <a:prstGeom prst="straightConnector1">
              <a:avLst/>
            </a:prstGeom>
            <a:noFill/>
            <a:ln w="28575" cap="flat" cmpd="sng">
              <a:solidFill>
                <a:srgbClr val="CB5699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52" name="Google Shape;152;p1"/>
            <p:cNvCxnSpPr>
              <a:stCxn id="132" idx="0"/>
              <a:endCxn id="122" idx="2"/>
            </p:cNvCxnSpPr>
            <p:nvPr/>
          </p:nvCxnSpPr>
          <p:spPr>
            <a:xfrm rot="-5400000">
              <a:off x="4730407" y="2276531"/>
              <a:ext cx="453600" cy="671700"/>
            </a:xfrm>
            <a:prstGeom prst="bentConnector3">
              <a:avLst>
                <a:gd name="adj1" fmla="val 49985"/>
              </a:avLst>
            </a:prstGeom>
            <a:noFill/>
            <a:ln w="19050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0c9b839-8b53-4ddb-9b24-b96221f2bda6" xsi:nil="true"/>
    <lcf76f155ced4ddcb4097134ff3c332f xmlns="366ae72f-6d51-4737-8f6b-a9169c366b64">
      <Terms xmlns="http://schemas.microsoft.com/office/infopath/2007/PartnerControls"/>
    </lcf76f155ced4ddcb4097134ff3c332f>
    <remarks xmlns="366ae72f-6d51-4737-8f6b-a9169c366b64" xsi:nil="true"/>
    <file_x0020_ xmlns="366ae72f-6d51-4737-8f6b-a9169c366b6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979F12F22C9E4F9273E32F354CEDB7" ma:contentTypeVersion="20" ma:contentTypeDescription="Create a new document." ma:contentTypeScope="" ma:versionID="ea4e5d10fa89c9815ebf3d9d51abb56c">
  <xsd:schema xmlns:xsd="http://www.w3.org/2001/XMLSchema" xmlns:xs="http://www.w3.org/2001/XMLSchema" xmlns:p="http://schemas.microsoft.com/office/2006/metadata/properties" xmlns:ns2="366ae72f-6d51-4737-8f6b-a9169c366b64" xmlns:ns3="a3cd7b71-671d-4139-9a97-5d1a7380fae4" xmlns:ns4="50c9b839-8b53-4ddb-9b24-b96221f2bda6" targetNamespace="http://schemas.microsoft.com/office/2006/metadata/properties" ma:root="true" ma:fieldsID="bb0d8430c0dc2f6bfac168702e804803" ns2:_="" ns3:_="" ns4:_="">
    <xsd:import namespace="366ae72f-6d51-4737-8f6b-a9169c366b64"/>
    <xsd:import namespace="a3cd7b71-671d-4139-9a97-5d1a7380fae4"/>
    <xsd:import namespace="50c9b839-8b53-4ddb-9b24-b96221f2bda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file_x0020_" minOccurs="0"/>
                <xsd:element ref="ns2:remark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6ae72f-6d51-4737-8f6b-a9169c366b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description="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file_x0020_" ma:index="16" nillable="true" ma:displayName="file " ma:format="Dropdown" ma:internalName="file_x0020_" ma:percentage="FALSE">
      <xsd:simpleType>
        <xsd:restriction base="dms:Number"/>
      </xsd:simpleType>
    </xsd:element>
    <xsd:element name="remarks" ma:index="17" nillable="true" ma:displayName="remarks" ma:format="Dropdown" ma:internalName="remarks">
      <xsd:simpleType>
        <xsd:restriction base="dms:Text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3a5397d5-9543-4dbc-8fcb-23c3638b1d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cd7b71-671d-4139-9a97-5d1a7380fae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c9b839-8b53-4ddb-9b24-b96221f2bda6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5fd50e79-fa69-4ed5-b0f8-bdacc103d93a}" ma:internalName="TaxCatchAll" ma:showField="CatchAllData" ma:web="a3cd7b71-671d-4139-9a97-5d1a7380fae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922854-5038-47C3-9511-52E462EB25D0}">
  <ds:schemaRefs>
    <ds:schemaRef ds:uri="562d7d35-72bb-4566-8068-7fa7824e945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91bbc586-ed8b-493d-9349-bf02349771e1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67EE678-4909-4706-AF2F-08833D08C246}"/>
</file>

<file path=customXml/itemProps3.xml><?xml version="1.0" encoding="utf-8"?>
<ds:datastoreItem xmlns:ds="http://schemas.openxmlformats.org/officeDocument/2006/customXml" ds:itemID="{90F5ADE7-D32D-4CD8-9F2E-436FEAD7F3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1490</TotalTime>
  <Words>661</Words>
  <Application>Microsoft Office PowerPoint</Application>
  <PresentationFormat>Grand écran</PresentationFormat>
  <Paragraphs>58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Trebuchet MS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Giorgos Gkiouzepas</dc:creator>
  <cp:lastModifiedBy>Fortunée C. DOSSOU WOROU</cp:lastModifiedBy>
  <cp:revision>41</cp:revision>
  <dcterms:created xsi:type="dcterms:W3CDTF">2022-07-26T22:14:57Z</dcterms:created>
  <dcterms:modified xsi:type="dcterms:W3CDTF">2023-08-10T13:49:15Z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0x01010000979F12F22C9E4F9273E32F354CEDB7</vt:lpwstr>
  </property>
  <property fmtid="{D5CDD505-2E9C-101B-9397-08002B2CF9AE}" pid="3" name="MediaServiceImageTags">
    <vt:lpwstr/>
  </property>
</Properties>
</file>