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6"/>
  </p:notesMasterIdLst>
  <p:sldIdLst>
    <p:sldId id="256" r:id="rId5"/>
  </p:sldIdLst>
  <p:sldSz cx="19010313" cy="10693400"/>
  <p:notesSz cx="7556500" cy="10693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54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897C"/>
    <a:srgbClr val="BFD4CD"/>
    <a:srgbClr val="D49194"/>
    <a:srgbClr val="FFFFFF"/>
    <a:srgbClr val="F8B687"/>
    <a:srgbClr val="CA7579"/>
    <a:srgbClr val="CD7E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67" autoAdjust="0"/>
    <p:restoredTop sz="94720"/>
  </p:normalViewPr>
  <p:slideViewPr>
    <p:cSldViewPr>
      <p:cViewPr>
        <p:scale>
          <a:sx n="40" d="100"/>
          <a:sy n="40" d="100"/>
        </p:scale>
        <p:origin x="1092" y="20"/>
      </p:cViewPr>
      <p:guideLst>
        <p:guide orient="horz" pos="2880"/>
        <p:guide pos="5433"/>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ANDA, ALEJANDRO" userId="89e9f09c-9396-4fc6-91b7-5a2c8966a9cd" providerId="ADAL" clId="{15846C6F-B54B-4437-8BAB-6592849CB442}"/>
    <pc:docChg chg="undo custSel modSld">
      <pc:chgData name="MIRANDA, ALEJANDRO" userId="89e9f09c-9396-4fc6-91b7-5a2c8966a9cd" providerId="ADAL" clId="{15846C6F-B54B-4437-8BAB-6592849CB442}" dt="2022-08-05T18:13:54.502" v="50" actId="20577"/>
      <pc:docMkLst>
        <pc:docMk/>
      </pc:docMkLst>
      <pc:sldChg chg="modSp mod">
        <pc:chgData name="MIRANDA, ALEJANDRO" userId="89e9f09c-9396-4fc6-91b7-5a2c8966a9cd" providerId="ADAL" clId="{15846C6F-B54B-4437-8BAB-6592849CB442}" dt="2022-08-05T18:13:54.502" v="50" actId="20577"/>
        <pc:sldMkLst>
          <pc:docMk/>
          <pc:sldMk cId="0" sldId="256"/>
        </pc:sldMkLst>
        <pc:spChg chg="mod">
          <ac:chgData name="MIRANDA, ALEJANDRO" userId="89e9f09c-9396-4fc6-91b7-5a2c8966a9cd" providerId="ADAL" clId="{15846C6F-B54B-4437-8BAB-6592849CB442}" dt="2022-08-05T18:13:54.502" v="50" actId="20577"/>
          <ac:spMkLst>
            <pc:docMk/>
            <pc:sldMk cId="0" sldId="256"/>
            <ac:spMk id="175" creationId="{B9B7A106-24D0-4DA6-87EF-D5A1C532EDA3}"/>
          </ac:spMkLst>
        </pc:spChg>
        <pc:grpChg chg="mod">
          <ac:chgData name="MIRANDA, ALEJANDRO" userId="89e9f09c-9396-4fc6-91b7-5a2c8966a9cd" providerId="ADAL" clId="{15846C6F-B54B-4437-8BAB-6592849CB442}" dt="2022-08-05T18:12:49.053" v="47" actId="14100"/>
          <ac:grpSpMkLst>
            <pc:docMk/>
            <pc:sldMk cId="0" sldId="256"/>
            <ac:grpSpMk id="334" creationId="{B3A282EC-CFC8-402D-81FF-A450BCDC5DCB}"/>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275013" cy="536575"/>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4279900" y="0"/>
            <a:ext cx="3275013" cy="536575"/>
          </a:xfrm>
          <a:prstGeom prst="rect">
            <a:avLst/>
          </a:prstGeom>
        </p:spPr>
        <p:txBody>
          <a:bodyPr vert="horz" lIns="91440" tIns="45720" rIns="91440" bIns="45720" rtlCol="0"/>
          <a:lstStyle>
            <a:lvl1pPr algn="r">
              <a:defRPr sz="1200"/>
            </a:lvl1pPr>
          </a:lstStyle>
          <a:p>
            <a:fld id="{BD4128A8-0F5E-46ED-A9E9-319BB2769007}" type="datetimeFigureOut">
              <a:rPr lang="es-AR" smtClean="0"/>
              <a:t>5/8/2022</a:t>
            </a:fld>
            <a:endParaRPr lang="es-AR"/>
          </a:p>
        </p:txBody>
      </p:sp>
      <p:sp>
        <p:nvSpPr>
          <p:cNvPr id="4" name="Marcador de imagen de diapositiva 3"/>
          <p:cNvSpPr>
            <a:spLocks noGrp="1" noRot="1" noChangeAspect="1"/>
          </p:cNvSpPr>
          <p:nvPr>
            <p:ph type="sldImg" idx="2"/>
          </p:nvPr>
        </p:nvSpPr>
        <p:spPr>
          <a:xfrm>
            <a:off x="571500" y="1336675"/>
            <a:ext cx="6413500" cy="3608388"/>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755650" y="5146675"/>
            <a:ext cx="6045200" cy="42100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10156825"/>
            <a:ext cx="3275013" cy="536575"/>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4279900" y="10156825"/>
            <a:ext cx="3275013" cy="536575"/>
          </a:xfrm>
          <a:prstGeom prst="rect">
            <a:avLst/>
          </a:prstGeom>
        </p:spPr>
        <p:txBody>
          <a:bodyPr vert="horz" lIns="91440" tIns="45720" rIns="91440" bIns="45720" rtlCol="0" anchor="b"/>
          <a:lstStyle>
            <a:lvl1pPr algn="r">
              <a:defRPr sz="1200"/>
            </a:lvl1pPr>
          </a:lstStyle>
          <a:p>
            <a:fld id="{3A2AFA89-01DE-4DF5-9C7E-CFE472E5C0A6}" type="slidenum">
              <a:rPr lang="es-AR" smtClean="0"/>
              <a:t>‹Nº›</a:t>
            </a:fld>
            <a:endParaRPr lang="es-AR"/>
          </a:p>
        </p:txBody>
      </p:sp>
    </p:spTree>
    <p:extLst>
      <p:ext uri="{BB962C8B-B14F-4D97-AF65-F5344CB8AC3E}">
        <p14:creationId xmlns:p14="http://schemas.microsoft.com/office/powerpoint/2010/main" val="1174119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3A2AFA89-01DE-4DF5-9C7E-CFE472E5C0A6}" type="slidenum">
              <a:rPr lang="es-AR" smtClean="0"/>
              <a:t>1</a:t>
            </a:fld>
            <a:endParaRPr lang="es-AR"/>
          </a:p>
        </p:txBody>
      </p:sp>
    </p:spTree>
    <p:extLst>
      <p:ext uri="{BB962C8B-B14F-4D97-AF65-F5344CB8AC3E}">
        <p14:creationId xmlns:p14="http://schemas.microsoft.com/office/powerpoint/2010/main" val="3356602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426972" y="3314955"/>
            <a:ext cx="16172343"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853943" y="5988311"/>
            <a:ext cx="13318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951320" y="2459489"/>
            <a:ext cx="8276433"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798541" y="2459489"/>
            <a:ext cx="8276433"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51321" y="427743"/>
            <a:ext cx="1712365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951321" y="2459489"/>
            <a:ext cx="1712365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468937" y="9944869"/>
            <a:ext cx="6088412"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51317" y="9944869"/>
            <a:ext cx="4376044"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8/5/2022</a:t>
            </a:fld>
            <a:endParaRPr lang="en-US"/>
          </a:p>
        </p:txBody>
      </p:sp>
      <p:sp>
        <p:nvSpPr>
          <p:cNvPr id="6" name="Holder 6"/>
          <p:cNvSpPr>
            <a:spLocks noGrp="1"/>
          </p:cNvSpPr>
          <p:nvPr>
            <p:ph type="sldNum" sz="quarter" idx="7"/>
          </p:nvPr>
        </p:nvSpPr>
        <p:spPr>
          <a:xfrm>
            <a:off x="13698929" y="9944869"/>
            <a:ext cx="4376044"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862688">
        <a:defRPr>
          <a:latin typeface="+mn-lt"/>
          <a:ea typeface="+mn-ea"/>
          <a:cs typeface="+mn-cs"/>
        </a:defRPr>
      </a:lvl2pPr>
      <a:lvl3pPr marL="1725377">
        <a:defRPr>
          <a:latin typeface="+mn-lt"/>
          <a:ea typeface="+mn-ea"/>
          <a:cs typeface="+mn-cs"/>
        </a:defRPr>
      </a:lvl3pPr>
      <a:lvl4pPr marL="2588065">
        <a:defRPr>
          <a:latin typeface="+mn-lt"/>
          <a:ea typeface="+mn-ea"/>
          <a:cs typeface="+mn-cs"/>
        </a:defRPr>
      </a:lvl4pPr>
      <a:lvl5pPr marL="3450752">
        <a:defRPr>
          <a:latin typeface="+mn-lt"/>
          <a:ea typeface="+mn-ea"/>
          <a:cs typeface="+mn-cs"/>
        </a:defRPr>
      </a:lvl5pPr>
      <a:lvl6pPr marL="4313440">
        <a:defRPr>
          <a:latin typeface="+mn-lt"/>
          <a:ea typeface="+mn-ea"/>
          <a:cs typeface="+mn-cs"/>
        </a:defRPr>
      </a:lvl6pPr>
      <a:lvl7pPr marL="5176128">
        <a:defRPr>
          <a:latin typeface="+mn-lt"/>
          <a:ea typeface="+mn-ea"/>
          <a:cs typeface="+mn-cs"/>
        </a:defRPr>
      </a:lvl7pPr>
      <a:lvl8pPr marL="6038817">
        <a:defRPr>
          <a:latin typeface="+mn-lt"/>
          <a:ea typeface="+mn-ea"/>
          <a:cs typeface="+mn-cs"/>
        </a:defRPr>
      </a:lvl8pPr>
      <a:lvl9pPr marL="6901505">
        <a:defRPr>
          <a:latin typeface="+mn-lt"/>
          <a:ea typeface="+mn-ea"/>
          <a:cs typeface="+mn-cs"/>
        </a:defRPr>
      </a:lvl9pPr>
    </p:bodyStyle>
    <p:otherStyle>
      <a:lvl1pPr marL="0">
        <a:defRPr>
          <a:latin typeface="+mn-lt"/>
          <a:ea typeface="+mn-ea"/>
          <a:cs typeface="+mn-cs"/>
        </a:defRPr>
      </a:lvl1pPr>
      <a:lvl2pPr marL="862688">
        <a:defRPr>
          <a:latin typeface="+mn-lt"/>
          <a:ea typeface="+mn-ea"/>
          <a:cs typeface="+mn-cs"/>
        </a:defRPr>
      </a:lvl2pPr>
      <a:lvl3pPr marL="1725377">
        <a:defRPr>
          <a:latin typeface="+mn-lt"/>
          <a:ea typeface="+mn-ea"/>
          <a:cs typeface="+mn-cs"/>
        </a:defRPr>
      </a:lvl3pPr>
      <a:lvl4pPr marL="2588065">
        <a:defRPr>
          <a:latin typeface="+mn-lt"/>
          <a:ea typeface="+mn-ea"/>
          <a:cs typeface="+mn-cs"/>
        </a:defRPr>
      </a:lvl4pPr>
      <a:lvl5pPr marL="3450752">
        <a:defRPr>
          <a:latin typeface="+mn-lt"/>
          <a:ea typeface="+mn-ea"/>
          <a:cs typeface="+mn-cs"/>
        </a:defRPr>
      </a:lvl5pPr>
      <a:lvl6pPr marL="4313440">
        <a:defRPr>
          <a:latin typeface="+mn-lt"/>
          <a:ea typeface="+mn-ea"/>
          <a:cs typeface="+mn-cs"/>
        </a:defRPr>
      </a:lvl6pPr>
      <a:lvl7pPr marL="5176128">
        <a:defRPr>
          <a:latin typeface="+mn-lt"/>
          <a:ea typeface="+mn-ea"/>
          <a:cs typeface="+mn-cs"/>
        </a:defRPr>
      </a:lvl7pPr>
      <a:lvl8pPr marL="6038817">
        <a:defRPr>
          <a:latin typeface="+mn-lt"/>
          <a:ea typeface="+mn-ea"/>
          <a:cs typeface="+mn-cs"/>
        </a:defRPr>
      </a:lvl8pPr>
      <a:lvl9pPr marL="6901505">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48"/>
          <p:cNvSpPr/>
          <p:nvPr/>
        </p:nvSpPr>
        <p:spPr>
          <a:xfrm>
            <a:off x="2487045" y="88900"/>
            <a:ext cx="15741542" cy="794337"/>
          </a:xfrm>
          <a:custGeom>
            <a:avLst/>
            <a:gdLst/>
            <a:ahLst/>
            <a:cxnLst/>
            <a:rect l="l" t="t" r="r" b="b"/>
            <a:pathLst>
              <a:path w="4558665" h="421004">
                <a:moveTo>
                  <a:pt x="4558284" y="420624"/>
                </a:moveTo>
                <a:lnTo>
                  <a:pt x="0" y="420624"/>
                </a:lnTo>
                <a:lnTo>
                  <a:pt x="0" y="0"/>
                </a:lnTo>
                <a:lnTo>
                  <a:pt x="4305300" y="0"/>
                </a:lnTo>
                <a:lnTo>
                  <a:pt x="4350902" y="4059"/>
                </a:lnTo>
                <a:lnTo>
                  <a:pt x="4393771" y="15771"/>
                </a:lnTo>
                <a:lnTo>
                  <a:pt x="4433203" y="34431"/>
                </a:lnTo>
                <a:lnTo>
                  <a:pt x="4468495" y="59337"/>
                </a:lnTo>
                <a:lnTo>
                  <a:pt x="4498946" y="89788"/>
                </a:lnTo>
                <a:lnTo>
                  <a:pt x="4523852" y="125080"/>
                </a:lnTo>
                <a:lnTo>
                  <a:pt x="4542513" y="164512"/>
                </a:lnTo>
                <a:lnTo>
                  <a:pt x="4554224" y="207381"/>
                </a:lnTo>
                <a:lnTo>
                  <a:pt x="4558284" y="252983"/>
                </a:lnTo>
                <a:lnTo>
                  <a:pt x="4558284" y="420624"/>
                </a:lnTo>
                <a:close/>
              </a:path>
            </a:pathLst>
          </a:custGeom>
          <a:solidFill>
            <a:srgbClr val="BDD4DB"/>
          </a:solidFill>
        </p:spPr>
        <p:txBody>
          <a:bodyPr wrap="square" lIns="0" tIns="0" rIns="0" bIns="0" rtlCol="0"/>
          <a:lstStyle/>
          <a:p>
            <a:endParaRPr sz="3396"/>
          </a:p>
        </p:txBody>
      </p:sp>
      <p:sp>
        <p:nvSpPr>
          <p:cNvPr id="62" name="object 62"/>
          <p:cNvSpPr/>
          <p:nvPr/>
        </p:nvSpPr>
        <p:spPr>
          <a:xfrm>
            <a:off x="2924946" y="8388235"/>
            <a:ext cx="2520000" cy="792000"/>
          </a:xfrm>
          <a:custGeom>
            <a:avLst/>
            <a:gdLst/>
            <a:ahLst/>
            <a:cxnLst/>
            <a:rect l="l" t="t" r="r" b="b"/>
            <a:pathLst>
              <a:path w="1416050" h="424179">
                <a:moveTo>
                  <a:pt x="1415795" y="423671"/>
                </a:moveTo>
                <a:lnTo>
                  <a:pt x="0" y="423671"/>
                </a:lnTo>
                <a:lnTo>
                  <a:pt x="0" y="0"/>
                </a:lnTo>
                <a:lnTo>
                  <a:pt x="1415795" y="0"/>
                </a:lnTo>
                <a:lnTo>
                  <a:pt x="1415795" y="423671"/>
                </a:lnTo>
                <a:close/>
              </a:path>
            </a:pathLst>
          </a:custGeom>
          <a:solidFill>
            <a:srgbClr val="E9C8DB"/>
          </a:solidFill>
        </p:spPr>
        <p:txBody>
          <a:bodyPr wrap="square" lIns="0" tIns="0" rIns="0" bIns="0" rtlCol="0"/>
          <a:lstStyle/>
          <a:p>
            <a:endParaRPr sz="3396"/>
          </a:p>
        </p:txBody>
      </p:sp>
      <p:sp>
        <p:nvSpPr>
          <p:cNvPr id="66" name="object 66"/>
          <p:cNvSpPr/>
          <p:nvPr/>
        </p:nvSpPr>
        <p:spPr>
          <a:xfrm>
            <a:off x="5990266" y="8384589"/>
            <a:ext cx="2520000" cy="792000"/>
          </a:xfrm>
          <a:custGeom>
            <a:avLst/>
            <a:gdLst/>
            <a:ahLst/>
            <a:cxnLst/>
            <a:rect l="l" t="t" r="r" b="b"/>
            <a:pathLst>
              <a:path w="1416050" h="424179">
                <a:moveTo>
                  <a:pt x="1415796" y="423671"/>
                </a:moveTo>
                <a:lnTo>
                  <a:pt x="0" y="423671"/>
                </a:lnTo>
                <a:lnTo>
                  <a:pt x="0" y="0"/>
                </a:lnTo>
                <a:lnTo>
                  <a:pt x="1415796" y="0"/>
                </a:lnTo>
                <a:lnTo>
                  <a:pt x="1415796" y="423671"/>
                </a:lnTo>
                <a:close/>
              </a:path>
            </a:pathLst>
          </a:custGeom>
          <a:solidFill>
            <a:srgbClr val="E9C8DB"/>
          </a:solidFill>
        </p:spPr>
        <p:txBody>
          <a:bodyPr wrap="square" lIns="0" tIns="0" rIns="0" bIns="0" rtlCol="0"/>
          <a:lstStyle/>
          <a:p>
            <a:endParaRPr sz="3396"/>
          </a:p>
        </p:txBody>
      </p:sp>
      <p:sp>
        <p:nvSpPr>
          <p:cNvPr id="70" name="object 70"/>
          <p:cNvSpPr/>
          <p:nvPr/>
        </p:nvSpPr>
        <p:spPr>
          <a:xfrm>
            <a:off x="9058396" y="8381953"/>
            <a:ext cx="2520000" cy="792000"/>
          </a:xfrm>
          <a:custGeom>
            <a:avLst/>
            <a:gdLst/>
            <a:ahLst/>
            <a:cxnLst/>
            <a:rect l="l" t="t" r="r" b="b"/>
            <a:pathLst>
              <a:path w="1422400" h="424179">
                <a:moveTo>
                  <a:pt x="1421891" y="423671"/>
                </a:moveTo>
                <a:lnTo>
                  <a:pt x="0" y="423671"/>
                </a:lnTo>
                <a:lnTo>
                  <a:pt x="0" y="0"/>
                </a:lnTo>
                <a:lnTo>
                  <a:pt x="1421891" y="0"/>
                </a:lnTo>
                <a:lnTo>
                  <a:pt x="1421891" y="423671"/>
                </a:lnTo>
                <a:close/>
              </a:path>
            </a:pathLst>
          </a:custGeom>
          <a:solidFill>
            <a:srgbClr val="E9C8DB"/>
          </a:solidFill>
        </p:spPr>
        <p:txBody>
          <a:bodyPr wrap="square" lIns="0" tIns="0" rIns="0" bIns="0" rtlCol="0"/>
          <a:lstStyle/>
          <a:p>
            <a:endParaRPr sz="3396"/>
          </a:p>
        </p:txBody>
      </p:sp>
      <p:sp>
        <p:nvSpPr>
          <p:cNvPr id="127" name="object 127"/>
          <p:cNvSpPr/>
          <p:nvPr/>
        </p:nvSpPr>
        <p:spPr>
          <a:xfrm>
            <a:off x="3313796" y="5696174"/>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grpSp>
        <p:nvGrpSpPr>
          <p:cNvPr id="156" name="Group 155">
            <a:extLst>
              <a:ext uri="{FF2B5EF4-FFF2-40B4-BE49-F238E27FC236}">
                <a16:creationId xmlns:a16="http://schemas.microsoft.com/office/drawing/2014/main" id="{AB36CE93-35D9-4698-B773-A2710298EEB4}"/>
              </a:ext>
            </a:extLst>
          </p:cNvPr>
          <p:cNvGrpSpPr/>
          <p:nvPr/>
        </p:nvGrpSpPr>
        <p:grpSpPr>
          <a:xfrm>
            <a:off x="503755" y="9369079"/>
            <a:ext cx="1800000" cy="1004400"/>
            <a:chOff x="497305" y="9294872"/>
            <a:chExt cx="1800000" cy="801995"/>
          </a:xfrm>
        </p:grpSpPr>
        <p:sp>
          <p:nvSpPr>
            <p:cNvPr id="41" name="object 41"/>
            <p:cNvSpPr/>
            <p:nvPr/>
          </p:nvSpPr>
          <p:spPr>
            <a:xfrm>
              <a:off x="497305" y="9294872"/>
              <a:ext cx="1800000" cy="801995"/>
            </a:xfrm>
            <a:custGeom>
              <a:avLst/>
              <a:gdLst/>
              <a:ahLst/>
              <a:cxnLst/>
              <a:rect l="l" t="t" r="r" b="b"/>
              <a:pathLst>
                <a:path w="1420495" h="421004">
                  <a:moveTo>
                    <a:pt x="1420367" y="420624"/>
                  </a:moveTo>
                  <a:lnTo>
                    <a:pt x="252984" y="420624"/>
                  </a:lnTo>
                  <a:lnTo>
                    <a:pt x="207381" y="416512"/>
                  </a:lnTo>
                  <a:lnTo>
                    <a:pt x="164512" y="404660"/>
                  </a:lnTo>
                  <a:lnTo>
                    <a:pt x="125080" y="385798"/>
                  </a:lnTo>
                  <a:lnTo>
                    <a:pt x="89788" y="360651"/>
                  </a:lnTo>
                  <a:lnTo>
                    <a:pt x="59337" y="329947"/>
                  </a:lnTo>
                  <a:lnTo>
                    <a:pt x="34431" y="294414"/>
                  </a:lnTo>
                  <a:lnTo>
                    <a:pt x="15771" y="254779"/>
                  </a:lnTo>
                  <a:lnTo>
                    <a:pt x="4059" y="211771"/>
                  </a:lnTo>
                  <a:lnTo>
                    <a:pt x="0" y="166116"/>
                  </a:lnTo>
                  <a:lnTo>
                    <a:pt x="0" y="0"/>
                  </a:lnTo>
                  <a:lnTo>
                    <a:pt x="1420367" y="0"/>
                  </a:lnTo>
                  <a:lnTo>
                    <a:pt x="1420367" y="420624"/>
                  </a:lnTo>
                  <a:close/>
                </a:path>
              </a:pathLst>
            </a:custGeom>
            <a:solidFill>
              <a:srgbClr val="7C80A1"/>
            </a:solidFill>
          </p:spPr>
          <p:txBody>
            <a:bodyPr wrap="square" lIns="0" tIns="0" rIns="0" bIns="0" rtlCol="0"/>
            <a:lstStyle/>
            <a:p>
              <a:endParaRPr sz="3396"/>
            </a:p>
          </p:txBody>
        </p:sp>
        <p:sp>
          <p:nvSpPr>
            <p:cNvPr id="141" name="TextBox 140">
              <a:extLst>
                <a:ext uri="{FF2B5EF4-FFF2-40B4-BE49-F238E27FC236}">
                  <a16:creationId xmlns:a16="http://schemas.microsoft.com/office/drawing/2014/main" id="{1F7C42FC-153E-4D47-8560-BD3D25FD5854}"/>
                </a:ext>
              </a:extLst>
            </p:cNvPr>
            <p:cNvSpPr txBox="1"/>
            <p:nvPr/>
          </p:nvSpPr>
          <p:spPr>
            <a:xfrm>
              <a:off x="497305" y="9559777"/>
              <a:ext cx="1800000" cy="338554"/>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ASSUMPTIONS</a:t>
              </a:r>
            </a:p>
          </p:txBody>
        </p:sp>
      </p:grpSp>
      <p:grpSp>
        <p:nvGrpSpPr>
          <p:cNvPr id="155" name="Group 154">
            <a:extLst>
              <a:ext uri="{FF2B5EF4-FFF2-40B4-BE49-F238E27FC236}">
                <a16:creationId xmlns:a16="http://schemas.microsoft.com/office/drawing/2014/main" id="{A88BE029-CEC0-45A9-9F65-F8560E11CA98}"/>
              </a:ext>
            </a:extLst>
          </p:cNvPr>
          <p:cNvGrpSpPr/>
          <p:nvPr/>
        </p:nvGrpSpPr>
        <p:grpSpPr>
          <a:xfrm>
            <a:off x="491107" y="8393541"/>
            <a:ext cx="1802835" cy="792000"/>
            <a:chOff x="497305" y="7986292"/>
            <a:chExt cx="1802835" cy="792000"/>
          </a:xfrm>
        </p:grpSpPr>
        <p:sp>
          <p:nvSpPr>
            <p:cNvPr id="40" name="object 40"/>
            <p:cNvSpPr/>
            <p:nvPr/>
          </p:nvSpPr>
          <p:spPr>
            <a:xfrm>
              <a:off x="500140" y="7986292"/>
              <a:ext cx="1800000" cy="792000"/>
            </a:xfrm>
            <a:custGeom>
              <a:avLst/>
              <a:gdLst/>
              <a:ahLst/>
              <a:cxnLst/>
              <a:rect l="l" t="t" r="r" b="b"/>
              <a:pathLst>
                <a:path w="1422400" h="424179">
                  <a:moveTo>
                    <a:pt x="1421891" y="423671"/>
                  </a:moveTo>
                  <a:lnTo>
                    <a:pt x="0" y="423671"/>
                  </a:lnTo>
                  <a:lnTo>
                    <a:pt x="0" y="0"/>
                  </a:lnTo>
                  <a:lnTo>
                    <a:pt x="1421891" y="0"/>
                  </a:lnTo>
                  <a:lnTo>
                    <a:pt x="1421891" y="423671"/>
                  </a:lnTo>
                  <a:close/>
                </a:path>
              </a:pathLst>
            </a:custGeom>
            <a:solidFill>
              <a:srgbClr val="CA5699"/>
            </a:solidFill>
          </p:spPr>
          <p:txBody>
            <a:bodyPr wrap="square" lIns="0" tIns="0" rIns="0" bIns="0" rtlCol="0"/>
            <a:lstStyle/>
            <a:p>
              <a:endParaRPr sz="3396"/>
            </a:p>
          </p:txBody>
        </p:sp>
        <p:sp>
          <p:nvSpPr>
            <p:cNvPr id="143" name="TextBox 142">
              <a:extLst>
                <a:ext uri="{FF2B5EF4-FFF2-40B4-BE49-F238E27FC236}">
                  <a16:creationId xmlns:a16="http://schemas.microsoft.com/office/drawing/2014/main" id="{CE504109-D774-4467-B2A8-9020AF4941F4}"/>
                </a:ext>
              </a:extLst>
            </p:cNvPr>
            <p:cNvSpPr txBox="1"/>
            <p:nvPr/>
          </p:nvSpPr>
          <p:spPr>
            <a:xfrm>
              <a:off x="497305" y="8099336"/>
              <a:ext cx="1800000" cy="584775"/>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BARRIERS &amp; RISKS</a:t>
              </a:r>
            </a:p>
          </p:txBody>
        </p:sp>
      </p:grpSp>
      <p:grpSp>
        <p:nvGrpSpPr>
          <p:cNvPr id="154" name="Group 153">
            <a:extLst>
              <a:ext uri="{FF2B5EF4-FFF2-40B4-BE49-F238E27FC236}">
                <a16:creationId xmlns:a16="http://schemas.microsoft.com/office/drawing/2014/main" id="{E2597A9B-F62D-4853-90E2-0483830AF3C0}"/>
              </a:ext>
            </a:extLst>
          </p:cNvPr>
          <p:cNvGrpSpPr/>
          <p:nvPr/>
        </p:nvGrpSpPr>
        <p:grpSpPr>
          <a:xfrm>
            <a:off x="503017" y="6122433"/>
            <a:ext cx="1800000" cy="1848522"/>
            <a:chOff x="497305" y="6640318"/>
            <a:chExt cx="1800000" cy="794201"/>
          </a:xfrm>
        </p:grpSpPr>
        <p:sp>
          <p:nvSpPr>
            <p:cNvPr id="39" name="object 39"/>
            <p:cNvSpPr/>
            <p:nvPr/>
          </p:nvSpPr>
          <p:spPr>
            <a:xfrm>
              <a:off x="497305" y="6640318"/>
              <a:ext cx="1800000" cy="794201"/>
            </a:xfrm>
            <a:custGeom>
              <a:avLst/>
              <a:gdLst/>
              <a:ahLst/>
              <a:cxnLst/>
              <a:rect l="l" t="t" r="r" b="b"/>
              <a:pathLst>
                <a:path w="1422400" h="422275">
                  <a:moveTo>
                    <a:pt x="1421891" y="422148"/>
                  </a:moveTo>
                  <a:lnTo>
                    <a:pt x="0" y="422148"/>
                  </a:lnTo>
                  <a:lnTo>
                    <a:pt x="0" y="0"/>
                  </a:lnTo>
                  <a:lnTo>
                    <a:pt x="1421891" y="0"/>
                  </a:lnTo>
                  <a:lnTo>
                    <a:pt x="1421891" y="422148"/>
                  </a:lnTo>
                  <a:close/>
                </a:path>
              </a:pathLst>
            </a:custGeom>
            <a:solidFill>
              <a:srgbClr val="CA7579"/>
            </a:solidFill>
          </p:spPr>
          <p:txBody>
            <a:bodyPr wrap="square" lIns="0" tIns="0" rIns="0" bIns="0" rtlCol="0"/>
            <a:lstStyle/>
            <a:p>
              <a:endParaRPr sz="3396"/>
            </a:p>
          </p:txBody>
        </p:sp>
        <p:sp>
          <p:nvSpPr>
            <p:cNvPr id="144" name="TextBox 143">
              <a:extLst>
                <a:ext uri="{FF2B5EF4-FFF2-40B4-BE49-F238E27FC236}">
                  <a16:creationId xmlns:a16="http://schemas.microsoft.com/office/drawing/2014/main" id="{5C80CA79-D202-412F-BDCE-3AF7A683C070}"/>
                </a:ext>
              </a:extLst>
            </p:cNvPr>
            <p:cNvSpPr txBox="1"/>
            <p:nvPr/>
          </p:nvSpPr>
          <p:spPr>
            <a:xfrm>
              <a:off x="497305" y="6901408"/>
              <a:ext cx="1800000" cy="251243"/>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PROGRAM ACTIVITIES </a:t>
              </a:r>
            </a:p>
          </p:txBody>
        </p:sp>
      </p:grpSp>
      <p:grpSp>
        <p:nvGrpSpPr>
          <p:cNvPr id="152" name="Group 151">
            <a:extLst>
              <a:ext uri="{FF2B5EF4-FFF2-40B4-BE49-F238E27FC236}">
                <a16:creationId xmlns:a16="http://schemas.microsoft.com/office/drawing/2014/main" id="{0FA21538-31F5-4E91-8D91-952FFB37E741}"/>
              </a:ext>
            </a:extLst>
          </p:cNvPr>
          <p:cNvGrpSpPr/>
          <p:nvPr/>
        </p:nvGrpSpPr>
        <p:grpSpPr>
          <a:xfrm>
            <a:off x="482411" y="1309719"/>
            <a:ext cx="1820607" cy="1998395"/>
            <a:chOff x="476698" y="3952070"/>
            <a:chExt cx="1820607" cy="792000"/>
          </a:xfrm>
        </p:grpSpPr>
        <p:sp>
          <p:nvSpPr>
            <p:cNvPr id="37" name="object 37"/>
            <p:cNvSpPr/>
            <p:nvPr/>
          </p:nvSpPr>
          <p:spPr>
            <a:xfrm>
              <a:off x="497305" y="3952070"/>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50897C"/>
            </a:solidFill>
          </p:spPr>
          <p:txBody>
            <a:bodyPr wrap="square" lIns="0" tIns="0" rIns="0" bIns="0" rtlCol="0"/>
            <a:lstStyle/>
            <a:p>
              <a:endParaRPr sz="3396"/>
            </a:p>
          </p:txBody>
        </p:sp>
        <p:sp>
          <p:nvSpPr>
            <p:cNvPr id="146" name="TextBox 145">
              <a:extLst>
                <a:ext uri="{FF2B5EF4-FFF2-40B4-BE49-F238E27FC236}">
                  <a16:creationId xmlns:a16="http://schemas.microsoft.com/office/drawing/2014/main" id="{DF5FAADE-FFA7-4642-A3AC-7389DA41E777}"/>
                </a:ext>
              </a:extLst>
            </p:cNvPr>
            <p:cNvSpPr txBox="1"/>
            <p:nvPr/>
          </p:nvSpPr>
          <p:spPr>
            <a:xfrm>
              <a:off x="476698" y="4192617"/>
              <a:ext cx="1800000" cy="231757"/>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OUTCOMES &amp; CO-BENEFITS </a:t>
              </a:r>
            </a:p>
          </p:txBody>
        </p:sp>
      </p:grpSp>
      <p:grpSp>
        <p:nvGrpSpPr>
          <p:cNvPr id="151" name="Group 150">
            <a:extLst>
              <a:ext uri="{FF2B5EF4-FFF2-40B4-BE49-F238E27FC236}">
                <a16:creationId xmlns:a16="http://schemas.microsoft.com/office/drawing/2014/main" id="{5584A356-BC80-491F-8B69-E7186CEE6E6F}"/>
              </a:ext>
            </a:extLst>
          </p:cNvPr>
          <p:cNvGrpSpPr/>
          <p:nvPr/>
        </p:nvGrpSpPr>
        <p:grpSpPr>
          <a:xfrm>
            <a:off x="497304" y="88900"/>
            <a:ext cx="1805713" cy="792000"/>
            <a:chOff x="497305" y="2603500"/>
            <a:chExt cx="1805713" cy="792000"/>
          </a:xfrm>
        </p:grpSpPr>
        <p:sp>
          <p:nvSpPr>
            <p:cNvPr id="36" name="object 36"/>
            <p:cNvSpPr/>
            <p:nvPr/>
          </p:nvSpPr>
          <p:spPr>
            <a:xfrm>
              <a:off x="503018" y="2603500"/>
              <a:ext cx="1800000" cy="792000"/>
            </a:xfrm>
            <a:custGeom>
              <a:avLst/>
              <a:gdLst/>
              <a:ahLst/>
              <a:cxnLst/>
              <a:rect l="l" t="t" r="r" b="b"/>
              <a:pathLst>
                <a:path w="1420495" h="421004">
                  <a:moveTo>
                    <a:pt x="1420367" y="420624"/>
                  </a:moveTo>
                  <a:lnTo>
                    <a:pt x="0" y="420624"/>
                  </a:lnTo>
                  <a:lnTo>
                    <a:pt x="0" y="252983"/>
                  </a:lnTo>
                  <a:lnTo>
                    <a:pt x="4059" y="207381"/>
                  </a:lnTo>
                  <a:lnTo>
                    <a:pt x="15771" y="164512"/>
                  </a:lnTo>
                  <a:lnTo>
                    <a:pt x="34431" y="125080"/>
                  </a:lnTo>
                  <a:lnTo>
                    <a:pt x="59337" y="89788"/>
                  </a:lnTo>
                  <a:lnTo>
                    <a:pt x="89788" y="59337"/>
                  </a:lnTo>
                  <a:lnTo>
                    <a:pt x="125080" y="34431"/>
                  </a:lnTo>
                  <a:lnTo>
                    <a:pt x="164512" y="15771"/>
                  </a:lnTo>
                  <a:lnTo>
                    <a:pt x="207381" y="4059"/>
                  </a:lnTo>
                  <a:lnTo>
                    <a:pt x="252984" y="0"/>
                  </a:lnTo>
                  <a:lnTo>
                    <a:pt x="1420367" y="0"/>
                  </a:lnTo>
                  <a:lnTo>
                    <a:pt x="1420367" y="420624"/>
                  </a:lnTo>
                  <a:close/>
                </a:path>
              </a:pathLst>
            </a:custGeom>
            <a:solidFill>
              <a:srgbClr val="4B8A9A"/>
            </a:solidFill>
          </p:spPr>
          <p:txBody>
            <a:bodyPr wrap="square" lIns="0" tIns="0" rIns="0" bIns="0" rtlCol="0"/>
            <a:lstStyle/>
            <a:p>
              <a:endParaRPr sz="3396" dirty="0"/>
            </a:p>
          </p:txBody>
        </p:sp>
        <p:sp>
          <p:nvSpPr>
            <p:cNvPr id="147" name="TextBox 146">
              <a:extLst>
                <a:ext uri="{FF2B5EF4-FFF2-40B4-BE49-F238E27FC236}">
                  <a16:creationId xmlns:a16="http://schemas.microsoft.com/office/drawing/2014/main" id="{38E5389D-6EA2-4D31-8ECD-EC463D57C06B}"/>
                </a:ext>
              </a:extLst>
            </p:cNvPr>
            <p:cNvSpPr txBox="1"/>
            <p:nvPr/>
          </p:nvSpPr>
          <p:spPr>
            <a:xfrm>
              <a:off x="497305" y="2699817"/>
              <a:ext cx="1800000" cy="584775"/>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IMPACT:</a:t>
              </a:r>
              <a:br>
                <a:rPr lang="en-US" sz="1600" dirty="0">
                  <a:solidFill>
                    <a:schemeClr val="bg1"/>
                  </a:solidFill>
                  <a:latin typeface="Arial Nova Light" panose="020B0304020202020204" pitchFamily="34" charset="0"/>
                </a:rPr>
              </a:br>
              <a:r>
                <a:rPr lang="en-US" sz="1600" dirty="0">
                  <a:solidFill>
                    <a:schemeClr val="bg1"/>
                  </a:solidFill>
                  <a:latin typeface="Arial Nova Light" panose="020B0304020202020204" pitchFamily="34" charset="0"/>
                </a:rPr>
                <a:t>PARADIGM SHIFT</a:t>
              </a:r>
            </a:p>
          </p:txBody>
        </p:sp>
      </p:grpSp>
      <p:grpSp>
        <p:nvGrpSpPr>
          <p:cNvPr id="334" name="Group 333">
            <a:extLst>
              <a:ext uri="{FF2B5EF4-FFF2-40B4-BE49-F238E27FC236}">
                <a16:creationId xmlns:a16="http://schemas.microsoft.com/office/drawing/2014/main" id="{B3A282EC-CFC8-402D-81FF-A450BCDC5DCB}"/>
              </a:ext>
            </a:extLst>
          </p:cNvPr>
          <p:cNvGrpSpPr/>
          <p:nvPr/>
        </p:nvGrpSpPr>
        <p:grpSpPr>
          <a:xfrm>
            <a:off x="2480754" y="9369078"/>
            <a:ext cx="16047148" cy="1004405"/>
            <a:chOff x="2474304" y="9802501"/>
            <a:chExt cx="15754283" cy="801999"/>
          </a:xfrm>
        </p:grpSpPr>
        <p:sp>
          <p:nvSpPr>
            <p:cNvPr id="75" name="object 75"/>
            <p:cNvSpPr/>
            <p:nvPr/>
          </p:nvSpPr>
          <p:spPr>
            <a:xfrm>
              <a:off x="2484398" y="9810163"/>
              <a:ext cx="15744189" cy="794337"/>
            </a:xfrm>
            <a:custGeom>
              <a:avLst/>
              <a:gdLst/>
              <a:ahLst/>
              <a:cxnLst/>
              <a:rect l="l" t="t" r="r" b="b"/>
              <a:pathLst>
                <a:path w="4558665" h="421004">
                  <a:moveTo>
                    <a:pt x="4305300" y="420624"/>
                  </a:moveTo>
                  <a:lnTo>
                    <a:pt x="0" y="420624"/>
                  </a:lnTo>
                  <a:lnTo>
                    <a:pt x="0" y="0"/>
                  </a:lnTo>
                  <a:lnTo>
                    <a:pt x="4558283" y="0"/>
                  </a:lnTo>
                  <a:lnTo>
                    <a:pt x="4558283" y="166116"/>
                  </a:lnTo>
                  <a:lnTo>
                    <a:pt x="4554224" y="211771"/>
                  </a:lnTo>
                  <a:lnTo>
                    <a:pt x="4542512" y="254779"/>
                  </a:lnTo>
                  <a:lnTo>
                    <a:pt x="4523852" y="294414"/>
                  </a:lnTo>
                  <a:lnTo>
                    <a:pt x="4498946" y="329947"/>
                  </a:lnTo>
                  <a:lnTo>
                    <a:pt x="4468495" y="360650"/>
                  </a:lnTo>
                  <a:lnTo>
                    <a:pt x="4433203" y="385797"/>
                  </a:lnTo>
                  <a:lnTo>
                    <a:pt x="4393771" y="404660"/>
                  </a:lnTo>
                  <a:lnTo>
                    <a:pt x="4350902" y="416511"/>
                  </a:lnTo>
                  <a:lnTo>
                    <a:pt x="4305300" y="420624"/>
                  </a:lnTo>
                  <a:close/>
                </a:path>
              </a:pathLst>
            </a:custGeom>
            <a:solidFill>
              <a:srgbClr val="CDCDDD"/>
            </a:solidFill>
          </p:spPr>
          <p:txBody>
            <a:bodyPr wrap="square" lIns="0" tIns="0" rIns="0" bIns="0" rtlCol="0"/>
            <a:lstStyle/>
            <a:p>
              <a:endParaRPr sz="3396"/>
            </a:p>
          </p:txBody>
        </p:sp>
        <p:sp>
          <p:nvSpPr>
            <p:cNvPr id="175" name="TextBox 174">
              <a:extLst>
                <a:ext uri="{FF2B5EF4-FFF2-40B4-BE49-F238E27FC236}">
                  <a16:creationId xmlns:a16="http://schemas.microsoft.com/office/drawing/2014/main" id="{B9B7A106-24D0-4DA6-87EF-D5A1C532EDA3}"/>
                </a:ext>
              </a:extLst>
            </p:cNvPr>
            <p:cNvSpPr txBox="1"/>
            <p:nvPr/>
          </p:nvSpPr>
          <p:spPr>
            <a:xfrm>
              <a:off x="2474304" y="9802501"/>
              <a:ext cx="15741542" cy="712687"/>
            </a:xfrm>
            <a:prstGeom prst="rect">
              <a:avLst/>
            </a:prstGeom>
            <a:noFill/>
          </p:spPr>
          <p:txBody>
            <a:bodyPr wrap="square" rtlCol="0">
              <a:spAutoFit/>
            </a:bodyPr>
            <a:lstStyle/>
            <a:p>
              <a:r>
                <a:rPr lang="en-GB" sz="1300" dirty="0">
                  <a:solidFill>
                    <a:schemeClr val="tx1">
                      <a:lumMod val="75000"/>
                      <a:lumOff val="25000"/>
                    </a:schemeClr>
                  </a:solidFill>
                </a:rPr>
                <a:t>(</a:t>
              </a:r>
              <a:r>
                <a:rPr lang="en-GB" sz="1300" dirty="0" err="1">
                  <a:solidFill>
                    <a:schemeClr val="tx1">
                      <a:lumMod val="75000"/>
                      <a:lumOff val="25000"/>
                    </a:schemeClr>
                  </a:solidFill>
                </a:rPr>
                <a:t>i</a:t>
              </a:r>
              <a:r>
                <a:rPr lang="en-GB" sz="1300" dirty="0">
                  <a:solidFill>
                    <a:schemeClr val="tx1">
                      <a:lumMod val="75000"/>
                      <a:lumOff val="25000"/>
                    </a:schemeClr>
                  </a:solidFill>
                </a:rPr>
                <a:t>) Investments in EVs take place (despite unpredicted impacts of the covid-19 pandemic or other economic crises); (ii) The performance of political willingness and support throughout the programme implementation is as expected; (iii) Fleet electrification and new operational models are perceived well by the society; (iv) Countries undertake and put additional measures in place to enhance and make public transport more attractive, e.g. attractive fares linked to new business models to provide better service, improvement of the quality of service, better trip experience, dedicated buses lanes, enhanced service (incl. more lines, and interconnection etc.); (iv) The interest of new investors is linked to electric mobility and new business models; (vi) Capacity building leads to effective know-how transfer, and spill-overs; (vii) EVs have lower emissions than fossil units; (vii) Future electric vehicle capex and energy costs will decrease.</a:t>
              </a:r>
              <a:endParaRPr lang="en-US" sz="1300" dirty="0">
                <a:solidFill>
                  <a:schemeClr val="tx1">
                    <a:lumMod val="75000"/>
                    <a:lumOff val="25000"/>
                  </a:schemeClr>
                </a:solidFill>
              </a:endParaRPr>
            </a:p>
          </p:txBody>
        </p:sp>
      </p:grpSp>
      <p:grpSp>
        <p:nvGrpSpPr>
          <p:cNvPr id="165" name="Group 164">
            <a:extLst>
              <a:ext uri="{FF2B5EF4-FFF2-40B4-BE49-F238E27FC236}">
                <a16:creationId xmlns:a16="http://schemas.microsoft.com/office/drawing/2014/main" id="{02D6FDE5-7CF2-40B6-8716-9A2E70323BB6}"/>
              </a:ext>
            </a:extLst>
          </p:cNvPr>
          <p:cNvGrpSpPr/>
          <p:nvPr/>
        </p:nvGrpSpPr>
        <p:grpSpPr>
          <a:xfrm>
            <a:off x="3537019" y="2500305"/>
            <a:ext cx="1802648" cy="792000"/>
            <a:chOff x="2484398" y="3952500"/>
            <a:chExt cx="1802648" cy="792000"/>
          </a:xfrm>
        </p:grpSpPr>
        <p:sp>
          <p:nvSpPr>
            <p:cNvPr id="50" name="object 50"/>
            <p:cNvSpPr/>
            <p:nvPr/>
          </p:nvSpPr>
          <p:spPr>
            <a:xfrm>
              <a:off x="2487046" y="3952500"/>
              <a:ext cx="1800000" cy="792000"/>
            </a:xfrm>
            <a:custGeom>
              <a:avLst/>
              <a:gdLst/>
              <a:ahLst/>
              <a:cxnLst/>
              <a:rect l="l" t="t" r="r" b="b"/>
              <a:pathLst>
                <a:path w="1412875" h="422275">
                  <a:moveTo>
                    <a:pt x="1412747" y="422147"/>
                  </a:moveTo>
                  <a:lnTo>
                    <a:pt x="0" y="422147"/>
                  </a:lnTo>
                  <a:lnTo>
                    <a:pt x="0" y="0"/>
                  </a:lnTo>
                  <a:lnTo>
                    <a:pt x="1412747" y="0"/>
                  </a:lnTo>
                  <a:lnTo>
                    <a:pt x="1412747" y="422147"/>
                  </a:lnTo>
                  <a:close/>
                </a:path>
              </a:pathLst>
            </a:custGeom>
            <a:solidFill>
              <a:srgbClr val="50897C"/>
            </a:solidFill>
          </p:spPr>
          <p:txBody>
            <a:bodyPr wrap="square" lIns="0" tIns="0" rIns="0" bIns="0" rtlCol="0"/>
            <a:lstStyle/>
            <a:p>
              <a:endParaRPr sz="3396">
                <a:solidFill>
                  <a:schemeClr val="bg1"/>
                </a:solidFill>
              </a:endParaRPr>
            </a:p>
          </p:txBody>
        </p:sp>
        <p:sp>
          <p:nvSpPr>
            <p:cNvPr id="157" name="TextBox 156">
              <a:extLst>
                <a:ext uri="{FF2B5EF4-FFF2-40B4-BE49-F238E27FC236}">
                  <a16:creationId xmlns:a16="http://schemas.microsoft.com/office/drawing/2014/main" id="{0CF4B41E-C7DD-4B2B-8AF4-A10114D57844}"/>
                </a:ext>
              </a:extLst>
            </p:cNvPr>
            <p:cNvSpPr txBox="1"/>
            <p:nvPr/>
          </p:nvSpPr>
          <p:spPr>
            <a:xfrm>
              <a:off x="2484398" y="3979495"/>
              <a:ext cx="1800000" cy="738664"/>
            </a:xfrm>
            <a:prstGeom prst="rect">
              <a:avLst/>
            </a:prstGeom>
            <a:solidFill>
              <a:srgbClr val="50897C">
                <a:alpha val="78039"/>
              </a:srgbClr>
            </a:solidFill>
          </p:spPr>
          <p:txBody>
            <a:bodyPr wrap="square" rtlCol="0">
              <a:spAutoFit/>
            </a:bodyPr>
            <a:lstStyle/>
            <a:p>
              <a:pPr algn="ctr"/>
              <a:r>
                <a:rPr lang="en-US" sz="1400" dirty="0">
                  <a:solidFill>
                    <a:schemeClr val="bg1"/>
                  </a:solidFill>
                </a:rPr>
                <a:t>1. E-mobility conducive ecosystem enhanced</a:t>
              </a:r>
            </a:p>
          </p:txBody>
        </p:sp>
      </p:grpSp>
      <p:grpSp>
        <p:nvGrpSpPr>
          <p:cNvPr id="166" name="Group 165">
            <a:extLst>
              <a:ext uri="{FF2B5EF4-FFF2-40B4-BE49-F238E27FC236}">
                <a16:creationId xmlns:a16="http://schemas.microsoft.com/office/drawing/2014/main" id="{05835D50-3DFB-4291-9398-8FB09354BE0B}"/>
              </a:ext>
            </a:extLst>
          </p:cNvPr>
          <p:cNvGrpSpPr/>
          <p:nvPr/>
        </p:nvGrpSpPr>
        <p:grpSpPr>
          <a:xfrm>
            <a:off x="7452005" y="2426481"/>
            <a:ext cx="1802750" cy="954107"/>
            <a:chOff x="4829063" y="3878341"/>
            <a:chExt cx="1802750" cy="954107"/>
          </a:xfrm>
        </p:grpSpPr>
        <p:sp>
          <p:nvSpPr>
            <p:cNvPr id="54" name="object 54"/>
            <p:cNvSpPr/>
            <p:nvPr/>
          </p:nvSpPr>
          <p:spPr>
            <a:xfrm>
              <a:off x="4831813" y="3951108"/>
              <a:ext cx="1800000" cy="792000"/>
            </a:xfrm>
            <a:custGeom>
              <a:avLst/>
              <a:gdLst/>
              <a:ahLst/>
              <a:cxnLst/>
              <a:rect l="l" t="t" r="r" b="b"/>
              <a:pathLst>
                <a:path w="1414779" h="422275">
                  <a:moveTo>
                    <a:pt x="1414271" y="422147"/>
                  </a:moveTo>
                  <a:lnTo>
                    <a:pt x="0" y="422147"/>
                  </a:lnTo>
                  <a:lnTo>
                    <a:pt x="0" y="0"/>
                  </a:lnTo>
                  <a:lnTo>
                    <a:pt x="1414271" y="0"/>
                  </a:lnTo>
                  <a:lnTo>
                    <a:pt x="1414271" y="422147"/>
                  </a:lnTo>
                  <a:close/>
                </a:path>
              </a:pathLst>
            </a:custGeom>
            <a:solidFill>
              <a:srgbClr val="BFD4CD"/>
            </a:solidFill>
          </p:spPr>
          <p:txBody>
            <a:bodyPr wrap="square" lIns="0" tIns="0" rIns="0" bIns="0" rtlCol="0"/>
            <a:lstStyle/>
            <a:p>
              <a:endParaRPr sz="3396">
                <a:solidFill>
                  <a:schemeClr val="bg1"/>
                </a:solidFill>
              </a:endParaRPr>
            </a:p>
          </p:txBody>
        </p:sp>
        <p:sp>
          <p:nvSpPr>
            <p:cNvPr id="158" name="TextBox 157">
              <a:extLst>
                <a:ext uri="{FF2B5EF4-FFF2-40B4-BE49-F238E27FC236}">
                  <a16:creationId xmlns:a16="http://schemas.microsoft.com/office/drawing/2014/main" id="{E0747AD6-62B6-468D-B97D-40722A940512}"/>
                </a:ext>
              </a:extLst>
            </p:cNvPr>
            <p:cNvSpPr txBox="1"/>
            <p:nvPr/>
          </p:nvSpPr>
          <p:spPr>
            <a:xfrm>
              <a:off x="4829063" y="3878341"/>
              <a:ext cx="1800000" cy="954107"/>
            </a:xfrm>
            <a:prstGeom prst="rect">
              <a:avLst/>
            </a:prstGeom>
            <a:solidFill>
              <a:srgbClr val="50897C"/>
            </a:solidFill>
          </p:spPr>
          <p:txBody>
            <a:bodyPr wrap="square" rtlCol="0">
              <a:spAutoFit/>
            </a:bodyPr>
            <a:lstStyle/>
            <a:p>
              <a:pPr algn="ctr"/>
              <a:r>
                <a:rPr lang="en-GB" sz="1400" dirty="0">
                  <a:solidFill>
                    <a:schemeClr val="bg1"/>
                  </a:solidFill>
                </a:rPr>
                <a:t>2. E-buses mass deployment kick-started and PT ridership increased</a:t>
              </a:r>
              <a:endParaRPr lang="en-US" sz="1400" dirty="0">
                <a:solidFill>
                  <a:schemeClr val="bg1"/>
                </a:solidFill>
              </a:endParaRPr>
            </a:p>
          </p:txBody>
        </p:sp>
      </p:grpSp>
      <p:grpSp>
        <p:nvGrpSpPr>
          <p:cNvPr id="167" name="Group 166">
            <a:extLst>
              <a:ext uri="{FF2B5EF4-FFF2-40B4-BE49-F238E27FC236}">
                <a16:creationId xmlns:a16="http://schemas.microsoft.com/office/drawing/2014/main" id="{B91BEE05-E07F-41CF-A52B-B2B515C514DA}"/>
              </a:ext>
            </a:extLst>
          </p:cNvPr>
          <p:cNvGrpSpPr/>
          <p:nvPr/>
        </p:nvGrpSpPr>
        <p:grpSpPr>
          <a:xfrm>
            <a:off x="11327996" y="2506661"/>
            <a:ext cx="1806509" cy="792000"/>
            <a:chOff x="7170071" y="3952286"/>
            <a:chExt cx="1806509" cy="792000"/>
          </a:xfrm>
        </p:grpSpPr>
        <p:sp>
          <p:nvSpPr>
            <p:cNvPr id="58" name="object 58"/>
            <p:cNvSpPr/>
            <p:nvPr/>
          </p:nvSpPr>
          <p:spPr>
            <a:xfrm>
              <a:off x="7176580" y="3952286"/>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50897C"/>
            </a:solidFill>
          </p:spPr>
          <p:txBody>
            <a:bodyPr wrap="square" lIns="0" tIns="0" rIns="0" bIns="0" rtlCol="0"/>
            <a:lstStyle/>
            <a:p>
              <a:endParaRPr sz="3396">
                <a:solidFill>
                  <a:schemeClr val="bg1"/>
                </a:solidFill>
              </a:endParaRPr>
            </a:p>
          </p:txBody>
        </p:sp>
        <p:sp>
          <p:nvSpPr>
            <p:cNvPr id="160" name="TextBox 159">
              <a:extLst>
                <a:ext uri="{FF2B5EF4-FFF2-40B4-BE49-F238E27FC236}">
                  <a16:creationId xmlns:a16="http://schemas.microsoft.com/office/drawing/2014/main" id="{97228F54-4B16-4580-B547-860CCC2208DB}"/>
                </a:ext>
              </a:extLst>
            </p:cNvPr>
            <p:cNvSpPr txBox="1"/>
            <p:nvPr/>
          </p:nvSpPr>
          <p:spPr>
            <a:xfrm>
              <a:off x="7170071" y="3983339"/>
              <a:ext cx="1800000" cy="738664"/>
            </a:xfrm>
            <a:prstGeom prst="rect">
              <a:avLst/>
            </a:prstGeom>
            <a:solidFill>
              <a:srgbClr val="50897C"/>
            </a:solidFill>
          </p:spPr>
          <p:txBody>
            <a:bodyPr wrap="square" rtlCol="0">
              <a:spAutoFit/>
            </a:bodyPr>
            <a:lstStyle/>
            <a:p>
              <a:pPr algn="ctr"/>
              <a:r>
                <a:rPr lang="en-GB" sz="1400" dirty="0">
                  <a:solidFill>
                    <a:schemeClr val="bg1"/>
                  </a:solidFill>
                </a:rPr>
                <a:t>3. E-LCVs mass deployment kick-started </a:t>
              </a:r>
              <a:endParaRPr lang="en-US" sz="1400" dirty="0">
                <a:solidFill>
                  <a:schemeClr val="bg1"/>
                </a:solidFill>
              </a:endParaRPr>
            </a:p>
          </p:txBody>
        </p:sp>
      </p:grpSp>
      <p:grpSp>
        <p:nvGrpSpPr>
          <p:cNvPr id="168" name="Group 167">
            <a:extLst>
              <a:ext uri="{FF2B5EF4-FFF2-40B4-BE49-F238E27FC236}">
                <a16:creationId xmlns:a16="http://schemas.microsoft.com/office/drawing/2014/main" id="{74BEE86D-285B-4840-8F08-A9893986E76F}"/>
              </a:ext>
            </a:extLst>
          </p:cNvPr>
          <p:cNvGrpSpPr/>
          <p:nvPr/>
        </p:nvGrpSpPr>
        <p:grpSpPr>
          <a:xfrm>
            <a:off x="15369527" y="2503863"/>
            <a:ext cx="1800001" cy="792000"/>
            <a:chOff x="9521346" y="3952286"/>
            <a:chExt cx="1800001" cy="792000"/>
          </a:xfrm>
        </p:grpSpPr>
        <p:sp>
          <p:nvSpPr>
            <p:cNvPr id="142" name="object 58">
              <a:extLst>
                <a:ext uri="{FF2B5EF4-FFF2-40B4-BE49-F238E27FC236}">
                  <a16:creationId xmlns:a16="http://schemas.microsoft.com/office/drawing/2014/main" id="{81DDE4D7-40AC-4E0E-95FE-FA5F0663E1D7}"/>
                </a:ext>
              </a:extLst>
            </p:cNvPr>
            <p:cNvSpPr/>
            <p:nvPr/>
          </p:nvSpPr>
          <p:spPr>
            <a:xfrm>
              <a:off x="9521347" y="3952286"/>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50897C"/>
            </a:solidFill>
          </p:spPr>
          <p:txBody>
            <a:bodyPr wrap="square" lIns="0" tIns="0" rIns="0" bIns="0" rtlCol="0"/>
            <a:lstStyle/>
            <a:p>
              <a:endParaRPr sz="3396" dirty="0">
                <a:solidFill>
                  <a:schemeClr val="bg1"/>
                </a:solidFill>
              </a:endParaRPr>
            </a:p>
          </p:txBody>
        </p:sp>
        <p:sp>
          <p:nvSpPr>
            <p:cNvPr id="161" name="TextBox 160">
              <a:extLst>
                <a:ext uri="{FF2B5EF4-FFF2-40B4-BE49-F238E27FC236}">
                  <a16:creationId xmlns:a16="http://schemas.microsoft.com/office/drawing/2014/main" id="{A13F4681-4ABF-43A4-8061-6C73F468780C}"/>
                </a:ext>
              </a:extLst>
            </p:cNvPr>
            <p:cNvSpPr txBox="1"/>
            <p:nvPr/>
          </p:nvSpPr>
          <p:spPr>
            <a:xfrm>
              <a:off x="9521346" y="3980762"/>
              <a:ext cx="1787865" cy="738664"/>
            </a:xfrm>
            <a:prstGeom prst="rect">
              <a:avLst/>
            </a:prstGeom>
            <a:solidFill>
              <a:srgbClr val="50897C"/>
            </a:solidFill>
          </p:spPr>
          <p:txBody>
            <a:bodyPr wrap="square" rtlCol="0">
              <a:spAutoFit/>
            </a:bodyPr>
            <a:lstStyle/>
            <a:p>
              <a:pPr algn="ctr"/>
              <a:r>
                <a:rPr lang="en-GB" sz="1400" dirty="0">
                  <a:solidFill>
                    <a:schemeClr val="bg1"/>
                  </a:solidFill>
                </a:rPr>
                <a:t>4. Low-emission charging infrastructure</a:t>
              </a:r>
              <a:endParaRPr lang="en-US" sz="1400" dirty="0">
                <a:solidFill>
                  <a:schemeClr val="bg1"/>
                </a:solidFill>
              </a:endParaRPr>
            </a:p>
          </p:txBody>
        </p:sp>
      </p:grpSp>
      <p:sp>
        <p:nvSpPr>
          <p:cNvPr id="148" name="object 58">
            <a:extLst>
              <a:ext uri="{FF2B5EF4-FFF2-40B4-BE49-F238E27FC236}">
                <a16:creationId xmlns:a16="http://schemas.microsoft.com/office/drawing/2014/main" id="{8A9B732B-220D-473D-B55A-878B9FCA5FD6}"/>
              </a:ext>
            </a:extLst>
          </p:cNvPr>
          <p:cNvSpPr/>
          <p:nvPr/>
        </p:nvSpPr>
        <p:spPr>
          <a:xfrm>
            <a:off x="10618427" y="1289357"/>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noFill/>
          <a:ln w="38100">
            <a:solidFill>
              <a:srgbClr val="BFD4CD"/>
            </a:solidFill>
            <a:prstDash val="dash"/>
          </a:ln>
        </p:spPr>
        <p:txBody>
          <a:bodyPr wrap="square" lIns="0" tIns="0" rIns="0" bIns="0" rtlCol="0"/>
          <a:lstStyle/>
          <a:p>
            <a:endParaRPr sz="3396"/>
          </a:p>
        </p:txBody>
      </p:sp>
      <p:sp>
        <p:nvSpPr>
          <p:cNvPr id="162" name="TextBox 161">
            <a:extLst>
              <a:ext uri="{FF2B5EF4-FFF2-40B4-BE49-F238E27FC236}">
                <a16:creationId xmlns:a16="http://schemas.microsoft.com/office/drawing/2014/main" id="{DCDFD056-D701-44B5-8012-37A22E4392B3}"/>
              </a:ext>
            </a:extLst>
          </p:cNvPr>
          <p:cNvSpPr txBox="1"/>
          <p:nvPr/>
        </p:nvSpPr>
        <p:spPr>
          <a:xfrm>
            <a:off x="10618427" y="1384036"/>
            <a:ext cx="1800000" cy="523220"/>
          </a:xfrm>
          <a:prstGeom prst="rect">
            <a:avLst/>
          </a:prstGeom>
          <a:noFill/>
        </p:spPr>
        <p:txBody>
          <a:bodyPr wrap="square" rtlCol="0">
            <a:spAutoFit/>
          </a:bodyPr>
          <a:lstStyle/>
          <a:p>
            <a:pPr algn="ctr"/>
            <a:r>
              <a:rPr lang="en-GB" sz="1400" dirty="0">
                <a:solidFill>
                  <a:schemeClr val="tx1">
                    <a:lumMod val="50000"/>
                    <a:lumOff val="50000"/>
                  </a:schemeClr>
                </a:solidFill>
              </a:rPr>
              <a:t>1. Improved air quality and health</a:t>
            </a:r>
            <a:endParaRPr lang="en-US" sz="1400" dirty="0">
              <a:solidFill>
                <a:schemeClr val="tx1">
                  <a:lumMod val="50000"/>
                  <a:lumOff val="50000"/>
                </a:schemeClr>
              </a:solidFill>
            </a:endParaRPr>
          </a:p>
        </p:txBody>
      </p:sp>
      <p:sp>
        <p:nvSpPr>
          <p:cNvPr id="149" name="object 58">
            <a:extLst>
              <a:ext uri="{FF2B5EF4-FFF2-40B4-BE49-F238E27FC236}">
                <a16:creationId xmlns:a16="http://schemas.microsoft.com/office/drawing/2014/main" id="{BC47474E-087F-4535-B8E6-2A39E63402DE}"/>
              </a:ext>
            </a:extLst>
          </p:cNvPr>
          <p:cNvSpPr/>
          <p:nvPr/>
        </p:nvSpPr>
        <p:spPr>
          <a:xfrm>
            <a:off x="12958792" y="1299219"/>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noFill/>
          <a:ln w="38100">
            <a:solidFill>
              <a:srgbClr val="BFD4CD"/>
            </a:solidFill>
            <a:prstDash val="dash"/>
          </a:ln>
        </p:spPr>
        <p:txBody>
          <a:bodyPr wrap="square" lIns="0" tIns="0" rIns="0" bIns="0" rtlCol="0"/>
          <a:lstStyle/>
          <a:p>
            <a:endParaRPr sz="3396"/>
          </a:p>
        </p:txBody>
      </p:sp>
      <p:sp>
        <p:nvSpPr>
          <p:cNvPr id="163" name="TextBox 162">
            <a:extLst>
              <a:ext uri="{FF2B5EF4-FFF2-40B4-BE49-F238E27FC236}">
                <a16:creationId xmlns:a16="http://schemas.microsoft.com/office/drawing/2014/main" id="{98AF3510-7EF6-4F85-98EF-10B6684BC738}"/>
              </a:ext>
            </a:extLst>
          </p:cNvPr>
          <p:cNvSpPr txBox="1"/>
          <p:nvPr/>
        </p:nvSpPr>
        <p:spPr>
          <a:xfrm>
            <a:off x="12961551" y="1315564"/>
            <a:ext cx="1800000" cy="738664"/>
          </a:xfrm>
          <a:prstGeom prst="rect">
            <a:avLst/>
          </a:prstGeom>
          <a:noFill/>
        </p:spPr>
        <p:txBody>
          <a:bodyPr wrap="square" rtlCol="0">
            <a:spAutoFit/>
          </a:bodyPr>
          <a:lstStyle/>
          <a:p>
            <a:pPr algn="ctr"/>
            <a:r>
              <a:rPr lang="en-GB" sz="1400" dirty="0">
                <a:solidFill>
                  <a:schemeClr val="tx1">
                    <a:lumMod val="50000"/>
                    <a:lumOff val="50000"/>
                  </a:schemeClr>
                </a:solidFill>
              </a:rPr>
              <a:t>2. Socioeconomic benefits (reduced costs + job creation)</a:t>
            </a:r>
            <a:endParaRPr lang="en-US" sz="1400" dirty="0">
              <a:solidFill>
                <a:schemeClr val="tx1">
                  <a:lumMod val="50000"/>
                  <a:lumOff val="50000"/>
                </a:schemeClr>
              </a:solidFill>
            </a:endParaRPr>
          </a:p>
        </p:txBody>
      </p:sp>
      <p:grpSp>
        <p:nvGrpSpPr>
          <p:cNvPr id="174" name="Group 173">
            <a:extLst>
              <a:ext uri="{FF2B5EF4-FFF2-40B4-BE49-F238E27FC236}">
                <a16:creationId xmlns:a16="http://schemas.microsoft.com/office/drawing/2014/main" id="{E945162F-B909-40BD-98E8-F0FAA2FB62C5}"/>
              </a:ext>
            </a:extLst>
          </p:cNvPr>
          <p:cNvGrpSpPr/>
          <p:nvPr/>
        </p:nvGrpSpPr>
        <p:grpSpPr>
          <a:xfrm>
            <a:off x="3532100" y="1299075"/>
            <a:ext cx="1800000" cy="959036"/>
            <a:chOff x="18612740" y="3961431"/>
            <a:chExt cx="1800000" cy="959036"/>
          </a:xfrm>
        </p:grpSpPr>
        <p:sp>
          <p:nvSpPr>
            <p:cNvPr id="169" name="object 58">
              <a:extLst>
                <a:ext uri="{FF2B5EF4-FFF2-40B4-BE49-F238E27FC236}">
                  <a16:creationId xmlns:a16="http://schemas.microsoft.com/office/drawing/2014/main" id="{C1A46AFD-6A06-4502-BB51-66E27A25BFC4}"/>
                </a:ext>
              </a:extLst>
            </p:cNvPr>
            <p:cNvSpPr/>
            <p:nvPr/>
          </p:nvSpPr>
          <p:spPr>
            <a:xfrm>
              <a:off x="18612740" y="3961431"/>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BFD4CD"/>
            </a:solidFill>
          </p:spPr>
          <p:txBody>
            <a:bodyPr wrap="square" lIns="0" tIns="0" rIns="0" bIns="0" rtlCol="0"/>
            <a:lstStyle/>
            <a:p>
              <a:endParaRPr sz="3396"/>
            </a:p>
          </p:txBody>
        </p:sp>
        <p:sp>
          <p:nvSpPr>
            <p:cNvPr id="170" name="TextBox 169">
              <a:extLst>
                <a:ext uri="{FF2B5EF4-FFF2-40B4-BE49-F238E27FC236}">
                  <a16:creationId xmlns:a16="http://schemas.microsoft.com/office/drawing/2014/main" id="{BAEFCB47-DECD-4F63-BA38-A90AECFC683F}"/>
                </a:ext>
              </a:extLst>
            </p:cNvPr>
            <p:cNvSpPr txBox="1"/>
            <p:nvPr/>
          </p:nvSpPr>
          <p:spPr>
            <a:xfrm>
              <a:off x="18612740" y="3966360"/>
              <a:ext cx="1800000" cy="954107"/>
            </a:xfrm>
            <a:prstGeom prst="rect">
              <a:avLst/>
            </a:prstGeom>
            <a:noFill/>
          </p:spPr>
          <p:txBody>
            <a:bodyPr wrap="square" rtlCol="0">
              <a:spAutoFit/>
            </a:bodyPr>
            <a:lstStyle/>
            <a:p>
              <a:pPr algn="ctr"/>
              <a:r>
                <a:rPr lang="en-GB" sz="1400" dirty="0">
                  <a:solidFill>
                    <a:schemeClr val="tx1">
                      <a:lumMod val="75000"/>
                      <a:lumOff val="25000"/>
                    </a:schemeClr>
                  </a:solidFill>
                </a:rPr>
                <a:t> 1. Implementation of innovative business models facilitated</a:t>
              </a:r>
              <a:endParaRPr lang="en-US" sz="1400" dirty="0">
                <a:solidFill>
                  <a:schemeClr val="tx1">
                    <a:lumMod val="75000"/>
                    <a:lumOff val="25000"/>
                  </a:schemeClr>
                </a:solidFill>
              </a:endParaRPr>
            </a:p>
            <a:p>
              <a:pPr algn="ctr"/>
              <a:endParaRPr lang="en-GB" sz="1400" dirty="0">
                <a:solidFill>
                  <a:schemeClr val="tx1">
                    <a:lumMod val="75000"/>
                    <a:lumOff val="25000"/>
                  </a:schemeClr>
                </a:solidFill>
              </a:endParaRPr>
            </a:p>
          </p:txBody>
        </p:sp>
      </p:grpSp>
      <p:grpSp>
        <p:nvGrpSpPr>
          <p:cNvPr id="184" name="Group 183">
            <a:extLst>
              <a:ext uri="{FF2B5EF4-FFF2-40B4-BE49-F238E27FC236}">
                <a16:creationId xmlns:a16="http://schemas.microsoft.com/office/drawing/2014/main" id="{0D568593-1E66-4F77-A93F-B2D2D569A511}"/>
              </a:ext>
            </a:extLst>
          </p:cNvPr>
          <p:cNvGrpSpPr/>
          <p:nvPr/>
        </p:nvGrpSpPr>
        <p:grpSpPr>
          <a:xfrm>
            <a:off x="5901173" y="1301507"/>
            <a:ext cx="1800000" cy="792000"/>
            <a:chOff x="18612740" y="3961431"/>
            <a:chExt cx="1800000" cy="792000"/>
          </a:xfrm>
        </p:grpSpPr>
        <p:sp>
          <p:nvSpPr>
            <p:cNvPr id="185" name="object 58">
              <a:extLst>
                <a:ext uri="{FF2B5EF4-FFF2-40B4-BE49-F238E27FC236}">
                  <a16:creationId xmlns:a16="http://schemas.microsoft.com/office/drawing/2014/main" id="{13320106-BAE3-4006-861B-D88D66DB1487}"/>
                </a:ext>
              </a:extLst>
            </p:cNvPr>
            <p:cNvSpPr/>
            <p:nvPr/>
          </p:nvSpPr>
          <p:spPr>
            <a:xfrm>
              <a:off x="18612740" y="3961431"/>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BFD4CD"/>
            </a:solidFill>
          </p:spPr>
          <p:txBody>
            <a:bodyPr wrap="square" lIns="0" tIns="0" rIns="0" bIns="0" rtlCol="0"/>
            <a:lstStyle/>
            <a:p>
              <a:endParaRPr sz="3396"/>
            </a:p>
          </p:txBody>
        </p:sp>
        <p:sp>
          <p:nvSpPr>
            <p:cNvPr id="186" name="TextBox 185">
              <a:extLst>
                <a:ext uri="{FF2B5EF4-FFF2-40B4-BE49-F238E27FC236}">
                  <a16:creationId xmlns:a16="http://schemas.microsoft.com/office/drawing/2014/main" id="{DD28D129-0D47-4283-84C0-5CF4225378F6}"/>
                </a:ext>
              </a:extLst>
            </p:cNvPr>
            <p:cNvSpPr txBox="1"/>
            <p:nvPr/>
          </p:nvSpPr>
          <p:spPr>
            <a:xfrm>
              <a:off x="18612740" y="3980008"/>
              <a:ext cx="1800000" cy="738664"/>
            </a:xfrm>
            <a:prstGeom prst="rect">
              <a:avLst/>
            </a:prstGeom>
            <a:noFill/>
          </p:spPr>
          <p:txBody>
            <a:bodyPr wrap="square" rtlCol="0">
              <a:spAutoFit/>
            </a:bodyPr>
            <a:lstStyle/>
            <a:p>
              <a:pPr algn="ctr"/>
              <a:r>
                <a:rPr lang="en-GB" sz="1400" dirty="0">
                  <a:solidFill>
                    <a:schemeClr val="tx1">
                      <a:lumMod val="75000"/>
                      <a:lumOff val="25000"/>
                    </a:schemeClr>
                  </a:solidFill>
                </a:rPr>
                <a:t>2. Reduced energy dependency (EVs use domestic resources)</a:t>
              </a:r>
              <a:endParaRPr lang="en-US" sz="1400" dirty="0">
                <a:solidFill>
                  <a:schemeClr val="tx1">
                    <a:lumMod val="75000"/>
                    <a:lumOff val="25000"/>
                  </a:schemeClr>
                </a:solidFill>
              </a:endParaRPr>
            </a:p>
          </p:txBody>
        </p:sp>
      </p:grpSp>
      <p:grpSp>
        <p:nvGrpSpPr>
          <p:cNvPr id="187" name="Group 186">
            <a:extLst>
              <a:ext uri="{FF2B5EF4-FFF2-40B4-BE49-F238E27FC236}">
                <a16:creationId xmlns:a16="http://schemas.microsoft.com/office/drawing/2014/main" id="{2CBC7F40-E9F5-424A-A4F9-1E6B73D060AE}"/>
              </a:ext>
            </a:extLst>
          </p:cNvPr>
          <p:cNvGrpSpPr/>
          <p:nvPr/>
        </p:nvGrpSpPr>
        <p:grpSpPr>
          <a:xfrm>
            <a:off x="8243012" y="1297197"/>
            <a:ext cx="1800000" cy="792000"/>
            <a:chOff x="18612740" y="3961431"/>
            <a:chExt cx="1800000" cy="792000"/>
          </a:xfrm>
        </p:grpSpPr>
        <p:sp>
          <p:nvSpPr>
            <p:cNvPr id="188" name="object 58">
              <a:extLst>
                <a:ext uri="{FF2B5EF4-FFF2-40B4-BE49-F238E27FC236}">
                  <a16:creationId xmlns:a16="http://schemas.microsoft.com/office/drawing/2014/main" id="{0C53DB35-A583-4E55-9233-BD371657C93A}"/>
                </a:ext>
              </a:extLst>
            </p:cNvPr>
            <p:cNvSpPr/>
            <p:nvPr/>
          </p:nvSpPr>
          <p:spPr>
            <a:xfrm>
              <a:off x="18612740" y="3961431"/>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BFD4CD"/>
            </a:solidFill>
          </p:spPr>
          <p:txBody>
            <a:bodyPr wrap="square" lIns="0" tIns="0" rIns="0" bIns="0" rtlCol="0"/>
            <a:lstStyle/>
            <a:p>
              <a:endParaRPr sz="3396"/>
            </a:p>
          </p:txBody>
        </p:sp>
        <p:sp>
          <p:nvSpPr>
            <p:cNvPr id="189" name="TextBox 188">
              <a:extLst>
                <a:ext uri="{FF2B5EF4-FFF2-40B4-BE49-F238E27FC236}">
                  <a16:creationId xmlns:a16="http://schemas.microsoft.com/office/drawing/2014/main" id="{80834099-71AD-48EC-AA8D-0857ED21BE9F}"/>
                </a:ext>
              </a:extLst>
            </p:cNvPr>
            <p:cNvSpPr txBox="1"/>
            <p:nvPr/>
          </p:nvSpPr>
          <p:spPr>
            <a:xfrm>
              <a:off x="18612740" y="4062855"/>
              <a:ext cx="1800000" cy="523220"/>
            </a:xfrm>
            <a:prstGeom prst="rect">
              <a:avLst/>
            </a:prstGeom>
            <a:noFill/>
          </p:spPr>
          <p:txBody>
            <a:bodyPr wrap="square" rtlCol="0">
              <a:spAutoFit/>
            </a:bodyPr>
            <a:lstStyle/>
            <a:p>
              <a:pPr algn="ctr"/>
              <a:r>
                <a:rPr lang="en-GB" sz="1400" dirty="0">
                  <a:solidFill>
                    <a:schemeClr val="tx1">
                      <a:lumMod val="75000"/>
                      <a:lumOff val="25000"/>
                    </a:schemeClr>
                  </a:solidFill>
                </a:rPr>
                <a:t>3. Improved fuel economy</a:t>
              </a:r>
            </a:p>
          </p:txBody>
        </p:sp>
      </p:grpSp>
      <p:grpSp>
        <p:nvGrpSpPr>
          <p:cNvPr id="190" name="Group 189">
            <a:extLst>
              <a:ext uri="{FF2B5EF4-FFF2-40B4-BE49-F238E27FC236}">
                <a16:creationId xmlns:a16="http://schemas.microsoft.com/office/drawing/2014/main" id="{AA0D7C03-CCD3-4C33-B4A0-11500B39E5F5}"/>
              </a:ext>
            </a:extLst>
          </p:cNvPr>
          <p:cNvGrpSpPr/>
          <p:nvPr/>
        </p:nvGrpSpPr>
        <p:grpSpPr>
          <a:xfrm>
            <a:off x="15363462" y="1299075"/>
            <a:ext cx="1800000" cy="792000"/>
            <a:chOff x="18612740" y="3961431"/>
            <a:chExt cx="1800000" cy="792000"/>
          </a:xfrm>
        </p:grpSpPr>
        <p:sp>
          <p:nvSpPr>
            <p:cNvPr id="191" name="object 58">
              <a:extLst>
                <a:ext uri="{FF2B5EF4-FFF2-40B4-BE49-F238E27FC236}">
                  <a16:creationId xmlns:a16="http://schemas.microsoft.com/office/drawing/2014/main" id="{0AA010C3-DE16-4C48-8503-2C0D639A136E}"/>
                </a:ext>
              </a:extLst>
            </p:cNvPr>
            <p:cNvSpPr/>
            <p:nvPr/>
          </p:nvSpPr>
          <p:spPr>
            <a:xfrm>
              <a:off x="18612740" y="3961431"/>
              <a:ext cx="1800000" cy="79200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BFD4CD"/>
            </a:solidFill>
          </p:spPr>
          <p:txBody>
            <a:bodyPr wrap="square" lIns="0" tIns="0" rIns="0" bIns="0" rtlCol="0"/>
            <a:lstStyle/>
            <a:p>
              <a:endParaRPr sz="3396"/>
            </a:p>
          </p:txBody>
        </p:sp>
        <p:sp>
          <p:nvSpPr>
            <p:cNvPr id="192" name="TextBox 191">
              <a:extLst>
                <a:ext uri="{FF2B5EF4-FFF2-40B4-BE49-F238E27FC236}">
                  <a16:creationId xmlns:a16="http://schemas.microsoft.com/office/drawing/2014/main" id="{BC64517C-3FEF-41ED-95DB-1BE1FB374B40}"/>
                </a:ext>
              </a:extLst>
            </p:cNvPr>
            <p:cNvSpPr txBox="1"/>
            <p:nvPr/>
          </p:nvSpPr>
          <p:spPr>
            <a:xfrm>
              <a:off x="18612740" y="3982926"/>
              <a:ext cx="1800000" cy="738664"/>
            </a:xfrm>
            <a:prstGeom prst="rect">
              <a:avLst/>
            </a:prstGeom>
            <a:noFill/>
          </p:spPr>
          <p:txBody>
            <a:bodyPr wrap="square" rtlCol="0">
              <a:spAutoFit/>
            </a:bodyPr>
            <a:lstStyle/>
            <a:p>
              <a:pPr algn="ctr"/>
              <a:r>
                <a:rPr lang="en-GB" sz="1400" dirty="0">
                  <a:solidFill>
                    <a:schemeClr val="tx1">
                      <a:lumMod val="75000"/>
                      <a:lumOff val="25000"/>
                    </a:schemeClr>
                  </a:solidFill>
                </a:rPr>
                <a:t>4. GHG reduction by replacing fossil fuel-based vehicles</a:t>
              </a:r>
            </a:p>
          </p:txBody>
        </p:sp>
      </p:grpSp>
      <p:sp>
        <p:nvSpPr>
          <p:cNvPr id="196" name="Right Brace 195">
            <a:extLst>
              <a:ext uri="{FF2B5EF4-FFF2-40B4-BE49-F238E27FC236}">
                <a16:creationId xmlns:a16="http://schemas.microsoft.com/office/drawing/2014/main" id="{25ECB78D-371D-4388-8402-96435A8348CB}"/>
              </a:ext>
            </a:extLst>
          </p:cNvPr>
          <p:cNvSpPr/>
          <p:nvPr/>
        </p:nvSpPr>
        <p:spPr>
          <a:xfrm>
            <a:off x="17249556" y="1239679"/>
            <a:ext cx="164764" cy="977470"/>
          </a:xfrm>
          <a:prstGeom prst="rightBrace">
            <a:avLst/>
          </a:prstGeom>
          <a:no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TextBox 196">
            <a:extLst>
              <a:ext uri="{FF2B5EF4-FFF2-40B4-BE49-F238E27FC236}">
                <a16:creationId xmlns:a16="http://schemas.microsoft.com/office/drawing/2014/main" id="{54E03951-0482-48E0-94F0-28DBD744D86F}"/>
              </a:ext>
            </a:extLst>
          </p:cNvPr>
          <p:cNvSpPr txBox="1"/>
          <p:nvPr/>
        </p:nvSpPr>
        <p:spPr>
          <a:xfrm>
            <a:off x="17471400" y="1466804"/>
            <a:ext cx="1056502" cy="738664"/>
          </a:xfrm>
          <a:prstGeom prst="rect">
            <a:avLst/>
          </a:prstGeom>
          <a:noFill/>
        </p:spPr>
        <p:txBody>
          <a:bodyPr wrap="square" rtlCol="0">
            <a:spAutoFit/>
          </a:bodyPr>
          <a:lstStyle/>
          <a:p>
            <a:pPr algn="ctr"/>
            <a:r>
              <a:rPr lang="en-US" sz="1400" dirty="0">
                <a:solidFill>
                  <a:schemeClr val="tx1">
                    <a:lumMod val="75000"/>
                    <a:lumOff val="25000"/>
                  </a:schemeClr>
                </a:solidFill>
              </a:rPr>
              <a:t>Long term outcomes 1-4</a:t>
            </a:r>
          </a:p>
        </p:txBody>
      </p:sp>
      <p:grpSp>
        <p:nvGrpSpPr>
          <p:cNvPr id="153" name="Group 152">
            <a:extLst>
              <a:ext uri="{FF2B5EF4-FFF2-40B4-BE49-F238E27FC236}">
                <a16:creationId xmlns:a16="http://schemas.microsoft.com/office/drawing/2014/main" id="{4FC5A53C-7916-4A16-B68F-3AAFC32E2210}"/>
              </a:ext>
            </a:extLst>
          </p:cNvPr>
          <p:cNvGrpSpPr/>
          <p:nvPr/>
        </p:nvGrpSpPr>
        <p:grpSpPr>
          <a:xfrm>
            <a:off x="491107" y="3736316"/>
            <a:ext cx="1803363" cy="1963531"/>
            <a:chOff x="499654" y="5295377"/>
            <a:chExt cx="1803363" cy="597540"/>
          </a:xfrm>
        </p:grpSpPr>
        <p:sp>
          <p:nvSpPr>
            <p:cNvPr id="38" name="object 38"/>
            <p:cNvSpPr/>
            <p:nvPr/>
          </p:nvSpPr>
          <p:spPr>
            <a:xfrm>
              <a:off x="503017" y="5295377"/>
              <a:ext cx="1800000" cy="597540"/>
            </a:xfrm>
            <a:custGeom>
              <a:avLst/>
              <a:gdLst/>
              <a:ahLst/>
              <a:cxnLst/>
              <a:rect l="l" t="t" r="r" b="b"/>
              <a:pathLst>
                <a:path w="1422400" h="422275">
                  <a:moveTo>
                    <a:pt x="1421891" y="422147"/>
                  </a:moveTo>
                  <a:lnTo>
                    <a:pt x="0" y="422147"/>
                  </a:lnTo>
                  <a:lnTo>
                    <a:pt x="0" y="0"/>
                  </a:lnTo>
                  <a:lnTo>
                    <a:pt x="1421891" y="0"/>
                  </a:lnTo>
                  <a:lnTo>
                    <a:pt x="1421891" y="422147"/>
                  </a:lnTo>
                  <a:close/>
                </a:path>
              </a:pathLst>
            </a:custGeom>
            <a:solidFill>
              <a:srgbClr val="F9AC75"/>
            </a:solidFill>
          </p:spPr>
          <p:txBody>
            <a:bodyPr wrap="square" lIns="0" tIns="0" rIns="0" bIns="0" rtlCol="0"/>
            <a:lstStyle/>
            <a:p>
              <a:endParaRPr sz="3396"/>
            </a:p>
          </p:txBody>
        </p:sp>
        <p:sp>
          <p:nvSpPr>
            <p:cNvPr id="145" name="TextBox 144">
              <a:extLst>
                <a:ext uri="{FF2B5EF4-FFF2-40B4-BE49-F238E27FC236}">
                  <a16:creationId xmlns:a16="http://schemas.microsoft.com/office/drawing/2014/main" id="{E579D61B-50B2-449A-BA4B-29FDEEC7039C}"/>
                </a:ext>
              </a:extLst>
            </p:cNvPr>
            <p:cNvSpPr txBox="1"/>
            <p:nvPr/>
          </p:nvSpPr>
          <p:spPr>
            <a:xfrm>
              <a:off x="499654" y="5553750"/>
              <a:ext cx="1800000" cy="104144"/>
            </a:xfrm>
            <a:prstGeom prst="rect">
              <a:avLst/>
            </a:prstGeom>
            <a:noFill/>
          </p:spPr>
          <p:txBody>
            <a:bodyPr wrap="square" rtlCol="0">
              <a:spAutoFit/>
            </a:bodyPr>
            <a:lstStyle/>
            <a:p>
              <a:pPr algn="ctr"/>
              <a:r>
                <a:rPr lang="en-US" sz="1600" dirty="0">
                  <a:solidFill>
                    <a:schemeClr val="bg1"/>
                  </a:solidFill>
                  <a:latin typeface="Arial Nova Light" panose="020B0304020202020204" pitchFamily="34" charset="0"/>
                </a:rPr>
                <a:t>OUTPUTS</a:t>
              </a:r>
            </a:p>
          </p:txBody>
        </p:sp>
      </p:grpSp>
      <p:grpSp>
        <p:nvGrpSpPr>
          <p:cNvPr id="177" name="Group 176">
            <a:extLst>
              <a:ext uri="{FF2B5EF4-FFF2-40B4-BE49-F238E27FC236}">
                <a16:creationId xmlns:a16="http://schemas.microsoft.com/office/drawing/2014/main" id="{1B3A1251-DF35-4654-842C-2C60067FBF03}"/>
              </a:ext>
            </a:extLst>
          </p:cNvPr>
          <p:cNvGrpSpPr/>
          <p:nvPr/>
        </p:nvGrpSpPr>
        <p:grpSpPr>
          <a:xfrm>
            <a:off x="2481563" y="3712458"/>
            <a:ext cx="1800001" cy="595126"/>
            <a:chOff x="2409376" y="3654099"/>
            <a:chExt cx="1800001" cy="823187"/>
          </a:xfrm>
        </p:grpSpPr>
        <p:sp>
          <p:nvSpPr>
            <p:cNvPr id="73" name="object 73"/>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176" name="TextBox 175">
              <a:extLst>
                <a:ext uri="{FF2B5EF4-FFF2-40B4-BE49-F238E27FC236}">
                  <a16:creationId xmlns:a16="http://schemas.microsoft.com/office/drawing/2014/main" id="{9EF51A6D-686B-4F98-9E71-69DD34FC5D6E}"/>
                </a:ext>
              </a:extLst>
            </p:cNvPr>
            <p:cNvSpPr txBox="1"/>
            <p:nvPr/>
          </p:nvSpPr>
          <p:spPr>
            <a:xfrm>
              <a:off x="2409376" y="3654099"/>
              <a:ext cx="1800001" cy="646331"/>
            </a:xfrm>
            <a:prstGeom prst="rect">
              <a:avLst/>
            </a:prstGeom>
            <a:noFill/>
          </p:spPr>
          <p:txBody>
            <a:bodyPr wrap="square" rtlCol="0">
              <a:spAutoFit/>
            </a:bodyPr>
            <a:lstStyle/>
            <a:p>
              <a:pPr algn="ctr"/>
              <a:r>
                <a:rPr lang="en-US" sz="1200" dirty="0">
                  <a:solidFill>
                    <a:schemeClr val="tx1">
                      <a:lumMod val="75000"/>
                      <a:lumOff val="25000"/>
                    </a:schemeClr>
                  </a:solidFill>
                </a:rPr>
                <a:t>National e-mobility / Multi-stakeholder consultation strategy</a:t>
              </a:r>
            </a:p>
          </p:txBody>
        </p:sp>
      </p:grpSp>
      <p:grpSp>
        <p:nvGrpSpPr>
          <p:cNvPr id="178" name="Group 177">
            <a:extLst>
              <a:ext uri="{FF2B5EF4-FFF2-40B4-BE49-F238E27FC236}">
                <a16:creationId xmlns:a16="http://schemas.microsoft.com/office/drawing/2014/main" id="{A245EFF1-CFB8-4DF2-B405-689C6E3F9506}"/>
              </a:ext>
            </a:extLst>
          </p:cNvPr>
          <p:cNvGrpSpPr/>
          <p:nvPr/>
        </p:nvGrpSpPr>
        <p:grpSpPr>
          <a:xfrm>
            <a:off x="2490110" y="4357991"/>
            <a:ext cx="1800001" cy="576000"/>
            <a:chOff x="2409376" y="3680554"/>
            <a:chExt cx="1800001" cy="796732"/>
          </a:xfrm>
        </p:grpSpPr>
        <p:sp>
          <p:nvSpPr>
            <p:cNvPr id="179" name="object 73">
              <a:extLst>
                <a:ext uri="{FF2B5EF4-FFF2-40B4-BE49-F238E27FC236}">
                  <a16:creationId xmlns:a16="http://schemas.microsoft.com/office/drawing/2014/main" id="{9A52B9AE-6469-442B-9066-EC3160516985}"/>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180" name="TextBox 179">
              <a:extLst>
                <a:ext uri="{FF2B5EF4-FFF2-40B4-BE49-F238E27FC236}">
                  <a16:creationId xmlns:a16="http://schemas.microsoft.com/office/drawing/2014/main" id="{52197A4F-39DD-4B69-BA41-865A9A3FC2B8}"/>
                </a:ext>
              </a:extLst>
            </p:cNvPr>
            <p:cNvSpPr txBox="1"/>
            <p:nvPr/>
          </p:nvSpPr>
          <p:spPr>
            <a:xfrm>
              <a:off x="2409376" y="3710733"/>
              <a:ext cx="1800001" cy="461665"/>
            </a:xfrm>
            <a:prstGeom prst="rect">
              <a:avLst/>
            </a:prstGeom>
            <a:noFill/>
          </p:spPr>
          <p:txBody>
            <a:bodyPr wrap="square" rtlCol="0">
              <a:spAutoFit/>
            </a:bodyPr>
            <a:lstStyle/>
            <a:p>
              <a:pPr algn="ctr"/>
              <a:r>
                <a:rPr lang="en-US" sz="1200" dirty="0">
                  <a:solidFill>
                    <a:schemeClr val="tx1">
                      <a:lumMod val="75000"/>
                      <a:lumOff val="25000"/>
                    </a:schemeClr>
                  </a:solidFill>
                </a:rPr>
                <a:t>Key public and private stakeholders  are trained</a:t>
              </a:r>
            </a:p>
          </p:txBody>
        </p:sp>
      </p:grpSp>
      <p:grpSp>
        <p:nvGrpSpPr>
          <p:cNvPr id="181" name="Group 180">
            <a:extLst>
              <a:ext uri="{FF2B5EF4-FFF2-40B4-BE49-F238E27FC236}">
                <a16:creationId xmlns:a16="http://schemas.microsoft.com/office/drawing/2014/main" id="{DB15192B-0B74-4808-B49C-B9D3E6AA8E54}"/>
              </a:ext>
            </a:extLst>
          </p:cNvPr>
          <p:cNvGrpSpPr/>
          <p:nvPr/>
        </p:nvGrpSpPr>
        <p:grpSpPr>
          <a:xfrm>
            <a:off x="2481563" y="4984398"/>
            <a:ext cx="1800001" cy="646331"/>
            <a:chOff x="2409376" y="3654099"/>
            <a:chExt cx="1800001" cy="894015"/>
          </a:xfrm>
        </p:grpSpPr>
        <p:sp>
          <p:nvSpPr>
            <p:cNvPr id="182" name="object 73">
              <a:extLst>
                <a:ext uri="{FF2B5EF4-FFF2-40B4-BE49-F238E27FC236}">
                  <a16:creationId xmlns:a16="http://schemas.microsoft.com/office/drawing/2014/main" id="{A90574D8-EEEE-4534-826E-5ED56A5461B5}"/>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183" name="TextBox 182">
              <a:extLst>
                <a:ext uri="{FF2B5EF4-FFF2-40B4-BE49-F238E27FC236}">
                  <a16:creationId xmlns:a16="http://schemas.microsoft.com/office/drawing/2014/main" id="{C8D18796-0E5D-48D8-B4DF-FA09527944A3}"/>
                </a:ext>
              </a:extLst>
            </p:cNvPr>
            <p:cNvSpPr txBox="1"/>
            <p:nvPr/>
          </p:nvSpPr>
          <p:spPr>
            <a:xfrm>
              <a:off x="2409376" y="3654099"/>
              <a:ext cx="1800001" cy="894015"/>
            </a:xfrm>
            <a:prstGeom prst="rect">
              <a:avLst/>
            </a:prstGeom>
            <a:noFill/>
          </p:spPr>
          <p:txBody>
            <a:bodyPr wrap="square" rtlCol="0">
              <a:spAutoFit/>
            </a:bodyPr>
            <a:lstStyle/>
            <a:p>
              <a:pPr algn="ctr"/>
              <a:r>
                <a:rPr lang="en-US" sz="1200" dirty="0">
                  <a:solidFill>
                    <a:schemeClr val="tx1">
                      <a:lumMod val="75000"/>
                      <a:lumOff val="25000"/>
                    </a:schemeClr>
                  </a:solidFill>
                </a:rPr>
                <a:t>Public and private stakeholders’ awareness enhanced </a:t>
              </a:r>
            </a:p>
          </p:txBody>
        </p:sp>
      </p:grpSp>
      <p:grpSp>
        <p:nvGrpSpPr>
          <p:cNvPr id="198" name="Group 197">
            <a:extLst>
              <a:ext uri="{FF2B5EF4-FFF2-40B4-BE49-F238E27FC236}">
                <a16:creationId xmlns:a16="http://schemas.microsoft.com/office/drawing/2014/main" id="{85638DDD-F5D4-421B-AEB8-4EC1B459CB95}"/>
              </a:ext>
            </a:extLst>
          </p:cNvPr>
          <p:cNvGrpSpPr/>
          <p:nvPr/>
        </p:nvGrpSpPr>
        <p:grpSpPr>
          <a:xfrm>
            <a:off x="4478764" y="3734876"/>
            <a:ext cx="1800001" cy="576000"/>
            <a:chOff x="2409376" y="3680554"/>
            <a:chExt cx="1800001" cy="796732"/>
          </a:xfrm>
        </p:grpSpPr>
        <p:sp>
          <p:nvSpPr>
            <p:cNvPr id="199" name="object 73">
              <a:extLst>
                <a:ext uri="{FF2B5EF4-FFF2-40B4-BE49-F238E27FC236}">
                  <a16:creationId xmlns:a16="http://schemas.microsoft.com/office/drawing/2014/main" id="{A64F7AB7-4304-4CBE-A76F-4141F38FE79A}"/>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00" name="TextBox 199">
              <a:extLst>
                <a:ext uri="{FF2B5EF4-FFF2-40B4-BE49-F238E27FC236}">
                  <a16:creationId xmlns:a16="http://schemas.microsoft.com/office/drawing/2014/main" id="{0E2AFBEB-4EC0-40B7-AEDF-32174F6E6319}"/>
                </a:ext>
              </a:extLst>
            </p:cNvPr>
            <p:cNvSpPr txBox="1"/>
            <p:nvPr/>
          </p:nvSpPr>
          <p:spPr>
            <a:xfrm>
              <a:off x="2409376" y="3710733"/>
              <a:ext cx="1800001" cy="638582"/>
            </a:xfrm>
            <a:prstGeom prst="rect">
              <a:avLst/>
            </a:prstGeom>
            <a:noFill/>
          </p:spPr>
          <p:txBody>
            <a:bodyPr wrap="square" rtlCol="0">
              <a:spAutoFit/>
            </a:bodyPr>
            <a:lstStyle/>
            <a:p>
              <a:pPr algn="ctr"/>
              <a:r>
                <a:rPr lang="en-US" sz="1200" dirty="0">
                  <a:solidFill>
                    <a:schemeClr val="tx1">
                      <a:lumMod val="75000"/>
                      <a:lumOff val="25000"/>
                    </a:schemeClr>
                  </a:solidFill>
                </a:rPr>
                <a:t>Regulatory standard reform proposal </a:t>
              </a:r>
            </a:p>
          </p:txBody>
        </p:sp>
      </p:grpSp>
      <p:grpSp>
        <p:nvGrpSpPr>
          <p:cNvPr id="201" name="Group 200">
            <a:extLst>
              <a:ext uri="{FF2B5EF4-FFF2-40B4-BE49-F238E27FC236}">
                <a16:creationId xmlns:a16="http://schemas.microsoft.com/office/drawing/2014/main" id="{6269EBC0-0E43-45B8-961B-D7E72BD97DC6}"/>
              </a:ext>
            </a:extLst>
          </p:cNvPr>
          <p:cNvGrpSpPr/>
          <p:nvPr/>
        </p:nvGrpSpPr>
        <p:grpSpPr>
          <a:xfrm>
            <a:off x="6473048" y="4365680"/>
            <a:ext cx="1800001" cy="576000"/>
            <a:chOff x="2409376" y="3680554"/>
            <a:chExt cx="1800001" cy="796732"/>
          </a:xfrm>
        </p:grpSpPr>
        <p:sp>
          <p:nvSpPr>
            <p:cNvPr id="202" name="object 73">
              <a:extLst>
                <a:ext uri="{FF2B5EF4-FFF2-40B4-BE49-F238E27FC236}">
                  <a16:creationId xmlns:a16="http://schemas.microsoft.com/office/drawing/2014/main" id="{3E81F0C5-EC31-46B3-937E-44F7C0C295DB}"/>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03" name="TextBox 202">
              <a:extLst>
                <a:ext uri="{FF2B5EF4-FFF2-40B4-BE49-F238E27FC236}">
                  <a16:creationId xmlns:a16="http://schemas.microsoft.com/office/drawing/2014/main" id="{1537472F-EB42-4036-84EC-488730407B9D}"/>
                </a:ext>
              </a:extLst>
            </p:cNvPr>
            <p:cNvSpPr txBox="1"/>
            <p:nvPr/>
          </p:nvSpPr>
          <p:spPr>
            <a:xfrm>
              <a:off x="2409376" y="3710733"/>
              <a:ext cx="1800001" cy="638582"/>
            </a:xfrm>
            <a:prstGeom prst="rect">
              <a:avLst/>
            </a:prstGeom>
            <a:noFill/>
          </p:spPr>
          <p:txBody>
            <a:bodyPr wrap="square" rtlCol="0">
              <a:spAutoFit/>
            </a:bodyPr>
            <a:lstStyle/>
            <a:p>
              <a:pPr algn="ctr"/>
              <a:r>
                <a:rPr lang="en-US" sz="1200" dirty="0">
                  <a:solidFill>
                    <a:schemeClr val="tx1">
                      <a:lumMod val="75000"/>
                      <a:lumOff val="25000"/>
                    </a:schemeClr>
                  </a:solidFill>
                </a:rPr>
                <a:t>Monitoring System for air pollutants for Asunción</a:t>
              </a:r>
            </a:p>
          </p:txBody>
        </p:sp>
      </p:grpSp>
      <p:grpSp>
        <p:nvGrpSpPr>
          <p:cNvPr id="207" name="Group 206">
            <a:extLst>
              <a:ext uri="{FF2B5EF4-FFF2-40B4-BE49-F238E27FC236}">
                <a16:creationId xmlns:a16="http://schemas.microsoft.com/office/drawing/2014/main" id="{768FD900-5EE2-4D10-90A1-3439BD0ADE85}"/>
              </a:ext>
            </a:extLst>
          </p:cNvPr>
          <p:cNvGrpSpPr/>
          <p:nvPr/>
        </p:nvGrpSpPr>
        <p:grpSpPr>
          <a:xfrm>
            <a:off x="6473050" y="3736747"/>
            <a:ext cx="1800001" cy="576000"/>
            <a:chOff x="2409376" y="3680554"/>
            <a:chExt cx="1800001" cy="796732"/>
          </a:xfrm>
        </p:grpSpPr>
        <p:sp>
          <p:nvSpPr>
            <p:cNvPr id="208" name="object 73">
              <a:extLst>
                <a:ext uri="{FF2B5EF4-FFF2-40B4-BE49-F238E27FC236}">
                  <a16:creationId xmlns:a16="http://schemas.microsoft.com/office/drawing/2014/main" id="{895F63F5-3FEF-43E2-972D-A19766F3AD7F}"/>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09" name="TextBox 208">
              <a:extLst>
                <a:ext uri="{FF2B5EF4-FFF2-40B4-BE49-F238E27FC236}">
                  <a16:creationId xmlns:a16="http://schemas.microsoft.com/office/drawing/2014/main" id="{588A7A33-62B1-4EB3-8D72-004674DAB976}"/>
                </a:ext>
              </a:extLst>
            </p:cNvPr>
            <p:cNvSpPr txBox="1"/>
            <p:nvPr/>
          </p:nvSpPr>
          <p:spPr>
            <a:xfrm>
              <a:off x="2409376" y="3710733"/>
              <a:ext cx="1800001" cy="461665"/>
            </a:xfrm>
            <a:prstGeom prst="rect">
              <a:avLst/>
            </a:prstGeom>
            <a:noFill/>
          </p:spPr>
          <p:txBody>
            <a:bodyPr wrap="square" rtlCol="0">
              <a:spAutoFit/>
            </a:bodyPr>
            <a:lstStyle/>
            <a:p>
              <a:pPr algn="ctr"/>
              <a:r>
                <a:rPr lang="en-GB" sz="1200" dirty="0">
                  <a:solidFill>
                    <a:schemeClr val="tx1">
                      <a:lumMod val="75000"/>
                      <a:lumOff val="25000"/>
                    </a:schemeClr>
                  </a:solidFill>
                </a:rPr>
                <a:t>Standards and policies for regulating emissions</a:t>
              </a:r>
              <a:endParaRPr lang="en-US" sz="1200" dirty="0">
                <a:solidFill>
                  <a:schemeClr val="tx1">
                    <a:lumMod val="75000"/>
                    <a:lumOff val="25000"/>
                  </a:schemeClr>
                </a:solidFill>
              </a:endParaRPr>
            </a:p>
          </p:txBody>
        </p:sp>
      </p:grpSp>
      <p:grpSp>
        <p:nvGrpSpPr>
          <p:cNvPr id="216" name="Group 215">
            <a:extLst>
              <a:ext uri="{FF2B5EF4-FFF2-40B4-BE49-F238E27FC236}">
                <a16:creationId xmlns:a16="http://schemas.microsoft.com/office/drawing/2014/main" id="{0314B2AB-C08F-42C4-ACD5-7B70C73A3C57}"/>
              </a:ext>
            </a:extLst>
          </p:cNvPr>
          <p:cNvGrpSpPr/>
          <p:nvPr/>
        </p:nvGrpSpPr>
        <p:grpSpPr>
          <a:xfrm>
            <a:off x="8467337" y="3720915"/>
            <a:ext cx="1800001" cy="646331"/>
            <a:chOff x="2409376" y="3654099"/>
            <a:chExt cx="1800001" cy="894015"/>
          </a:xfrm>
        </p:grpSpPr>
        <p:sp>
          <p:nvSpPr>
            <p:cNvPr id="217" name="object 73">
              <a:extLst>
                <a:ext uri="{FF2B5EF4-FFF2-40B4-BE49-F238E27FC236}">
                  <a16:creationId xmlns:a16="http://schemas.microsoft.com/office/drawing/2014/main" id="{443CDAE7-2030-48E6-81DA-99F9ED2B042B}"/>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18" name="TextBox 217">
              <a:extLst>
                <a:ext uri="{FF2B5EF4-FFF2-40B4-BE49-F238E27FC236}">
                  <a16:creationId xmlns:a16="http://schemas.microsoft.com/office/drawing/2014/main" id="{C1198742-2221-4C1A-8220-9C443319FC83}"/>
                </a:ext>
              </a:extLst>
            </p:cNvPr>
            <p:cNvSpPr txBox="1"/>
            <p:nvPr/>
          </p:nvSpPr>
          <p:spPr>
            <a:xfrm>
              <a:off x="2409376" y="3654099"/>
              <a:ext cx="1800001" cy="894015"/>
            </a:xfrm>
            <a:prstGeom prst="rect">
              <a:avLst/>
            </a:prstGeom>
            <a:noFill/>
          </p:spPr>
          <p:txBody>
            <a:bodyPr wrap="square" rtlCol="0">
              <a:spAutoFit/>
            </a:bodyPr>
            <a:lstStyle/>
            <a:p>
              <a:pPr algn="ctr"/>
              <a:r>
                <a:rPr lang="en-GB" sz="1200" dirty="0">
                  <a:solidFill>
                    <a:schemeClr val="tx1">
                      <a:lumMod val="75000"/>
                      <a:lumOff val="25000"/>
                    </a:schemeClr>
                  </a:solidFill>
                </a:rPr>
                <a:t>Standards and policies for regulating the disposal of electric vehicles </a:t>
              </a:r>
              <a:endParaRPr lang="en-US" sz="1200" dirty="0">
                <a:solidFill>
                  <a:schemeClr val="tx1">
                    <a:lumMod val="75000"/>
                    <a:lumOff val="25000"/>
                  </a:schemeClr>
                </a:solidFill>
              </a:endParaRPr>
            </a:p>
          </p:txBody>
        </p:sp>
      </p:grpSp>
      <p:grpSp>
        <p:nvGrpSpPr>
          <p:cNvPr id="219" name="Group 218">
            <a:extLst>
              <a:ext uri="{FF2B5EF4-FFF2-40B4-BE49-F238E27FC236}">
                <a16:creationId xmlns:a16="http://schemas.microsoft.com/office/drawing/2014/main" id="{870FC966-68F6-4E37-8CFB-5070B668C558}"/>
              </a:ext>
            </a:extLst>
          </p:cNvPr>
          <p:cNvGrpSpPr/>
          <p:nvPr/>
        </p:nvGrpSpPr>
        <p:grpSpPr>
          <a:xfrm>
            <a:off x="8467336" y="4333588"/>
            <a:ext cx="1800001" cy="646331"/>
            <a:chOff x="2409376" y="3640750"/>
            <a:chExt cx="1800001" cy="894014"/>
          </a:xfrm>
        </p:grpSpPr>
        <p:sp>
          <p:nvSpPr>
            <p:cNvPr id="220" name="object 73">
              <a:extLst>
                <a:ext uri="{FF2B5EF4-FFF2-40B4-BE49-F238E27FC236}">
                  <a16:creationId xmlns:a16="http://schemas.microsoft.com/office/drawing/2014/main" id="{E7A97FD8-3D60-4AA7-AFE5-5EC7F6CDEC7A}"/>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21" name="TextBox 220">
              <a:extLst>
                <a:ext uri="{FF2B5EF4-FFF2-40B4-BE49-F238E27FC236}">
                  <a16:creationId xmlns:a16="http://schemas.microsoft.com/office/drawing/2014/main" id="{546B6A96-DDD4-4EE7-9FCF-F23837448CE1}"/>
                </a:ext>
              </a:extLst>
            </p:cNvPr>
            <p:cNvSpPr txBox="1"/>
            <p:nvPr/>
          </p:nvSpPr>
          <p:spPr>
            <a:xfrm>
              <a:off x="2409376" y="3640750"/>
              <a:ext cx="1800001" cy="894014"/>
            </a:xfrm>
            <a:prstGeom prst="rect">
              <a:avLst/>
            </a:prstGeom>
            <a:noFill/>
          </p:spPr>
          <p:txBody>
            <a:bodyPr wrap="square" rtlCol="0">
              <a:spAutoFit/>
            </a:bodyPr>
            <a:lstStyle/>
            <a:p>
              <a:pPr algn="ctr"/>
              <a:r>
                <a:rPr lang="en-GB" sz="1200" dirty="0">
                  <a:solidFill>
                    <a:schemeClr val="tx1">
                      <a:lumMod val="75000"/>
                      <a:lumOff val="25000"/>
                    </a:schemeClr>
                  </a:solidFill>
                </a:rPr>
                <a:t>New business models, incl. the responsibility of vehicle distributors </a:t>
              </a:r>
              <a:endParaRPr lang="en-US" sz="1200" dirty="0">
                <a:solidFill>
                  <a:schemeClr val="tx1">
                    <a:lumMod val="75000"/>
                    <a:lumOff val="25000"/>
                  </a:schemeClr>
                </a:solidFill>
              </a:endParaRPr>
            </a:p>
          </p:txBody>
        </p:sp>
      </p:grpSp>
      <p:grpSp>
        <p:nvGrpSpPr>
          <p:cNvPr id="222" name="Group 221">
            <a:extLst>
              <a:ext uri="{FF2B5EF4-FFF2-40B4-BE49-F238E27FC236}">
                <a16:creationId xmlns:a16="http://schemas.microsoft.com/office/drawing/2014/main" id="{D2C4B225-8056-42FB-81F1-220B859707D4}"/>
              </a:ext>
            </a:extLst>
          </p:cNvPr>
          <p:cNvGrpSpPr/>
          <p:nvPr/>
        </p:nvGrpSpPr>
        <p:grpSpPr>
          <a:xfrm>
            <a:off x="8465073" y="4961445"/>
            <a:ext cx="1800001" cy="611780"/>
            <a:chOff x="2409376" y="3631063"/>
            <a:chExt cx="1800001" cy="846223"/>
          </a:xfrm>
        </p:grpSpPr>
        <p:sp>
          <p:nvSpPr>
            <p:cNvPr id="223" name="object 73">
              <a:extLst>
                <a:ext uri="{FF2B5EF4-FFF2-40B4-BE49-F238E27FC236}">
                  <a16:creationId xmlns:a16="http://schemas.microsoft.com/office/drawing/2014/main" id="{F229082F-61DF-4B23-BA0D-56047BDB40A1}"/>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24" name="TextBox 223">
              <a:extLst>
                <a:ext uri="{FF2B5EF4-FFF2-40B4-BE49-F238E27FC236}">
                  <a16:creationId xmlns:a16="http://schemas.microsoft.com/office/drawing/2014/main" id="{947D894E-8BAE-496F-A6A6-BF60F282C4FE}"/>
                </a:ext>
              </a:extLst>
            </p:cNvPr>
            <p:cNvSpPr txBox="1"/>
            <p:nvPr/>
          </p:nvSpPr>
          <p:spPr>
            <a:xfrm>
              <a:off x="2409376" y="3631063"/>
              <a:ext cx="1800001" cy="646331"/>
            </a:xfrm>
            <a:prstGeom prst="rect">
              <a:avLst/>
            </a:prstGeom>
            <a:noFill/>
          </p:spPr>
          <p:txBody>
            <a:bodyPr wrap="square" rtlCol="0">
              <a:spAutoFit/>
            </a:bodyPr>
            <a:lstStyle/>
            <a:p>
              <a:pPr algn="ctr"/>
              <a:r>
                <a:rPr lang="en-GB" sz="1200" dirty="0">
                  <a:solidFill>
                    <a:schemeClr val="tx1">
                      <a:lumMod val="75000"/>
                      <a:lumOff val="25000"/>
                    </a:schemeClr>
                  </a:solidFill>
                </a:rPr>
                <a:t>Waste management stakeholders are trained on EV management</a:t>
              </a:r>
              <a:endParaRPr lang="en-US" sz="1200" dirty="0">
                <a:solidFill>
                  <a:schemeClr val="tx1">
                    <a:lumMod val="75000"/>
                    <a:lumOff val="25000"/>
                  </a:schemeClr>
                </a:solidFill>
              </a:endParaRPr>
            </a:p>
          </p:txBody>
        </p:sp>
      </p:grpSp>
      <p:grpSp>
        <p:nvGrpSpPr>
          <p:cNvPr id="225" name="Group 224">
            <a:extLst>
              <a:ext uri="{FF2B5EF4-FFF2-40B4-BE49-F238E27FC236}">
                <a16:creationId xmlns:a16="http://schemas.microsoft.com/office/drawing/2014/main" id="{88BC0546-98F2-45FC-8C61-4E35FFB70965}"/>
              </a:ext>
            </a:extLst>
          </p:cNvPr>
          <p:cNvGrpSpPr/>
          <p:nvPr/>
        </p:nvGrpSpPr>
        <p:grpSpPr>
          <a:xfrm>
            <a:off x="10461624" y="3729577"/>
            <a:ext cx="1800001" cy="576000"/>
            <a:chOff x="2409376" y="3680554"/>
            <a:chExt cx="1800001" cy="796732"/>
          </a:xfrm>
        </p:grpSpPr>
        <p:sp>
          <p:nvSpPr>
            <p:cNvPr id="226" name="object 73">
              <a:extLst>
                <a:ext uri="{FF2B5EF4-FFF2-40B4-BE49-F238E27FC236}">
                  <a16:creationId xmlns:a16="http://schemas.microsoft.com/office/drawing/2014/main" id="{EF923043-3FA2-4C90-AE31-534CE13927B1}"/>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27" name="TextBox 226">
              <a:extLst>
                <a:ext uri="{FF2B5EF4-FFF2-40B4-BE49-F238E27FC236}">
                  <a16:creationId xmlns:a16="http://schemas.microsoft.com/office/drawing/2014/main" id="{55D17942-11CA-480C-8C67-23AAB9D2E0C9}"/>
                </a:ext>
              </a:extLst>
            </p:cNvPr>
            <p:cNvSpPr txBox="1"/>
            <p:nvPr/>
          </p:nvSpPr>
          <p:spPr>
            <a:xfrm>
              <a:off x="2409376" y="3710733"/>
              <a:ext cx="1800001" cy="461665"/>
            </a:xfrm>
            <a:prstGeom prst="rect">
              <a:avLst/>
            </a:prstGeom>
            <a:noFill/>
          </p:spPr>
          <p:txBody>
            <a:bodyPr wrap="square" rtlCol="0">
              <a:spAutoFit/>
            </a:bodyPr>
            <a:lstStyle/>
            <a:p>
              <a:pPr algn="ctr"/>
              <a:r>
                <a:rPr lang="en-GB" sz="1200" dirty="0">
                  <a:solidFill>
                    <a:schemeClr val="tx1">
                      <a:lumMod val="75000"/>
                      <a:lumOff val="25000"/>
                    </a:schemeClr>
                  </a:solidFill>
                </a:rPr>
                <a:t>Regulatory subsidy and tax reforms proposal</a:t>
              </a:r>
              <a:endParaRPr lang="en-US" sz="1200" dirty="0">
                <a:solidFill>
                  <a:schemeClr val="tx1">
                    <a:lumMod val="75000"/>
                    <a:lumOff val="25000"/>
                  </a:schemeClr>
                </a:solidFill>
              </a:endParaRPr>
            </a:p>
          </p:txBody>
        </p:sp>
      </p:grpSp>
      <p:grpSp>
        <p:nvGrpSpPr>
          <p:cNvPr id="228" name="Group 227">
            <a:extLst>
              <a:ext uri="{FF2B5EF4-FFF2-40B4-BE49-F238E27FC236}">
                <a16:creationId xmlns:a16="http://schemas.microsoft.com/office/drawing/2014/main" id="{10D0AF3B-7F53-44B2-989E-4A1DFBF8BE97}"/>
              </a:ext>
            </a:extLst>
          </p:cNvPr>
          <p:cNvGrpSpPr/>
          <p:nvPr/>
        </p:nvGrpSpPr>
        <p:grpSpPr>
          <a:xfrm>
            <a:off x="10458654" y="4334752"/>
            <a:ext cx="1800001" cy="594311"/>
            <a:chOff x="2409376" y="3655223"/>
            <a:chExt cx="1800001" cy="822060"/>
          </a:xfrm>
        </p:grpSpPr>
        <p:sp>
          <p:nvSpPr>
            <p:cNvPr id="229" name="object 73">
              <a:extLst>
                <a:ext uri="{FF2B5EF4-FFF2-40B4-BE49-F238E27FC236}">
                  <a16:creationId xmlns:a16="http://schemas.microsoft.com/office/drawing/2014/main" id="{C5D5646A-4640-4DAB-9824-0F47E9682257}"/>
                </a:ext>
              </a:extLst>
            </p:cNvPr>
            <p:cNvSpPr/>
            <p:nvPr/>
          </p:nvSpPr>
          <p:spPr>
            <a:xfrm>
              <a:off x="2409377" y="3680551"/>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30" name="TextBox 229">
              <a:extLst>
                <a:ext uri="{FF2B5EF4-FFF2-40B4-BE49-F238E27FC236}">
                  <a16:creationId xmlns:a16="http://schemas.microsoft.com/office/drawing/2014/main" id="{5E7292AF-8C86-4CE2-9AF5-89FE4227C616}"/>
                </a:ext>
              </a:extLst>
            </p:cNvPr>
            <p:cNvSpPr txBox="1"/>
            <p:nvPr/>
          </p:nvSpPr>
          <p:spPr>
            <a:xfrm>
              <a:off x="2409376" y="3655223"/>
              <a:ext cx="1800001" cy="646331"/>
            </a:xfrm>
            <a:prstGeom prst="rect">
              <a:avLst/>
            </a:prstGeom>
            <a:noFill/>
          </p:spPr>
          <p:txBody>
            <a:bodyPr wrap="square" rtlCol="0">
              <a:spAutoFit/>
            </a:bodyPr>
            <a:lstStyle/>
            <a:p>
              <a:pPr algn="ctr"/>
              <a:r>
                <a:rPr lang="en-GB" sz="1200" dirty="0">
                  <a:solidFill>
                    <a:schemeClr val="tx1">
                      <a:lumMod val="75000"/>
                      <a:lumOff val="25000"/>
                    </a:schemeClr>
                  </a:solidFill>
                </a:rPr>
                <a:t>Business models, financial schemes and procurement guidelines</a:t>
              </a:r>
              <a:endParaRPr lang="en-US" sz="1200" dirty="0">
                <a:solidFill>
                  <a:schemeClr val="tx1">
                    <a:lumMod val="75000"/>
                    <a:lumOff val="25000"/>
                  </a:schemeClr>
                </a:solidFill>
              </a:endParaRPr>
            </a:p>
          </p:txBody>
        </p:sp>
      </p:grpSp>
      <p:grpSp>
        <p:nvGrpSpPr>
          <p:cNvPr id="231" name="Group 230">
            <a:extLst>
              <a:ext uri="{FF2B5EF4-FFF2-40B4-BE49-F238E27FC236}">
                <a16:creationId xmlns:a16="http://schemas.microsoft.com/office/drawing/2014/main" id="{16FFE3FD-27AD-47E0-A58A-40173133AF3C}"/>
              </a:ext>
            </a:extLst>
          </p:cNvPr>
          <p:cNvGrpSpPr/>
          <p:nvPr/>
        </p:nvGrpSpPr>
        <p:grpSpPr>
          <a:xfrm>
            <a:off x="10461624" y="4974681"/>
            <a:ext cx="1800001" cy="601317"/>
            <a:chOff x="2409376" y="3645535"/>
            <a:chExt cx="1800001" cy="831751"/>
          </a:xfrm>
        </p:grpSpPr>
        <p:sp>
          <p:nvSpPr>
            <p:cNvPr id="232" name="object 73">
              <a:extLst>
                <a:ext uri="{FF2B5EF4-FFF2-40B4-BE49-F238E27FC236}">
                  <a16:creationId xmlns:a16="http://schemas.microsoft.com/office/drawing/2014/main" id="{1CBE9F8A-CB3C-4757-97E1-F8996A1CC705}"/>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33" name="TextBox 232">
              <a:extLst>
                <a:ext uri="{FF2B5EF4-FFF2-40B4-BE49-F238E27FC236}">
                  <a16:creationId xmlns:a16="http://schemas.microsoft.com/office/drawing/2014/main" id="{ECF0BC8A-9783-4D55-A57F-563213607B7E}"/>
                </a:ext>
              </a:extLst>
            </p:cNvPr>
            <p:cNvSpPr txBox="1"/>
            <p:nvPr/>
          </p:nvSpPr>
          <p:spPr>
            <a:xfrm>
              <a:off x="2409376" y="3645535"/>
              <a:ext cx="1800001" cy="646331"/>
            </a:xfrm>
            <a:prstGeom prst="rect">
              <a:avLst/>
            </a:prstGeom>
            <a:noFill/>
          </p:spPr>
          <p:txBody>
            <a:bodyPr wrap="square" rtlCol="0">
              <a:spAutoFit/>
            </a:bodyPr>
            <a:lstStyle/>
            <a:p>
              <a:pPr algn="ctr"/>
              <a:r>
                <a:rPr lang="en-GB" sz="1200" dirty="0">
                  <a:solidFill>
                    <a:schemeClr val="tx1">
                      <a:lumMod val="75000"/>
                      <a:lumOff val="25000"/>
                    </a:schemeClr>
                  </a:solidFill>
                </a:rPr>
                <a:t>Project sourcing and preparation delivered for pipeline projects</a:t>
              </a:r>
              <a:endParaRPr lang="en-US" sz="1200" dirty="0">
                <a:solidFill>
                  <a:schemeClr val="tx1">
                    <a:lumMod val="75000"/>
                    <a:lumOff val="25000"/>
                  </a:schemeClr>
                </a:solidFill>
              </a:endParaRPr>
            </a:p>
          </p:txBody>
        </p:sp>
      </p:grpSp>
      <p:grpSp>
        <p:nvGrpSpPr>
          <p:cNvPr id="234" name="Group 233">
            <a:extLst>
              <a:ext uri="{FF2B5EF4-FFF2-40B4-BE49-F238E27FC236}">
                <a16:creationId xmlns:a16="http://schemas.microsoft.com/office/drawing/2014/main" id="{006A91A0-274C-464A-B9A8-DD954B2E07A4}"/>
              </a:ext>
            </a:extLst>
          </p:cNvPr>
          <p:cNvGrpSpPr/>
          <p:nvPr/>
        </p:nvGrpSpPr>
        <p:grpSpPr>
          <a:xfrm>
            <a:off x="12440287" y="3685991"/>
            <a:ext cx="1800001" cy="646331"/>
            <a:chOff x="2409376" y="3614263"/>
            <a:chExt cx="1800001" cy="951013"/>
          </a:xfrm>
        </p:grpSpPr>
        <p:sp>
          <p:nvSpPr>
            <p:cNvPr id="235" name="object 73">
              <a:extLst>
                <a:ext uri="{FF2B5EF4-FFF2-40B4-BE49-F238E27FC236}">
                  <a16:creationId xmlns:a16="http://schemas.microsoft.com/office/drawing/2014/main" id="{8E2E8591-48DD-495D-8B7B-DD0B57F88FE1}"/>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36" name="TextBox 235">
              <a:extLst>
                <a:ext uri="{FF2B5EF4-FFF2-40B4-BE49-F238E27FC236}">
                  <a16:creationId xmlns:a16="http://schemas.microsoft.com/office/drawing/2014/main" id="{DEFCD319-1405-4CA2-8C09-319D314FF3EF}"/>
                </a:ext>
              </a:extLst>
            </p:cNvPr>
            <p:cNvSpPr txBox="1"/>
            <p:nvPr/>
          </p:nvSpPr>
          <p:spPr>
            <a:xfrm>
              <a:off x="2409376" y="3614263"/>
              <a:ext cx="1800001" cy="951013"/>
            </a:xfrm>
            <a:prstGeom prst="rect">
              <a:avLst/>
            </a:prstGeom>
            <a:noFill/>
          </p:spPr>
          <p:txBody>
            <a:bodyPr wrap="square" rtlCol="0">
              <a:spAutoFit/>
            </a:bodyPr>
            <a:lstStyle/>
            <a:p>
              <a:pPr algn="ctr"/>
              <a:r>
                <a:rPr lang="en-GB" sz="1200" dirty="0">
                  <a:solidFill>
                    <a:schemeClr val="tx1">
                      <a:lumMod val="75000"/>
                      <a:lumOff val="25000"/>
                    </a:schemeClr>
                  </a:solidFill>
                </a:rPr>
                <a:t>E-bus projects financed and e-bus fleets deployed by bus operators</a:t>
              </a:r>
              <a:endParaRPr lang="en-US" sz="1200" dirty="0">
                <a:solidFill>
                  <a:schemeClr val="tx1">
                    <a:lumMod val="75000"/>
                    <a:lumOff val="25000"/>
                  </a:schemeClr>
                </a:solidFill>
              </a:endParaRPr>
            </a:p>
          </p:txBody>
        </p:sp>
      </p:grpSp>
      <p:grpSp>
        <p:nvGrpSpPr>
          <p:cNvPr id="243" name="Group 242">
            <a:extLst>
              <a:ext uri="{FF2B5EF4-FFF2-40B4-BE49-F238E27FC236}">
                <a16:creationId xmlns:a16="http://schemas.microsoft.com/office/drawing/2014/main" id="{71F229F0-77A5-4566-AC2C-075DE8F83B8D}"/>
              </a:ext>
            </a:extLst>
          </p:cNvPr>
          <p:cNvGrpSpPr/>
          <p:nvPr/>
        </p:nvGrpSpPr>
        <p:grpSpPr>
          <a:xfrm>
            <a:off x="14434575" y="3685991"/>
            <a:ext cx="1800001" cy="646331"/>
            <a:chOff x="2409376" y="3618237"/>
            <a:chExt cx="1800001" cy="894015"/>
          </a:xfrm>
        </p:grpSpPr>
        <p:sp>
          <p:nvSpPr>
            <p:cNvPr id="244" name="object 73">
              <a:extLst>
                <a:ext uri="{FF2B5EF4-FFF2-40B4-BE49-F238E27FC236}">
                  <a16:creationId xmlns:a16="http://schemas.microsoft.com/office/drawing/2014/main" id="{B281B49A-1585-455A-B233-9FFBCDBC4ADE}"/>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45" name="TextBox 244">
              <a:extLst>
                <a:ext uri="{FF2B5EF4-FFF2-40B4-BE49-F238E27FC236}">
                  <a16:creationId xmlns:a16="http://schemas.microsoft.com/office/drawing/2014/main" id="{E603512D-AFF4-486D-A90D-93BCF7868C5E}"/>
                </a:ext>
              </a:extLst>
            </p:cNvPr>
            <p:cNvSpPr txBox="1"/>
            <p:nvPr/>
          </p:nvSpPr>
          <p:spPr>
            <a:xfrm>
              <a:off x="2409376" y="3618237"/>
              <a:ext cx="1800001" cy="894015"/>
            </a:xfrm>
            <a:prstGeom prst="rect">
              <a:avLst/>
            </a:prstGeom>
            <a:noFill/>
          </p:spPr>
          <p:txBody>
            <a:bodyPr wrap="square" rtlCol="0">
              <a:spAutoFit/>
            </a:bodyPr>
            <a:lstStyle/>
            <a:p>
              <a:pPr algn="ctr"/>
              <a:r>
                <a:rPr lang="en-GB" sz="1200" dirty="0">
                  <a:solidFill>
                    <a:schemeClr val="tx1">
                      <a:lumMod val="75000"/>
                      <a:lumOff val="25000"/>
                    </a:schemeClr>
                  </a:solidFill>
                </a:rPr>
                <a:t>E-LCVs (public and private) are financed and deployed</a:t>
              </a:r>
              <a:endParaRPr lang="en-US" sz="1200" dirty="0">
                <a:solidFill>
                  <a:schemeClr val="tx1">
                    <a:lumMod val="75000"/>
                    <a:lumOff val="25000"/>
                  </a:schemeClr>
                </a:solidFill>
              </a:endParaRPr>
            </a:p>
          </p:txBody>
        </p:sp>
      </p:grpSp>
      <p:grpSp>
        <p:nvGrpSpPr>
          <p:cNvPr id="252" name="Group 251">
            <a:extLst>
              <a:ext uri="{FF2B5EF4-FFF2-40B4-BE49-F238E27FC236}">
                <a16:creationId xmlns:a16="http://schemas.microsoft.com/office/drawing/2014/main" id="{2E4C17C2-CD61-49EF-807A-CB102CFF43DB}"/>
              </a:ext>
            </a:extLst>
          </p:cNvPr>
          <p:cNvGrpSpPr/>
          <p:nvPr/>
        </p:nvGrpSpPr>
        <p:grpSpPr>
          <a:xfrm>
            <a:off x="16415845" y="3685990"/>
            <a:ext cx="1800001" cy="646331"/>
            <a:chOff x="2409376" y="3618702"/>
            <a:chExt cx="1800001" cy="894015"/>
          </a:xfrm>
        </p:grpSpPr>
        <p:sp>
          <p:nvSpPr>
            <p:cNvPr id="253" name="object 73">
              <a:extLst>
                <a:ext uri="{FF2B5EF4-FFF2-40B4-BE49-F238E27FC236}">
                  <a16:creationId xmlns:a16="http://schemas.microsoft.com/office/drawing/2014/main" id="{C5DCCD0B-8846-410F-B5D6-4681BB913D26}"/>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54" name="TextBox 253">
              <a:extLst>
                <a:ext uri="{FF2B5EF4-FFF2-40B4-BE49-F238E27FC236}">
                  <a16:creationId xmlns:a16="http://schemas.microsoft.com/office/drawing/2014/main" id="{AA205871-D0C5-4DAC-884F-6A6D4D8CC2E4}"/>
                </a:ext>
              </a:extLst>
            </p:cNvPr>
            <p:cNvSpPr txBox="1"/>
            <p:nvPr/>
          </p:nvSpPr>
          <p:spPr>
            <a:xfrm>
              <a:off x="2409376" y="3618702"/>
              <a:ext cx="1800001" cy="894015"/>
            </a:xfrm>
            <a:prstGeom prst="rect">
              <a:avLst/>
            </a:prstGeom>
            <a:noFill/>
          </p:spPr>
          <p:txBody>
            <a:bodyPr wrap="square" rtlCol="0">
              <a:spAutoFit/>
            </a:bodyPr>
            <a:lstStyle/>
            <a:p>
              <a:pPr algn="ctr"/>
              <a:r>
                <a:rPr lang="en-US" sz="1200" dirty="0">
                  <a:solidFill>
                    <a:schemeClr val="tx1">
                      <a:lumMod val="75000"/>
                      <a:lumOff val="25000"/>
                    </a:schemeClr>
                  </a:solidFill>
                </a:rPr>
                <a:t>Technical preparations for charging infrastructure investments finalized</a:t>
              </a:r>
            </a:p>
          </p:txBody>
        </p:sp>
      </p:grpSp>
      <p:grpSp>
        <p:nvGrpSpPr>
          <p:cNvPr id="255" name="Group 254">
            <a:extLst>
              <a:ext uri="{FF2B5EF4-FFF2-40B4-BE49-F238E27FC236}">
                <a16:creationId xmlns:a16="http://schemas.microsoft.com/office/drawing/2014/main" id="{A58EBEE4-7873-45C7-94B8-BBA47F088931}"/>
              </a:ext>
            </a:extLst>
          </p:cNvPr>
          <p:cNvGrpSpPr/>
          <p:nvPr/>
        </p:nvGrpSpPr>
        <p:grpSpPr>
          <a:xfrm>
            <a:off x="16415845" y="4334252"/>
            <a:ext cx="1800001" cy="595441"/>
            <a:chOff x="2409376" y="3653660"/>
            <a:chExt cx="1800001" cy="823622"/>
          </a:xfrm>
        </p:grpSpPr>
        <p:sp>
          <p:nvSpPr>
            <p:cNvPr id="256" name="object 73">
              <a:extLst>
                <a:ext uri="{FF2B5EF4-FFF2-40B4-BE49-F238E27FC236}">
                  <a16:creationId xmlns:a16="http://schemas.microsoft.com/office/drawing/2014/main" id="{3A0D9E34-CF6E-4FCE-A004-370DB1009361}"/>
                </a:ext>
              </a:extLst>
            </p:cNvPr>
            <p:cNvSpPr/>
            <p:nvPr/>
          </p:nvSpPr>
          <p:spPr>
            <a:xfrm>
              <a:off x="2409377" y="3680551"/>
              <a:ext cx="1800000" cy="796731"/>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57" name="TextBox 256">
              <a:extLst>
                <a:ext uri="{FF2B5EF4-FFF2-40B4-BE49-F238E27FC236}">
                  <a16:creationId xmlns:a16="http://schemas.microsoft.com/office/drawing/2014/main" id="{62B05CB0-2D90-488A-A243-265AECC74E8C}"/>
                </a:ext>
              </a:extLst>
            </p:cNvPr>
            <p:cNvSpPr txBox="1"/>
            <p:nvPr/>
          </p:nvSpPr>
          <p:spPr>
            <a:xfrm>
              <a:off x="2409376" y="3653660"/>
              <a:ext cx="1800001" cy="646331"/>
            </a:xfrm>
            <a:prstGeom prst="rect">
              <a:avLst/>
            </a:prstGeom>
            <a:noFill/>
          </p:spPr>
          <p:txBody>
            <a:bodyPr wrap="square" rtlCol="0">
              <a:spAutoFit/>
            </a:bodyPr>
            <a:lstStyle/>
            <a:p>
              <a:pPr algn="ctr"/>
              <a:r>
                <a:rPr lang="en-GB" sz="1200" dirty="0">
                  <a:solidFill>
                    <a:schemeClr val="tx1">
                      <a:lumMod val="75000"/>
                      <a:lumOff val="25000"/>
                    </a:schemeClr>
                  </a:solidFill>
                </a:rPr>
                <a:t>Charging infrastructure financed and construction completed</a:t>
              </a:r>
              <a:endParaRPr lang="en-US" sz="1200" dirty="0">
                <a:solidFill>
                  <a:schemeClr val="tx1">
                    <a:lumMod val="75000"/>
                    <a:lumOff val="25000"/>
                  </a:schemeClr>
                </a:solidFill>
              </a:endParaRPr>
            </a:p>
          </p:txBody>
        </p:sp>
      </p:grpSp>
      <p:grpSp>
        <p:nvGrpSpPr>
          <p:cNvPr id="262" name="Group 261">
            <a:extLst>
              <a:ext uri="{FF2B5EF4-FFF2-40B4-BE49-F238E27FC236}">
                <a16:creationId xmlns:a16="http://schemas.microsoft.com/office/drawing/2014/main" id="{338D3EC1-1EFC-4D6C-BF05-9F283164191C}"/>
              </a:ext>
            </a:extLst>
          </p:cNvPr>
          <p:cNvGrpSpPr/>
          <p:nvPr/>
        </p:nvGrpSpPr>
        <p:grpSpPr>
          <a:xfrm>
            <a:off x="2481563" y="6089135"/>
            <a:ext cx="1806205" cy="630942"/>
            <a:chOff x="2481563" y="6683044"/>
            <a:chExt cx="1806205" cy="630942"/>
          </a:xfrm>
        </p:grpSpPr>
        <p:sp>
          <p:nvSpPr>
            <p:cNvPr id="74" name="object 74"/>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61" name="TextBox 260">
              <a:extLst>
                <a:ext uri="{FF2B5EF4-FFF2-40B4-BE49-F238E27FC236}">
                  <a16:creationId xmlns:a16="http://schemas.microsoft.com/office/drawing/2014/main" id="{F9A93C04-5E2C-4A74-940B-E5C0CD0DE160}"/>
                </a:ext>
              </a:extLst>
            </p:cNvPr>
            <p:cNvSpPr txBox="1"/>
            <p:nvPr/>
          </p:nvSpPr>
          <p:spPr>
            <a:xfrm>
              <a:off x="2487768" y="6683044"/>
              <a:ext cx="1800000" cy="630942"/>
            </a:xfrm>
            <a:prstGeom prst="rect">
              <a:avLst/>
            </a:prstGeom>
            <a:noFill/>
          </p:spPr>
          <p:txBody>
            <a:bodyPr wrap="square" rtlCol="0">
              <a:spAutoFit/>
            </a:bodyPr>
            <a:lstStyle/>
            <a:p>
              <a:r>
                <a:rPr lang="en-US" sz="700" dirty="0">
                  <a:solidFill>
                    <a:schemeClr val="tx1">
                      <a:lumMod val="75000"/>
                      <a:lumOff val="25000"/>
                    </a:schemeClr>
                  </a:solidFill>
                </a:rPr>
                <a:t>Assess viability assessment + draft e-mobility strategy /develop stakeholder consultation strategy + recommend long term coordination + develop transition strategy</a:t>
              </a:r>
            </a:p>
          </p:txBody>
        </p:sp>
      </p:grpSp>
      <p:grpSp>
        <p:nvGrpSpPr>
          <p:cNvPr id="264" name="Group 263">
            <a:extLst>
              <a:ext uri="{FF2B5EF4-FFF2-40B4-BE49-F238E27FC236}">
                <a16:creationId xmlns:a16="http://schemas.microsoft.com/office/drawing/2014/main" id="{150AA300-A4F6-412D-B401-6D61FCB4A462}"/>
              </a:ext>
            </a:extLst>
          </p:cNvPr>
          <p:cNvGrpSpPr/>
          <p:nvPr/>
        </p:nvGrpSpPr>
        <p:grpSpPr>
          <a:xfrm>
            <a:off x="2483906" y="6727422"/>
            <a:ext cx="1806205" cy="630942"/>
            <a:chOff x="2481563" y="6683044"/>
            <a:chExt cx="1806205" cy="630942"/>
          </a:xfrm>
        </p:grpSpPr>
        <p:sp>
          <p:nvSpPr>
            <p:cNvPr id="265" name="object 74">
              <a:extLst>
                <a:ext uri="{FF2B5EF4-FFF2-40B4-BE49-F238E27FC236}">
                  <a16:creationId xmlns:a16="http://schemas.microsoft.com/office/drawing/2014/main" id="{BC0D4BE2-1273-4229-AEC3-8A0CF5CF29E2}"/>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66" name="TextBox 265">
              <a:extLst>
                <a:ext uri="{FF2B5EF4-FFF2-40B4-BE49-F238E27FC236}">
                  <a16:creationId xmlns:a16="http://schemas.microsoft.com/office/drawing/2014/main" id="{9CFAF41B-9A77-4294-99BF-7A67C587F51E}"/>
                </a:ext>
              </a:extLst>
            </p:cNvPr>
            <p:cNvSpPr txBox="1"/>
            <p:nvPr/>
          </p:nvSpPr>
          <p:spPr>
            <a:xfrm>
              <a:off x="2487768" y="6683044"/>
              <a:ext cx="1800000" cy="630942"/>
            </a:xfrm>
            <a:prstGeom prst="rect">
              <a:avLst/>
            </a:prstGeom>
            <a:noFill/>
          </p:spPr>
          <p:txBody>
            <a:bodyPr wrap="square" rtlCol="0">
              <a:spAutoFit/>
            </a:bodyPr>
            <a:lstStyle/>
            <a:p>
              <a:r>
                <a:rPr lang="en-US" sz="700" dirty="0">
                  <a:solidFill>
                    <a:schemeClr val="tx1">
                      <a:lumMod val="75000"/>
                      <a:lumOff val="25000"/>
                    </a:schemeClr>
                  </a:solidFill>
                </a:rPr>
                <a:t>Train </a:t>
              </a:r>
              <a:r>
                <a:rPr lang="en-GB" sz="700" dirty="0">
                  <a:solidFill>
                    <a:schemeClr val="tx1">
                      <a:lumMod val="75000"/>
                      <a:lumOff val="25000"/>
                    </a:schemeClr>
                  </a:solidFill>
                </a:rPr>
                <a:t>civil servants, municipalities and public and private decision-makers; P</a:t>
              </a:r>
              <a:r>
                <a:rPr lang="en-US" sz="700" dirty="0" err="1">
                  <a:solidFill>
                    <a:schemeClr val="tx1">
                      <a:lumMod val="75000"/>
                      <a:lumOff val="25000"/>
                    </a:schemeClr>
                  </a:solidFill>
                </a:rPr>
                <a:t>rivate</a:t>
              </a:r>
              <a:r>
                <a:rPr lang="en-US" sz="700" dirty="0">
                  <a:solidFill>
                    <a:schemeClr val="tx1">
                      <a:lumMod val="75000"/>
                      <a:lumOff val="25000"/>
                    </a:schemeClr>
                  </a:solidFill>
                </a:rPr>
                <a:t> and public stakeholder</a:t>
              </a:r>
              <a:r>
                <a:rPr lang="en-GB" sz="700" dirty="0">
                  <a:solidFill>
                    <a:schemeClr val="tx1">
                      <a:lumMod val="75000"/>
                      <a:lumOff val="25000"/>
                    </a:schemeClr>
                  </a:solidFill>
                </a:rPr>
                <a:t> participate at activities; </a:t>
              </a:r>
            </a:p>
            <a:p>
              <a:r>
                <a:rPr lang="en-GB" sz="700" dirty="0">
                  <a:solidFill>
                    <a:schemeClr val="tx1">
                      <a:lumMod val="75000"/>
                      <a:lumOff val="25000"/>
                    </a:schemeClr>
                  </a:solidFill>
                </a:rPr>
                <a:t>Provide technical training to bus drivers, maintenance personnel, etc. </a:t>
              </a:r>
              <a:endParaRPr lang="en-US" sz="700" dirty="0">
                <a:solidFill>
                  <a:schemeClr val="tx1">
                    <a:lumMod val="75000"/>
                    <a:lumOff val="25000"/>
                  </a:schemeClr>
                </a:solidFill>
              </a:endParaRPr>
            </a:p>
          </p:txBody>
        </p:sp>
      </p:grpSp>
      <p:grpSp>
        <p:nvGrpSpPr>
          <p:cNvPr id="267" name="Group 266">
            <a:extLst>
              <a:ext uri="{FF2B5EF4-FFF2-40B4-BE49-F238E27FC236}">
                <a16:creationId xmlns:a16="http://schemas.microsoft.com/office/drawing/2014/main" id="{23604440-FA53-4D1E-B48E-ADCA81E6FDFA}"/>
              </a:ext>
            </a:extLst>
          </p:cNvPr>
          <p:cNvGrpSpPr/>
          <p:nvPr/>
        </p:nvGrpSpPr>
        <p:grpSpPr>
          <a:xfrm>
            <a:off x="2475358" y="7380332"/>
            <a:ext cx="1806205" cy="630942"/>
            <a:chOff x="2481563" y="6683044"/>
            <a:chExt cx="1806205" cy="630942"/>
          </a:xfrm>
        </p:grpSpPr>
        <p:sp>
          <p:nvSpPr>
            <p:cNvPr id="268" name="object 74">
              <a:extLst>
                <a:ext uri="{FF2B5EF4-FFF2-40B4-BE49-F238E27FC236}">
                  <a16:creationId xmlns:a16="http://schemas.microsoft.com/office/drawing/2014/main" id="{D049E162-B43C-4F52-AE16-EA7C1C05E858}"/>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69" name="TextBox 268">
              <a:extLst>
                <a:ext uri="{FF2B5EF4-FFF2-40B4-BE49-F238E27FC236}">
                  <a16:creationId xmlns:a16="http://schemas.microsoft.com/office/drawing/2014/main" id="{09D0412F-6D6D-4554-BBF0-D56FA03CF7B3}"/>
                </a:ext>
              </a:extLst>
            </p:cNvPr>
            <p:cNvSpPr txBox="1"/>
            <p:nvPr/>
          </p:nvSpPr>
          <p:spPr>
            <a:xfrm>
              <a:off x="2487768" y="6683044"/>
              <a:ext cx="1800000" cy="630942"/>
            </a:xfrm>
            <a:prstGeom prst="rect">
              <a:avLst/>
            </a:prstGeom>
            <a:noFill/>
          </p:spPr>
          <p:txBody>
            <a:bodyPr wrap="square" rtlCol="0">
              <a:spAutoFit/>
            </a:bodyPr>
            <a:lstStyle/>
            <a:p>
              <a:r>
                <a:rPr lang="en-GB" sz="700" dirty="0">
                  <a:solidFill>
                    <a:schemeClr val="tx1">
                      <a:lumMod val="75000"/>
                      <a:lumOff val="25000"/>
                    </a:schemeClr>
                  </a:solidFill>
                </a:rPr>
                <a:t>Prepare communication campaign design; Implement communication campaign design; Develop or use existing public information platform for information dissemination</a:t>
              </a:r>
              <a:endParaRPr lang="en-US" sz="700" dirty="0">
                <a:solidFill>
                  <a:schemeClr val="tx1">
                    <a:lumMod val="75000"/>
                    <a:lumOff val="25000"/>
                  </a:schemeClr>
                </a:solidFill>
              </a:endParaRPr>
            </a:p>
          </p:txBody>
        </p:sp>
      </p:grpSp>
      <p:grpSp>
        <p:nvGrpSpPr>
          <p:cNvPr id="271" name="Group 270">
            <a:extLst>
              <a:ext uri="{FF2B5EF4-FFF2-40B4-BE49-F238E27FC236}">
                <a16:creationId xmlns:a16="http://schemas.microsoft.com/office/drawing/2014/main" id="{35EE936E-6183-487E-8496-C9894D95B951}"/>
              </a:ext>
            </a:extLst>
          </p:cNvPr>
          <p:cNvGrpSpPr/>
          <p:nvPr/>
        </p:nvGrpSpPr>
        <p:grpSpPr>
          <a:xfrm>
            <a:off x="4492382" y="6107808"/>
            <a:ext cx="1806205" cy="630942"/>
            <a:chOff x="2481563" y="6683044"/>
            <a:chExt cx="1806205" cy="630942"/>
          </a:xfrm>
        </p:grpSpPr>
        <p:sp>
          <p:nvSpPr>
            <p:cNvPr id="272" name="object 74">
              <a:extLst>
                <a:ext uri="{FF2B5EF4-FFF2-40B4-BE49-F238E27FC236}">
                  <a16:creationId xmlns:a16="http://schemas.microsoft.com/office/drawing/2014/main" id="{48ADC03B-DCB1-4DB0-84D7-3C8A0254F048}"/>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73" name="TextBox 272">
              <a:extLst>
                <a:ext uri="{FF2B5EF4-FFF2-40B4-BE49-F238E27FC236}">
                  <a16:creationId xmlns:a16="http://schemas.microsoft.com/office/drawing/2014/main" id="{9D1E63BA-EFA0-46E0-8629-C44817587C28}"/>
                </a:ext>
              </a:extLst>
            </p:cNvPr>
            <p:cNvSpPr txBox="1"/>
            <p:nvPr/>
          </p:nvSpPr>
          <p:spPr>
            <a:xfrm>
              <a:off x="2487768" y="6683044"/>
              <a:ext cx="1800000" cy="630942"/>
            </a:xfrm>
            <a:prstGeom prst="rect">
              <a:avLst/>
            </a:prstGeom>
            <a:noFill/>
          </p:spPr>
          <p:txBody>
            <a:bodyPr wrap="square" rtlCol="0">
              <a:spAutoFit/>
            </a:bodyPr>
            <a:lstStyle/>
            <a:p>
              <a:r>
                <a:rPr lang="en-GB" sz="700" dirty="0">
                  <a:solidFill>
                    <a:schemeClr val="tx1">
                      <a:lumMod val="75000"/>
                      <a:lumOff val="25000"/>
                    </a:schemeClr>
                  </a:solidFill>
                </a:rPr>
                <a:t>Analyse good practice on standards; Prepare proposal on electric vehicle imports specification, licencing and inspections; Present regulatory proposal on technical approval and installation</a:t>
              </a:r>
              <a:endParaRPr lang="en-US" sz="700" dirty="0">
                <a:solidFill>
                  <a:schemeClr val="tx1">
                    <a:lumMod val="75000"/>
                    <a:lumOff val="25000"/>
                  </a:schemeClr>
                </a:solidFill>
              </a:endParaRPr>
            </a:p>
          </p:txBody>
        </p:sp>
      </p:grpSp>
      <p:grpSp>
        <p:nvGrpSpPr>
          <p:cNvPr id="274" name="Group 273">
            <a:extLst>
              <a:ext uri="{FF2B5EF4-FFF2-40B4-BE49-F238E27FC236}">
                <a16:creationId xmlns:a16="http://schemas.microsoft.com/office/drawing/2014/main" id="{6092DBF8-6BA1-45E9-AB45-411C582988D9}"/>
              </a:ext>
            </a:extLst>
          </p:cNvPr>
          <p:cNvGrpSpPr/>
          <p:nvPr/>
        </p:nvGrpSpPr>
        <p:grpSpPr>
          <a:xfrm>
            <a:off x="4494725" y="6746095"/>
            <a:ext cx="1806205" cy="590623"/>
            <a:chOff x="2481563" y="6683044"/>
            <a:chExt cx="1806205" cy="590623"/>
          </a:xfrm>
        </p:grpSpPr>
        <p:sp>
          <p:nvSpPr>
            <p:cNvPr id="275" name="object 74">
              <a:extLst>
                <a:ext uri="{FF2B5EF4-FFF2-40B4-BE49-F238E27FC236}">
                  <a16:creationId xmlns:a16="http://schemas.microsoft.com/office/drawing/2014/main" id="{BD5FFC83-7FA1-4837-8E0A-EAC954759456}"/>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76" name="TextBox 275">
              <a:extLst>
                <a:ext uri="{FF2B5EF4-FFF2-40B4-BE49-F238E27FC236}">
                  <a16:creationId xmlns:a16="http://schemas.microsoft.com/office/drawing/2014/main" id="{BE9166AC-DBCB-441A-970C-9CCB8E8E6CD7}"/>
                </a:ext>
              </a:extLst>
            </p:cNvPr>
            <p:cNvSpPr txBox="1"/>
            <p:nvPr/>
          </p:nvSpPr>
          <p:spPr>
            <a:xfrm>
              <a:off x="2487768" y="6683044"/>
              <a:ext cx="1800000" cy="523220"/>
            </a:xfrm>
            <a:prstGeom prst="rect">
              <a:avLst/>
            </a:prstGeom>
            <a:noFill/>
          </p:spPr>
          <p:txBody>
            <a:bodyPr wrap="square" rtlCol="0">
              <a:spAutoFit/>
            </a:bodyPr>
            <a:lstStyle/>
            <a:p>
              <a:r>
                <a:rPr lang="en-GB" sz="700" dirty="0">
                  <a:solidFill>
                    <a:schemeClr val="tx1">
                      <a:lumMod val="75000"/>
                      <a:lumOff val="25000"/>
                    </a:schemeClr>
                  </a:solidFill>
                </a:rPr>
                <a:t>Conduct technical trainings on operators on EV and charger operations and maintenance, safety trainings and optimal fleet management </a:t>
              </a:r>
              <a:endParaRPr lang="en-US" sz="700" dirty="0">
                <a:solidFill>
                  <a:schemeClr val="tx1">
                    <a:lumMod val="75000"/>
                    <a:lumOff val="25000"/>
                  </a:schemeClr>
                </a:solidFill>
              </a:endParaRPr>
            </a:p>
          </p:txBody>
        </p:sp>
      </p:grpSp>
      <p:grpSp>
        <p:nvGrpSpPr>
          <p:cNvPr id="280" name="Group 279">
            <a:extLst>
              <a:ext uri="{FF2B5EF4-FFF2-40B4-BE49-F238E27FC236}">
                <a16:creationId xmlns:a16="http://schemas.microsoft.com/office/drawing/2014/main" id="{1721ACCA-7282-4AAA-9A62-319CE651F2D8}"/>
              </a:ext>
            </a:extLst>
          </p:cNvPr>
          <p:cNvGrpSpPr/>
          <p:nvPr/>
        </p:nvGrpSpPr>
        <p:grpSpPr>
          <a:xfrm>
            <a:off x="6466541" y="6098927"/>
            <a:ext cx="1806205" cy="590623"/>
            <a:chOff x="2481563" y="6683044"/>
            <a:chExt cx="1806205" cy="590623"/>
          </a:xfrm>
        </p:grpSpPr>
        <p:sp>
          <p:nvSpPr>
            <p:cNvPr id="281" name="object 74">
              <a:extLst>
                <a:ext uri="{FF2B5EF4-FFF2-40B4-BE49-F238E27FC236}">
                  <a16:creationId xmlns:a16="http://schemas.microsoft.com/office/drawing/2014/main" id="{89EC479A-56A3-4445-AF5B-B126AA034574}"/>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82" name="TextBox 281">
              <a:extLst>
                <a:ext uri="{FF2B5EF4-FFF2-40B4-BE49-F238E27FC236}">
                  <a16:creationId xmlns:a16="http://schemas.microsoft.com/office/drawing/2014/main" id="{EF8E1112-31A5-4C4F-8B10-E8D777507DA6}"/>
                </a:ext>
              </a:extLst>
            </p:cNvPr>
            <p:cNvSpPr txBox="1"/>
            <p:nvPr/>
          </p:nvSpPr>
          <p:spPr>
            <a:xfrm>
              <a:off x="2487768" y="6683044"/>
              <a:ext cx="1800000" cy="523220"/>
            </a:xfrm>
            <a:prstGeom prst="rect">
              <a:avLst/>
            </a:prstGeom>
            <a:noFill/>
          </p:spPr>
          <p:txBody>
            <a:bodyPr wrap="square" rtlCol="0">
              <a:spAutoFit/>
            </a:bodyPr>
            <a:lstStyle/>
            <a:p>
              <a:r>
                <a:rPr lang="en-GB" sz="700" dirty="0">
                  <a:solidFill>
                    <a:schemeClr val="tx1">
                      <a:lumMod val="75000"/>
                      <a:lumOff val="25000"/>
                    </a:schemeClr>
                  </a:solidFill>
                </a:rPr>
                <a:t>Analyse global good practice for standards and laws for regulating emissions of road vehicles; Prepare proposal on emission policy, regulations and standards</a:t>
              </a:r>
              <a:endParaRPr lang="en-US" sz="700" dirty="0">
                <a:solidFill>
                  <a:schemeClr val="tx1">
                    <a:lumMod val="75000"/>
                    <a:lumOff val="25000"/>
                  </a:schemeClr>
                </a:solidFill>
              </a:endParaRPr>
            </a:p>
          </p:txBody>
        </p:sp>
      </p:grpSp>
      <p:grpSp>
        <p:nvGrpSpPr>
          <p:cNvPr id="289" name="Group 288">
            <a:extLst>
              <a:ext uri="{FF2B5EF4-FFF2-40B4-BE49-F238E27FC236}">
                <a16:creationId xmlns:a16="http://schemas.microsoft.com/office/drawing/2014/main" id="{A0AE6AA1-0881-4385-97DF-1FEEC9B3BAF9}"/>
              </a:ext>
            </a:extLst>
          </p:cNvPr>
          <p:cNvGrpSpPr/>
          <p:nvPr/>
        </p:nvGrpSpPr>
        <p:grpSpPr>
          <a:xfrm>
            <a:off x="8459920" y="6095861"/>
            <a:ext cx="1806205" cy="590623"/>
            <a:chOff x="2481563" y="6683044"/>
            <a:chExt cx="1806205" cy="590623"/>
          </a:xfrm>
        </p:grpSpPr>
        <p:sp>
          <p:nvSpPr>
            <p:cNvPr id="290" name="object 74">
              <a:extLst>
                <a:ext uri="{FF2B5EF4-FFF2-40B4-BE49-F238E27FC236}">
                  <a16:creationId xmlns:a16="http://schemas.microsoft.com/office/drawing/2014/main" id="{54E7C746-2787-4C15-AB0D-413CF2E4E5FD}"/>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91" name="TextBox 290">
              <a:extLst>
                <a:ext uri="{FF2B5EF4-FFF2-40B4-BE49-F238E27FC236}">
                  <a16:creationId xmlns:a16="http://schemas.microsoft.com/office/drawing/2014/main" id="{F35D22F0-4349-4DF0-AD84-D24BD55C6DD2}"/>
                </a:ext>
              </a:extLst>
            </p:cNvPr>
            <p:cNvSpPr txBox="1"/>
            <p:nvPr/>
          </p:nvSpPr>
          <p:spPr>
            <a:xfrm>
              <a:off x="2487768" y="6683044"/>
              <a:ext cx="1800000" cy="523220"/>
            </a:xfrm>
            <a:prstGeom prst="rect">
              <a:avLst/>
            </a:prstGeom>
            <a:noFill/>
          </p:spPr>
          <p:txBody>
            <a:bodyPr wrap="square" rtlCol="0">
              <a:spAutoFit/>
            </a:bodyPr>
            <a:lstStyle/>
            <a:p>
              <a:r>
                <a:rPr lang="en-GB" sz="700" dirty="0">
                  <a:solidFill>
                    <a:schemeClr val="tx1">
                      <a:lumMod val="75000"/>
                      <a:lumOff val="25000"/>
                    </a:schemeClr>
                  </a:solidFill>
                </a:rPr>
                <a:t>Analyse global good practice for standards and laws for regulating the ELV disposal; Prepare proposal on policy and regulations for ELV management</a:t>
              </a:r>
              <a:endParaRPr lang="en-US" sz="700" dirty="0">
                <a:solidFill>
                  <a:schemeClr val="tx1">
                    <a:lumMod val="75000"/>
                    <a:lumOff val="25000"/>
                  </a:schemeClr>
                </a:solidFill>
              </a:endParaRPr>
            </a:p>
          </p:txBody>
        </p:sp>
      </p:grpSp>
      <p:grpSp>
        <p:nvGrpSpPr>
          <p:cNvPr id="292" name="Group 291">
            <a:extLst>
              <a:ext uri="{FF2B5EF4-FFF2-40B4-BE49-F238E27FC236}">
                <a16:creationId xmlns:a16="http://schemas.microsoft.com/office/drawing/2014/main" id="{37DEA775-859C-499D-8941-CA8E56C071C6}"/>
              </a:ext>
            </a:extLst>
          </p:cNvPr>
          <p:cNvGrpSpPr/>
          <p:nvPr/>
        </p:nvGrpSpPr>
        <p:grpSpPr>
          <a:xfrm>
            <a:off x="8462263" y="6734148"/>
            <a:ext cx="1804893" cy="630942"/>
            <a:chOff x="2481563" y="6683044"/>
            <a:chExt cx="1804893" cy="630942"/>
          </a:xfrm>
        </p:grpSpPr>
        <p:sp>
          <p:nvSpPr>
            <p:cNvPr id="293" name="object 74">
              <a:extLst>
                <a:ext uri="{FF2B5EF4-FFF2-40B4-BE49-F238E27FC236}">
                  <a16:creationId xmlns:a16="http://schemas.microsoft.com/office/drawing/2014/main" id="{0AD9D718-85C3-4851-A818-D640DB5DC35E}"/>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94" name="TextBox 293">
              <a:extLst>
                <a:ext uri="{FF2B5EF4-FFF2-40B4-BE49-F238E27FC236}">
                  <a16:creationId xmlns:a16="http://schemas.microsoft.com/office/drawing/2014/main" id="{8F6F704B-0063-4920-A9D2-21BFE650300D}"/>
                </a:ext>
              </a:extLst>
            </p:cNvPr>
            <p:cNvSpPr txBox="1"/>
            <p:nvPr/>
          </p:nvSpPr>
          <p:spPr>
            <a:xfrm>
              <a:off x="2486456" y="6683044"/>
              <a:ext cx="1800000" cy="630942"/>
            </a:xfrm>
            <a:prstGeom prst="rect">
              <a:avLst/>
            </a:prstGeom>
            <a:noFill/>
          </p:spPr>
          <p:txBody>
            <a:bodyPr wrap="square" rtlCol="0">
              <a:spAutoFit/>
            </a:bodyPr>
            <a:lstStyle/>
            <a:p>
              <a:r>
                <a:rPr lang="en-GB" sz="700" dirty="0">
                  <a:solidFill>
                    <a:schemeClr val="tx1">
                      <a:lumMod val="75000"/>
                      <a:lumOff val="25000"/>
                    </a:schemeClr>
                  </a:solidFill>
                </a:rPr>
                <a:t>Analyse good practice on successful business models on managing ELV components; Development of a roadmap on sustainable and commercially viable ELV and battery management</a:t>
              </a:r>
              <a:endParaRPr lang="en-US" sz="700" dirty="0">
                <a:solidFill>
                  <a:schemeClr val="tx1">
                    <a:lumMod val="75000"/>
                    <a:lumOff val="25000"/>
                  </a:schemeClr>
                </a:solidFill>
              </a:endParaRPr>
            </a:p>
          </p:txBody>
        </p:sp>
      </p:grpSp>
      <p:grpSp>
        <p:nvGrpSpPr>
          <p:cNvPr id="295" name="Group 294">
            <a:extLst>
              <a:ext uri="{FF2B5EF4-FFF2-40B4-BE49-F238E27FC236}">
                <a16:creationId xmlns:a16="http://schemas.microsoft.com/office/drawing/2014/main" id="{AE8CA768-1E1E-450C-8C1A-F02C330C0955}"/>
              </a:ext>
            </a:extLst>
          </p:cNvPr>
          <p:cNvGrpSpPr/>
          <p:nvPr/>
        </p:nvGrpSpPr>
        <p:grpSpPr>
          <a:xfrm>
            <a:off x="8444691" y="7401681"/>
            <a:ext cx="1809024" cy="576000"/>
            <a:chOff x="2472539" y="6697667"/>
            <a:chExt cx="1809024" cy="576000"/>
          </a:xfrm>
        </p:grpSpPr>
        <p:sp>
          <p:nvSpPr>
            <p:cNvPr id="296" name="object 74">
              <a:extLst>
                <a:ext uri="{FF2B5EF4-FFF2-40B4-BE49-F238E27FC236}">
                  <a16:creationId xmlns:a16="http://schemas.microsoft.com/office/drawing/2014/main" id="{DCCC6288-41C6-4A37-941D-DBA19E37BEFA}"/>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97" name="TextBox 296">
              <a:extLst>
                <a:ext uri="{FF2B5EF4-FFF2-40B4-BE49-F238E27FC236}">
                  <a16:creationId xmlns:a16="http://schemas.microsoft.com/office/drawing/2014/main" id="{CD173BF0-5EC7-43AD-A406-9A1508962922}"/>
                </a:ext>
              </a:extLst>
            </p:cNvPr>
            <p:cNvSpPr txBox="1"/>
            <p:nvPr/>
          </p:nvSpPr>
          <p:spPr>
            <a:xfrm>
              <a:off x="2472539" y="6802190"/>
              <a:ext cx="1800000" cy="307777"/>
            </a:xfrm>
            <a:prstGeom prst="rect">
              <a:avLst/>
            </a:prstGeom>
            <a:noFill/>
          </p:spPr>
          <p:txBody>
            <a:bodyPr wrap="square" rtlCol="0">
              <a:spAutoFit/>
            </a:bodyPr>
            <a:lstStyle/>
            <a:p>
              <a:r>
                <a:rPr lang="en-GB" sz="700" dirty="0">
                  <a:solidFill>
                    <a:schemeClr val="tx1">
                      <a:lumMod val="75000"/>
                      <a:lumOff val="25000"/>
                    </a:schemeClr>
                  </a:solidFill>
                </a:rPr>
                <a:t>Provide specific technical training on ELV management</a:t>
              </a:r>
              <a:endParaRPr lang="en-US" sz="700" dirty="0">
                <a:solidFill>
                  <a:schemeClr val="tx1">
                    <a:lumMod val="75000"/>
                    <a:lumOff val="25000"/>
                  </a:schemeClr>
                </a:solidFill>
              </a:endParaRPr>
            </a:p>
          </p:txBody>
        </p:sp>
      </p:grpSp>
      <p:grpSp>
        <p:nvGrpSpPr>
          <p:cNvPr id="298" name="Group 297">
            <a:extLst>
              <a:ext uri="{FF2B5EF4-FFF2-40B4-BE49-F238E27FC236}">
                <a16:creationId xmlns:a16="http://schemas.microsoft.com/office/drawing/2014/main" id="{A57770E8-DE06-4CCF-892A-500F014D9A8D}"/>
              </a:ext>
            </a:extLst>
          </p:cNvPr>
          <p:cNvGrpSpPr/>
          <p:nvPr/>
        </p:nvGrpSpPr>
        <p:grpSpPr>
          <a:xfrm>
            <a:off x="10453299" y="6104570"/>
            <a:ext cx="1801603" cy="576000"/>
            <a:chOff x="2481563" y="6697667"/>
            <a:chExt cx="1801603" cy="576000"/>
          </a:xfrm>
        </p:grpSpPr>
        <p:sp>
          <p:nvSpPr>
            <p:cNvPr id="299" name="object 74">
              <a:extLst>
                <a:ext uri="{FF2B5EF4-FFF2-40B4-BE49-F238E27FC236}">
                  <a16:creationId xmlns:a16="http://schemas.microsoft.com/office/drawing/2014/main" id="{EB3BB92E-277D-4882-ADB9-8E4A671A6563}"/>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00" name="TextBox 299">
              <a:extLst>
                <a:ext uri="{FF2B5EF4-FFF2-40B4-BE49-F238E27FC236}">
                  <a16:creationId xmlns:a16="http://schemas.microsoft.com/office/drawing/2014/main" id="{037FDF28-5E39-4C6C-85EC-F43290AAA6F9}"/>
                </a:ext>
              </a:extLst>
            </p:cNvPr>
            <p:cNvSpPr txBox="1"/>
            <p:nvPr/>
          </p:nvSpPr>
          <p:spPr>
            <a:xfrm>
              <a:off x="2483166" y="6750197"/>
              <a:ext cx="1800000" cy="415498"/>
            </a:xfrm>
            <a:prstGeom prst="rect">
              <a:avLst/>
            </a:prstGeom>
            <a:noFill/>
          </p:spPr>
          <p:txBody>
            <a:bodyPr wrap="square" rtlCol="0">
              <a:spAutoFit/>
            </a:bodyPr>
            <a:lstStyle/>
            <a:p>
              <a:r>
                <a:rPr lang="en-GB" sz="700" dirty="0">
                  <a:solidFill>
                    <a:schemeClr val="tx1">
                      <a:lumMod val="75000"/>
                      <a:lumOff val="25000"/>
                    </a:schemeClr>
                  </a:solidFill>
                </a:rPr>
                <a:t>Develop proposal for regulatory subsidy, incentives and tax reforms for the uptake of electric vehicles </a:t>
              </a:r>
              <a:endParaRPr lang="en-US" sz="700" dirty="0">
                <a:solidFill>
                  <a:schemeClr val="tx1">
                    <a:lumMod val="75000"/>
                    <a:lumOff val="25000"/>
                  </a:schemeClr>
                </a:solidFill>
              </a:endParaRPr>
            </a:p>
          </p:txBody>
        </p:sp>
      </p:grpSp>
      <p:grpSp>
        <p:nvGrpSpPr>
          <p:cNvPr id="301" name="Group 300">
            <a:extLst>
              <a:ext uri="{FF2B5EF4-FFF2-40B4-BE49-F238E27FC236}">
                <a16:creationId xmlns:a16="http://schemas.microsoft.com/office/drawing/2014/main" id="{08F6C30B-C9FF-4073-908C-D8EAAE95D442}"/>
              </a:ext>
            </a:extLst>
          </p:cNvPr>
          <p:cNvGrpSpPr/>
          <p:nvPr/>
        </p:nvGrpSpPr>
        <p:grpSpPr>
          <a:xfrm>
            <a:off x="10455642" y="6728234"/>
            <a:ext cx="1806205" cy="630942"/>
            <a:chOff x="2481563" y="6683044"/>
            <a:chExt cx="1806205" cy="630942"/>
          </a:xfrm>
        </p:grpSpPr>
        <p:sp>
          <p:nvSpPr>
            <p:cNvPr id="302" name="object 74">
              <a:extLst>
                <a:ext uri="{FF2B5EF4-FFF2-40B4-BE49-F238E27FC236}">
                  <a16:creationId xmlns:a16="http://schemas.microsoft.com/office/drawing/2014/main" id="{B5AEBC72-DF79-462B-9BB5-9780CB94DAF3}"/>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03" name="TextBox 302">
              <a:extLst>
                <a:ext uri="{FF2B5EF4-FFF2-40B4-BE49-F238E27FC236}">
                  <a16:creationId xmlns:a16="http://schemas.microsoft.com/office/drawing/2014/main" id="{860FF460-6376-4334-B3DD-71B214A5D924}"/>
                </a:ext>
              </a:extLst>
            </p:cNvPr>
            <p:cNvSpPr txBox="1"/>
            <p:nvPr/>
          </p:nvSpPr>
          <p:spPr>
            <a:xfrm>
              <a:off x="2487768" y="6683044"/>
              <a:ext cx="1800000" cy="630942"/>
            </a:xfrm>
            <a:prstGeom prst="rect">
              <a:avLst/>
            </a:prstGeom>
            <a:noFill/>
          </p:spPr>
          <p:txBody>
            <a:bodyPr wrap="square" rtlCol="0">
              <a:spAutoFit/>
            </a:bodyPr>
            <a:lstStyle/>
            <a:p>
              <a:r>
                <a:rPr lang="en-GB" sz="700" dirty="0">
                  <a:solidFill>
                    <a:schemeClr val="tx1">
                      <a:lumMod val="75000"/>
                      <a:lumOff val="25000"/>
                    </a:schemeClr>
                  </a:solidFill>
                </a:rPr>
                <a:t>Analyse existing financial and risk mitigation products; Analyse good practice on electric vehicle incentives; Propose suitable electric vehicle incentives; Provide recommendation on procurement of EVS</a:t>
              </a:r>
              <a:endParaRPr lang="en-US" sz="700" dirty="0">
                <a:solidFill>
                  <a:schemeClr val="tx1">
                    <a:lumMod val="75000"/>
                    <a:lumOff val="25000"/>
                  </a:schemeClr>
                </a:solidFill>
              </a:endParaRPr>
            </a:p>
          </p:txBody>
        </p:sp>
      </p:grpSp>
      <p:grpSp>
        <p:nvGrpSpPr>
          <p:cNvPr id="304" name="Group 303">
            <a:extLst>
              <a:ext uri="{FF2B5EF4-FFF2-40B4-BE49-F238E27FC236}">
                <a16:creationId xmlns:a16="http://schemas.microsoft.com/office/drawing/2014/main" id="{0CC9C19E-4DBE-4332-A96D-EDAA679BE02D}"/>
              </a:ext>
            </a:extLst>
          </p:cNvPr>
          <p:cNvGrpSpPr/>
          <p:nvPr/>
        </p:nvGrpSpPr>
        <p:grpSpPr>
          <a:xfrm>
            <a:off x="10447094" y="7381144"/>
            <a:ext cx="1806205" cy="590623"/>
            <a:chOff x="2481563" y="6683044"/>
            <a:chExt cx="1806205" cy="590623"/>
          </a:xfrm>
        </p:grpSpPr>
        <p:sp>
          <p:nvSpPr>
            <p:cNvPr id="305" name="object 74">
              <a:extLst>
                <a:ext uri="{FF2B5EF4-FFF2-40B4-BE49-F238E27FC236}">
                  <a16:creationId xmlns:a16="http://schemas.microsoft.com/office/drawing/2014/main" id="{AECD7925-9454-4ACB-BB28-3B227CA0FE05}"/>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06" name="TextBox 305">
              <a:extLst>
                <a:ext uri="{FF2B5EF4-FFF2-40B4-BE49-F238E27FC236}">
                  <a16:creationId xmlns:a16="http://schemas.microsoft.com/office/drawing/2014/main" id="{063F29C5-D7AD-4885-9FBF-80A8E61B3543}"/>
                </a:ext>
              </a:extLst>
            </p:cNvPr>
            <p:cNvSpPr txBox="1"/>
            <p:nvPr/>
          </p:nvSpPr>
          <p:spPr>
            <a:xfrm>
              <a:off x="2487768" y="6683044"/>
              <a:ext cx="1800000" cy="415498"/>
            </a:xfrm>
            <a:prstGeom prst="rect">
              <a:avLst/>
            </a:prstGeom>
            <a:noFill/>
          </p:spPr>
          <p:txBody>
            <a:bodyPr wrap="square" rtlCol="0">
              <a:spAutoFit/>
            </a:bodyPr>
            <a:lstStyle/>
            <a:p>
              <a:r>
                <a:rPr lang="en-GB" sz="700" dirty="0">
                  <a:solidFill>
                    <a:schemeClr val="tx1">
                      <a:lumMod val="75000"/>
                      <a:lumOff val="25000"/>
                    </a:schemeClr>
                  </a:solidFill>
                </a:rPr>
                <a:t>Project sourcing, Project preparation, Prepare and regular update EV project pipeline</a:t>
              </a:r>
            </a:p>
          </p:txBody>
        </p:sp>
      </p:grpSp>
      <p:grpSp>
        <p:nvGrpSpPr>
          <p:cNvPr id="307" name="Group 306">
            <a:extLst>
              <a:ext uri="{FF2B5EF4-FFF2-40B4-BE49-F238E27FC236}">
                <a16:creationId xmlns:a16="http://schemas.microsoft.com/office/drawing/2014/main" id="{5492D6C8-7002-49BB-BB42-71AF4BC70AE8}"/>
              </a:ext>
            </a:extLst>
          </p:cNvPr>
          <p:cNvGrpSpPr/>
          <p:nvPr/>
        </p:nvGrpSpPr>
        <p:grpSpPr>
          <a:xfrm>
            <a:off x="12459651" y="6095128"/>
            <a:ext cx="1806205" cy="590623"/>
            <a:chOff x="2481563" y="6683044"/>
            <a:chExt cx="1806205" cy="590623"/>
          </a:xfrm>
        </p:grpSpPr>
        <p:sp>
          <p:nvSpPr>
            <p:cNvPr id="308" name="object 74">
              <a:extLst>
                <a:ext uri="{FF2B5EF4-FFF2-40B4-BE49-F238E27FC236}">
                  <a16:creationId xmlns:a16="http://schemas.microsoft.com/office/drawing/2014/main" id="{B85E75C4-233F-4805-9D96-6522ABDEBF75}"/>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09" name="TextBox 308">
              <a:extLst>
                <a:ext uri="{FF2B5EF4-FFF2-40B4-BE49-F238E27FC236}">
                  <a16:creationId xmlns:a16="http://schemas.microsoft.com/office/drawing/2014/main" id="{5309C460-766B-4127-8E34-22B3547A2A8E}"/>
                </a:ext>
              </a:extLst>
            </p:cNvPr>
            <p:cNvSpPr txBox="1"/>
            <p:nvPr/>
          </p:nvSpPr>
          <p:spPr>
            <a:xfrm>
              <a:off x="2487768" y="6683044"/>
              <a:ext cx="1800000" cy="307777"/>
            </a:xfrm>
            <a:prstGeom prst="rect">
              <a:avLst/>
            </a:prstGeom>
            <a:noFill/>
          </p:spPr>
          <p:txBody>
            <a:bodyPr wrap="square" rtlCol="0">
              <a:spAutoFit/>
            </a:bodyPr>
            <a:lstStyle/>
            <a:p>
              <a:r>
                <a:rPr lang="en-GB" sz="700" dirty="0">
                  <a:solidFill>
                    <a:schemeClr val="tx1">
                      <a:lumMod val="75000"/>
                      <a:lumOff val="25000"/>
                    </a:schemeClr>
                  </a:solidFill>
                </a:rPr>
                <a:t>Preparation, financing, and deployment of e-bus fleets in 3 program countries</a:t>
              </a:r>
            </a:p>
          </p:txBody>
        </p:sp>
      </p:grpSp>
      <p:grpSp>
        <p:nvGrpSpPr>
          <p:cNvPr id="316" name="Group 315">
            <a:extLst>
              <a:ext uri="{FF2B5EF4-FFF2-40B4-BE49-F238E27FC236}">
                <a16:creationId xmlns:a16="http://schemas.microsoft.com/office/drawing/2014/main" id="{E07BAC19-7845-4A59-9D34-E4EF3191246F}"/>
              </a:ext>
            </a:extLst>
          </p:cNvPr>
          <p:cNvGrpSpPr/>
          <p:nvPr/>
        </p:nvGrpSpPr>
        <p:grpSpPr>
          <a:xfrm>
            <a:off x="14432958" y="6094808"/>
            <a:ext cx="1806205" cy="590623"/>
            <a:chOff x="2481563" y="6683044"/>
            <a:chExt cx="1806205" cy="590623"/>
          </a:xfrm>
        </p:grpSpPr>
        <p:sp>
          <p:nvSpPr>
            <p:cNvPr id="317" name="object 74">
              <a:extLst>
                <a:ext uri="{FF2B5EF4-FFF2-40B4-BE49-F238E27FC236}">
                  <a16:creationId xmlns:a16="http://schemas.microsoft.com/office/drawing/2014/main" id="{85247037-87D6-44A4-B3F9-836EA07322ED}"/>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18" name="TextBox 317">
              <a:extLst>
                <a:ext uri="{FF2B5EF4-FFF2-40B4-BE49-F238E27FC236}">
                  <a16:creationId xmlns:a16="http://schemas.microsoft.com/office/drawing/2014/main" id="{F9CC3DA1-DBB0-468D-B61B-42A1B83B7616}"/>
                </a:ext>
              </a:extLst>
            </p:cNvPr>
            <p:cNvSpPr txBox="1"/>
            <p:nvPr/>
          </p:nvSpPr>
          <p:spPr>
            <a:xfrm>
              <a:off x="2487768" y="6683044"/>
              <a:ext cx="1800000" cy="415498"/>
            </a:xfrm>
            <a:prstGeom prst="rect">
              <a:avLst/>
            </a:prstGeom>
            <a:noFill/>
          </p:spPr>
          <p:txBody>
            <a:bodyPr wrap="square" rtlCol="0">
              <a:spAutoFit/>
            </a:bodyPr>
            <a:lstStyle/>
            <a:p>
              <a:r>
                <a:rPr lang="en-GB" sz="700" dirty="0">
                  <a:solidFill>
                    <a:schemeClr val="tx1">
                      <a:lumMod val="75000"/>
                      <a:lumOff val="25000"/>
                    </a:schemeClr>
                  </a:solidFill>
                </a:rPr>
                <a:t>E-LCV sub-project selection according to defined criteria, preparation, Finance, </a:t>
              </a:r>
              <a:r>
                <a:rPr lang="en-GB" sz="700">
                  <a:solidFill>
                    <a:schemeClr val="tx1">
                      <a:lumMod val="75000"/>
                      <a:lumOff val="25000"/>
                    </a:schemeClr>
                  </a:solidFill>
                </a:rPr>
                <a:t>and deployment</a:t>
              </a:r>
              <a:endParaRPr lang="en-GB" sz="700" dirty="0">
                <a:solidFill>
                  <a:schemeClr val="tx1">
                    <a:lumMod val="75000"/>
                    <a:lumOff val="25000"/>
                  </a:schemeClr>
                </a:solidFill>
              </a:endParaRPr>
            </a:p>
          </p:txBody>
        </p:sp>
      </p:grpSp>
      <p:grpSp>
        <p:nvGrpSpPr>
          <p:cNvPr id="325" name="Group 324">
            <a:extLst>
              <a:ext uri="{FF2B5EF4-FFF2-40B4-BE49-F238E27FC236}">
                <a16:creationId xmlns:a16="http://schemas.microsoft.com/office/drawing/2014/main" id="{75AFDC31-08C3-4225-B1DA-1B488188AC4D}"/>
              </a:ext>
            </a:extLst>
          </p:cNvPr>
          <p:cNvGrpSpPr/>
          <p:nvPr/>
        </p:nvGrpSpPr>
        <p:grpSpPr>
          <a:xfrm>
            <a:off x="16414357" y="6089135"/>
            <a:ext cx="1806205" cy="590623"/>
            <a:chOff x="2481563" y="6683044"/>
            <a:chExt cx="1806205" cy="590623"/>
          </a:xfrm>
        </p:grpSpPr>
        <p:sp>
          <p:nvSpPr>
            <p:cNvPr id="326" name="object 74">
              <a:extLst>
                <a:ext uri="{FF2B5EF4-FFF2-40B4-BE49-F238E27FC236}">
                  <a16:creationId xmlns:a16="http://schemas.microsoft.com/office/drawing/2014/main" id="{B93377B1-B50C-4455-9DDE-4457211B9A6B}"/>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27" name="TextBox 326">
              <a:extLst>
                <a:ext uri="{FF2B5EF4-FFF2-40B4-BE49-F238E27FC236}">
                  <a16:creationId xmlns:a16="http://schemas.microsoft.com/office/drawing/2014/main" id="{3F9BB1F4-10AD-4C05-B15C-3D4E4D353DB5}"/>
                </a:ext>
              </a:extLst>
            </p:cNvPr>
            <p:cNvSpPr txBox="1"/>
            <p:nvPr/>
          </p:nvSpPr>
          <p:spPr>
            <a:xfrm>
              <a:off x="2487768" y="6683044"/>
              <a:ext cx="1800000" cy="415498"/>
            </a:xfrm>
            <a:prstGeom prst="rect">
              <a:avLst/>
            </a:prstGeom>
            <a:noFill/>
          </p:spPr>
          <p:txBody>
            <a:bodyPr wrap="square" rtlCol="0">
              <a:spAutoFit/>
            </a:bodyPr>
            <a:lstStyle/>
            <a:p>
              <a:r>
                <a:rPr lang="en-GB" sz="700" dirty="0">
                  <a:solidFill>
                    <a:schemeClr val="tx1">
                      <a:lumMod val="75000"/>
                      <a:lumOff val="25000"/>
                    </a:schemeClr>
                  </a:solidFill>
                </a:rPr>
                <a:t>Technical preparations for fast charging infrastructure investments, incl. engineering and procurement process</a:t>
              </a:r>
              <a:endParaRPr lang="en-US" sz="700" dirty="0">
                <a:solidFill>
                  <a:schemeClr val="tx1">
                    <a:lumMod val="75000"/>
                    <a:lumOff val="25000"/>
                  </a:schemeClr>
                </a:solidFill>
              </a:endParaRPr>
            </a:p>
          </p:txBody>
        </p:sp>
      </p:grpSp>
      <p:grpSp>
        <p:nvGrpSpPr>
          <p:cNvPr id="328" name="Group 327">
            <a:extLst>
              <a:ext uri="{FF2B5EF4-FFF2-40B4-BE49-F238E27FC236}">
                <a16:creationId xmlns:a16="http://schemas.microsoft.com/office/drawing/2014/main" id="{532D0DA4-EE96-4ED0-B2B8-3EFAB590FF53}"/>
              </a:ext>
            </a:extLst>
          </p:cNvPr>
          <p:cNvGrpSpPr/>
          <p:nvPr/>
        </p:nvGrpSpPr>
        <p:grpSpPr>
          <a:xfrm>
            <a:off x="16416700" y="6727422"/>
            <a:ext cx="1806205" cy="590623"/>
            <a:chOff x="2481563" y="6683044"/>
            <a:chExt cx="1806205" cy="590623"/>
          </a:xfrm>
        </p:grpSpPr>
        <p:sp>
          <p:nvSpPr>
            <p:cNvPr id="329" name="object 74">
              <a:extLst>
                <a:ext uri="{FF2B5EF4-FFF2-40B4-BE49-F238E27FC236}">
                  <a16:creationId xmlns:a16="http://schemas.microsoft.com/office/drawing/2014/main" id="{C0830CE3-ACFE-4B84-BCFC-915D6F6012E5}"/>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330" name="TextBox 329">
              <a:extLst>
                <a:ext uri="{FF2B5EF4-FFF2-40B4-BE49-F238E27FC236}">
                  <a16:creationId xmlns:a16="http://schemas.microsoft.com/office/drawing/2014/main" id="{FD25BAE8-B6C0-42DB-8BDA-2CD830BC57A6}"/>
                </a:ext>
              </a:extLst>
            </p:cNvPr>
            <p:cNvSpPr txBox="1"/>
            <p:nvPr/>
          </p:nvSpPr>
          <p:spPr>
            <a:xfrm>
              <a:off x="2487768" y="6683044"/>
              <a:ext cx="1800000" cy="415498"/>
            </a:xfrm>
            <a:prstGeom prst="rect">
              <a:avLst/>
            </a:prstGeom>
            <a:noFill/>
          </p:spPr>
          <p:txBody>
            <a:bodyPr wrap="square" rtlCol="0">
              <a:spAutoFit/>
            </a:bodyPr>
            <a:lstStyle/>
            <a:p>
              <a:r>
                <a:rPr lang="en-GB" sz="700" dirty="0">
                  <a:solidFill>
                    <a:schemeClr val="tx1">
                      <a:lumMod val="75000"/>
                      <a:lumOff val="25000"/>
                    </a:schemeClr>
                  </a:solidFill>
                </a:rPr>
                <a:t>Financing and implementation of fast charging infrastructure in the Program countries</a:t>
              </a:r>
            </a:p>
          </p:txBody>
        </p:sp>
      </p:grpSp>
      <p:sp>
        <p:nvSpPr>
          <p:cNvPr id="336" name="object 70">
            <a:extLst>
              <a:ext uri="{FF2B5EF4-FFF2-40B4-BE49-F238E27FC236}">
                <a16:creationId xmlns:a16="http://schemas.microsoft.com/office/drawing/2014/main" id="{68869451-8EB2-4E07-B694-32D24F636F17}"/>
              </a:ext>
            </a:extLst>
          </p:cNvPr>
          <p:cNvSpPr/>
          <p:nvPr/>
        </p:nvSpPr>
        <p:spPr>
          <a:xfrm>
            <a:off x="12129498" y="8381953"/>
            <a:ext cx="2520000" cy="792000"/>
          </a:xfrm>
          <a:custGeom>
            <a:avLst/>
            <a:gdLst/>
            <a:ahLst/>
            <a:cxnLst/>
            <a:rect l="l" t="t" r="r" b="b"/>
            <a:pathLst>
              <a:path w="1422400" h="424179">
                <a:moveTo>
                  <a:pt x="1421891" y="423671"/>
                </a:moveTo>
                <a:lnTo>
                  <a:pt x="0" y="423671"/>
                </a:lnTo>
                <a:lnTo>
                  <a:pt x="0" y="0"/>
                </a:lnTo>
                <a:lnTo>
                  <a:pt x="1421891" y="0"/>
                </a:lnTo>
                <a:lnTo>
                  <a:pt x="1421891" y="423671"/>
                </a:lnTo>
                <a:close/>
              </a:path>
            </a:pathLst>
          </a:custGeom>
          <a:solidFill>
            <a:srgbClr val="E9C8DB"/>
          </a:solidFill>
        </p:spPr>
        <p:txBody>
          <a:bodyPr wrap="square" lIns="0" tIns="0" rIns="0" bIns="0" rtlCol="0"/>
          <a:lstStyle/>
          <a:p>
            <a:endParaRPr sz="3396"/>
          </a:p>
        </p:txBody>
      </p:sp>
      <p:sp>
        <p:nvSpPr>
          <p:cNvPr id="337" name="object 70">
            <a:extLst>
              <a:ext uri="{FF2B5EF4-FFF2-40B4-BE49-F238E27FC236}">
                <a16:creationId xmlns:a16="http://schemas.microsoft.com/office/drawing/2014/main" id="{AD42D2EE-314A-4112-805D-0DB72D19C079}"/>
              </a:ext>
            </a:extLst>
          </p:cNvPr>
          <p:cNvSpPr/>
          <p:nvPr/>
        </p:nvSpPr>
        <p:spPr>
          <a:xfrm>
            <a:off x="15194418" y="8376329"/>
            <a:ext cx="2520000" cy="792000"/>
          </a:xfrm>
          <a:custGeom>
            <a:avLst/>
            <a:gdLst/>
            <a:ahLst/>
            <a:cxnLst/>
            <a:rect l="l" t="t" r="r" b="b"/>
            <a:pathLst>
              <a:path w="1422400" h="424179">
                <a:moveTo>
                  <a:pt x="1421891" y="423671"/>
                </a:moveTo>
                <a:lnTo>
                  <a:pt x="0" y="423671"/>
                </a:lnTo>
                <a:lnTo>
                  <a:pt x="0" y="0"/>
                </a:lnTo>
                <a:lnTo>
                  <a:pt x="1421891" y="0"/>
                </a:lnTo>
                <a:lnTo>
                  <a:pt x="1421891" y="423671"/>
                </a:lnTo>
                <a:close/>
              </a:path>
            </a:pathLst>
          </a:custGeom>
          <a:solidFill>
            <a:srgbClr val="E9C8DB"/>
          </a:solidFill>
        </p:spPr>
        <p:txBody>
          <a:bodyPr wrap="square" lIns="0" tIns="0" rIns="0" bIns="0" rtlCol="0"/>
          <a:lstStyle/>
          <a:p>
            <a:endParaRPr sz="3396"/>
          </a:p>
        </p:txBody>
      </p:sp>
      <p:sp>
        <p:nvSpPr>
          <p:cNvPr id="338" name="TextBox 337">
            <a:extLst>
              <a:ext uri="{FF2B5EF4-FFF2-40B4-BE49-F238E27FC236}">
                <a16:creationId xmlns:a16="http://schemas.microsoft.com/office/drawing/2014/main" id="{36947B05-F9C6-477B-983B-FAF86188E0A1}"/>
              </a:ext>
            </a:extLst>
          </p:cNvPr>
          <p:cNvSpPr txBox="1"/>
          <p:nvPr/>
        </p:nvSpPr>
        <p:spPr>
          <a:xfrm>
            <a:off x="2925318" y="8391272"/>
            <a:ext cx="2571640" cy="830997"/>
          </a:xfrm>
          <a:prstGeom prst="rect">
            <a:avLst/>
          </a:prstGeom>
          <a:noFill/>
        </p:spPr>
        <p:txBody>
          <a:bodyPr wrap="square" rtlCol="0">
            <a:spAutoFit/>
          </a:bodyPr>
          <a:lstStyle/>
          <a:p>
            <a:r>
              <a:rPr lang="en-US" sz="1200" u="sng" dirty="0">
                <a:solidFill>
                  <a:schemeClr val="tx1">
                    <a:lumMod val="75000"/>
                    <a:lumOff val="25000"/>
                  </a:schemeClr>
                </a:solidFill>
              </a:rPr>
              <a:t>Social :</a:t>
            </a:r>
            <a:r>
              <a:rPr lang="en-US" sz="1200" dirty="0">
                <a:solidFill>
                  <a:schemeClr val="tx1">
                    <a:lumMod val="75000"/>
                    <a:lumOff val="25000"/>
                  </a:schemeClr>
                </a:solidFill>
              </a:rPr>
              <a:t> </a:t>
            </a:r>
            <a:r>
              <a:rPr lang="en-GB" sz="1200" dirty="0">
                <a:solidFill>
                  <a:schemeClr val="tx1">
                    <a:lumMod val="75000"/>
                    <a:lumOff val="25000"/>
                  </a:schemeClr>
                </a:solidFill>
              </a:rPr>
              <a:t>Disregard of transportation uses other than those employment-related</a:t>
            </a:r>
            <a:endParaRPr lang="en-US" sz="1400" dirty="0">
              <a:solidFill>
                <a:schemeClr val="tx1">
                  <a:lumMod val="75000"/>
                  <a:lumOff val="25000"/>
                </a:schemeClr>
              </a:solidFill>
            </a:endParaRPr>
          </a:p>
          <a:p>
            <a:endParaRPr lang="en-US" sz="1200" dirty="0">
              <a:solidFill>
                <a:schemeClr val="tx1">
                  <a:lumMod val="75000"/>
                  <a:lumOff val="25000"/>
                </a:schemeClr>
              </a:solidFill>
            </a:endParaRPr>
          </a:p>
        </p:txBody>
      </p:sp>
      <p:sp>
        <p:nvSpPr>
          <p:cNvPr id="339" name="TextBox 338">
            <a:extLst>
              <a:ext uri="{FF2B5EF4-FFF2-40B4-BE49-F238E27FC236}">
                <a16:creationId xmlns:a16="http://schemas.microsoft.com/office/drawing/2014/main" id="{BB038B36-F4B7-4D04-9595-C2F5E8AC6199}"/>
              </a:ext>
            </a:extLst>
          </p:cNvPr>
          <p:cNvSpPr txBox="1"/>
          <p:nvPr/>
        </p:nvSpPr>
        <p:spPr>
          <a:xfrm>
            <a:off x="5992847" y="8389693"/>
            <a:ext cx="2520000" cy="1015663"/>
          </a:xfrm>
          <a:prstGeom prst="rect">
            <a:avLst/>
          </a:prstGeom>
          <a:noFill/>
        </p:spPr>
        <p:txBody>
          <a:bodyPr wrap="square" rtlCol="0">
            <a:spAutoFit/>
          </a:bodyPr>
          <a:lstStyle/>
          <a:p>
            <a:r>
              <a:rPr lang="en-US" sz="1200" u="sng" dirty="0">
                <a:solidFill>
                  <a:schemeClr val="tx1">
                    <a:lumMod val="75000"/>
                    <a:lumOff val="25000"/>
                  </a:schemeClr>
                </a:solidFill>
              </a:rPr>
              <a:t>Regulatory :</a:t>
            </a:r>
            <a:r>
              <a:rPr lang="en-US" sz="1200" dirty="0">
                <a:solidFill>
                  <a:schemeClr val="tx1">
                    <a:lumMod val="75000"/>
                    <a:lumOff val="25000"/>
                  </a:schemeClr>
                </a:solidFill>
              </a:rPr>
              <a:t> </a:t>
            </a:r>
            <a:r>
              <a:rPr lang="en-GB" sz="1200" dirty="0">
                <a:solidFill>
                  <a:schemeClr val="tx1">
                    <a:lumMod val="75000"/>
                    <a:lumOff val="25000"/>
                  </a:schemeClr>
                </a:solidFill>
              </a:rPr>
              <a:t>Policy environment not conducive for mass EV deployment; Lack of optimal vehicle &amp; charging standards</a:t>
            </a:r>
            <a:endParaRPr lang="en-US" sz="1200" dirty="0">
              <a:solidFill>
                <a:schemeClr val="tx1">
                  <a:lumMod val="75000"/>
                  <a:lumOff val="25000"/>
                </a:schemeClr>
              </a:solidFill>
            </a:endParaRPr>
          </a:p>
          <a:p>
            <a:endParaRPr lang="en-US" sz="1200" dirty="0">
              <a:solidFill>
                <a:schemeClr val="tx1">
                  <a:lumMod val="75000"/>
                  <a:lumOff val="25000"/>
                </a:schemeClr>
              </a:solidFill>
            </a:endParaRPr>
          </a:p>
        </p:txBody>
      </p:sp>
      <p:sp>
        <p:nvSpPr>
          <p:cNvPr id="340" name="TextBox 339">
            <a:extLst>
              <a:ext uri="{FF2B5EF4-FFF2-40B4-BE49-F238E27FC236}">
                <a16:creationId xmlns:a16="http://schemas.microsoft.com/office/drawing/2014/main" id="{96037C29-8E02-4DFA-8627-DD06FF48FC91}"/>
              </a:ext>
            </a:extLst>
          </p:cNvPr>
          <p:cNvSpPr txBox="1"/>
          <p:nvPr/>
        </p:nvSpPr>
        <p:spPr>
          <a:xfrm>
            <a:off x="9068332" y="8386023"/>
            <a:ext cx="2520000" cy="830997"/>
          </a:xfrm>
          <a:prstGeom prst="rect">
            <a:avLst/>
          </a:prstGeom>
          <a:noFill/>
        </p:spPr>
        <p:txBody>
          <a:bodyPr wrap="square" rtlCol="0">
            <a:spAutoFit/>
          </a:bodyPr>
          <a:lstStyle/>
          <a:p>
            <a:r>
              <a:rPr lang="en-US" sz="1200" u="sng" dirty="0">
                <a:solidFill>
                  <a:schemeClr val="tx1">
                    <a:lumMod val="75000"/>
                    <a:lumOff val="25000"/>
                  </a:schemeClr>
                </a:solidFill>
              </a:rPr>
              <a:t>Technical :</a:t>
            </a:r>
            <a:r>
              <a:rPr lang="en-US" sz="1200" dirty="0">
                <a:solidFill>
                  <a:schemeClr val="tx1">
                    <a:lumMod val="75000"/>
                    <a:lumOff val="25000"/>
                  </a:schemeClr>
                </a:solidFill>
              </a:rPr>
              <a:t> </a:t>
            </a:r>
            <a:r>
              <a:rPr lang="en-GB" sz="1200" dirty="0">
                <a:solidFill>
                  <a:schemeClr val="tx1">
                    <a:lumMod val="75000"/>
                    <a:lumOff val="25000"/>
                  </a:schemeClr>
                </a:solidFill>
              </a:rPr>
              <a:t>Performance risks and related perception of EVs; Lack of low-emission infrastructure investments</a:t>
            </a:r>
          </a:p>
        </p:txBody>
      </p:sp>
      <p:sp>
        <p:nvSpPr>
          <p:cNvPr id="341" name="TextBox 340">
            <a:extLst>
              <a:ext uri="{FF2B5EF4-FFF2-40B4-BE49-F238E27FC236}">
                <a16:creationId xmlns:a16="http://schemas.microsoft.com/office/drawing/2014/main" id="{05EFB120-F189-4F5A-B674-063DD806DF7E}"/>
              </a:ext>
            </a:extLst>
          </p:cNvPr>
          <p:cNvSpPr txBox="1"/>
          <p:nvPr/>
        </p:nvSpPr>
        <p:spPr>
          <a:xfrm>
            <a:off x="12130838" y="8382438"/>
            <a:ext cx="2520000" cy="646331"/>
          </a:xfrm>
          <a:prstGeom prst="rect">
            <a:avLst/>
          </a:prstGeom>
          <a:noFill/>
        </p:spPr>
        <p:txBody>
          <a:bodyPr wrap="square" rtlCol="0">
            <a:spAutoFit/>
          </a:bodyPr>
          <a:lstStyle/>
          <a:p>
            <a:r>
              <a:rPr lang="en-US" sz="1200" u="sng" dirty="0">
                <a:solidFill>
                  <a:schemeClr val="tx1">
                    <a:lumMod val="75000"/>
                    <a:lumOff val="25000"/>
                  </a:schemeClr>
                </a:solidFill>
              </a:rPr>
              <a:t>Fiscal :</a:t>
            </a:r>
            <a:r>
              <a:rPr lang="en-US" sz="1200" dirty="0">
                <a:solidFill>
                  <a:schemeClr val="tx1">
                    <a:lumMod val="75000"/>
                    <a:lumOff val="25000"/>
                  </a:schemeClr>
                </a:solidFill>
              </a:rPr>
              <a:t> </a:t>
            </a:r>
            <a:r>
              <a:rPr lang="en-GB" sz="1200" dirty="0">
                <a:solidFill>
                  <a:schemeClr val="tx1">
                    <a:lumMod val="75000"/>
                    <a:lumOff val="25000"/>
                  </a:schemeClr>
                </a:solidFill>
              </a:rPr>
              <a:t>Unfavourable business models and fiscal environment for EV deployment</a:t>
            </a:r>
          </a:p>
        </p:txBody>
      </p:sp>
      <p:sp>
        <p:nvSpPr>
          <p:cNvPr id="342" name="TextBox 341">
            <a:extLst>
              <a:ext uri="{FF2B5EF4-FFF2-40B4-BE49-F238E27FC236}">
                <a16:creationId xmlns:a16="http://schemas.microsoft.com/office/drawing/2014/main" id="{279867F9-08E4-4A05-8C95-7126C38345B8}"/>
              </a:ext>
            </a:extLst>
          </p:cNvPr>
          <p:cNvSpPr txBox="1"/>
          <p:nvPr/>
        </p:nvSpPr>
        <p:spPr>
          <a:xfrm>
            <a:off x="15194418" y="8376811"/>
            <a:ext cx="2520000" cy="861774"/>
          </a:xfrm>
          <a:prstGeom prst="rect">
            <a:avLst/>
          </a:prstGeom>
          <a:noFill/>
        </p:spPr>
        <p:txBody>
          <a:bodyPr wrap="square" rtlCol="0">
            <a:spAutoFit/>
          </a:bodyPr>
          <a:lstStyle/>
          <a:p>
            <a:r>
              <a:rPr lang="en-US" sz="1200" u="sng" dirty="0">
                <a:solidFill>
                  <a:schemeClr val="tx1">
                    <a:lumMod val="75000"/>
                    <a:lumOff val="25000"/>
                  </a:schemeClr>
                </a:solidFill>
              </a:rPr>
              <a:t>Financial:</a:t>
            </a:r>
            <a:r>
              <a:rPr lang="en-US" sz="1200" dirty="0">
                <a:solidFill>
                  <a:schemeClr val="tx1">
                    <a:lumMod val="75000"/>
                    <a:lumOff val="25000"/>
                  </a:schemeClr>
                </a:solidFill>
              </a:rPr>
              <a:t> Higher upfront procurement costs; Profitability barrier</a:t>
            </a:r>
          </a:p>
          <a:p>
            <a:endParaRPr lang="en-US" sz="1400" dirty="0">
              <a:solidFill>
                <a:schemeClr val="tx1">
                  <a:lumMod val="75000"/>
                  <a:lumOff val="25000"/>
                </a:schemeClr>
              </a:solidFill>
            </a:endParaRPr>
          </a:p>
        </p:txBody>
      </p:sp>
      <p:sp>
        <p:nvSpPr>
          <p:cNvPr id="343" name="object 127">
            <a:extLst>
              <a:ext uri="{FF2B5EF4-FFF2-40B4-BE49-F238E27FC236}">
                <a16:creationId xmlns:a16="http://schemas.microsoft.com/office/drawing/2014/main" id="{3509A4D6-0B6D-4DD3-8757-DF885788DE9F}"/>
              </a:ext>
            </a:extLst>
          </p:cNvPr>
          <p:cNvSpPr/>
          <p:nvPr/>
        </p:nvSpPr>
        <p:spPr>
          <a:xfrm>
            <a:off x="5365871" y="5717279"/>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4" name="object 127">
            <a:extLst>
              <a:ext uri="{FF2B5EF4-FFF2-40B4-BE49-F238E27FC236}">
                <a16:creationId xmlns:a16="http://schemas.microsoft.com/office/drawing/2014/main" id="{3563E2BE-452A-4918-ABBA-C7F012D5C315}"/>
              </a:ext>
            </a:extLst>
          </p:cNvPr>
          <p:cNvSpPr/>
          <p:nvPr/>
        </p:nvSpPr>
        <p:spPr>
          <a:xfrm>
            <a:off x="7297006" y="5713518"/>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5" name="object 127">
            <a:extLst>
              <a:ext uri="{FF2B5EF4-FFF2-40B4-BE49-F238E27FC236}">
                <a16:creationId xmlns:a16="http://schemas.microsoft.com/office/drawing/2014/main" id="{7941CC44-5DE9-4C8B-AEE8-7ADBB21FB5DF}"/>
              </a:ext>
            </a:extLst>
          </p:cNvPr>
          <p:cNvSpPr/>
          <p:nvPr/>
        </p:nvSpPr>
        <p:spPr>
          <a:xfrm>
            <a:off x="9337874" y="5720776"/>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6" name="object 127">
            <a:extLst>
              <a:ext uri="{FF2B5EF4-FFF2-40B4-BE49-F238E27FC236}">
                <a16:creationId xmlns:a16="http://schemas.microsoft.com/office/drawing/2014/main" id="{BC9C1A65-9FC1-4037-B93C-BD3A1DE5FD49}"/>
              </a:ext>
            </a:extLst>
          </p:cNvPr>
          <p:cNvSpPr/>
          <p:nvPr/>
        </p:nvSpPr>
        <p:spPr>
          <a:xfrm>
            <a:off x="11282549" y="5704800"/>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7" name="object 127">
            <a:extLst>
              <a:ext uri="{FF2B5EF4-FFF2-40B4-BE49-F238E27FC236}">
                <a16:creationId xmlns:a16="http://schemas.microsoft.com/office/drawing/2014/main" id="{89FCD751-0CB0-48A2-A19F-4E62E32FFF48}"/>
              </a:ext>
            </a:extLst>
          </p:cNvPr>
          <p:cNvSpPr/>
          <p:nvPr/>
        </p:nvSpPr>
        <p:spPr>
          <a:xfrm>
            <a:off x="13310423" y="5725550"/>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8" name="object 127">
            <a:extLst>
              <a:ext uri="{FF2B5EF4-FFF2-40B4-BE49-F238E27FC236}">
                <a16:creationId xmlns:a16="http://schemas.microsoft.com/office/drawing/2014/main" id="{D99D1FC5-EFA3-4FE1-9B87-ABD15FCE2B22}"/>
              </a:ext>
            </a:extLst>
          </p:cNvPr>
          <p:cNvSpPr/>
          <p:nvPr/>
        </p:nvSpPr>
        <p:spPr>
          <a:xfrm>
            <a:off x="15219047" y="5709943"/>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sp>
        <p:nvSpPr>
          <p:cNvPr id="349" name="object 127">
            <a:extLst>
              <a:ext uri="{FF2B5EF4-FFF2-40B4-BE49-F238E27FC236}">
                <a16:creationId xmlns:a16="http://schemas.microsoft.com/office/drawing/2014/main" id="{263FAD96-F4C2-4926-9B86-A62550134755}"/>
              </a:ext>
            </a:extLst>
          </p:cNvPr>
          <p:cNvSpPr/>
          <p:nvPr/>
        </p:nvSpPr>
        <p:spPr>
          <a:xfrm>
            <a:off x="17235282" y="5706342"/>
            <a:ext cx="158149" cy="403634"/>
          </a:xfrm>
          <a:custGeom>
            <a:avLst/>
            <a:gdLst/>
            <a:ahLst/>
            <a:cxnLst/>
            <a:rect l="l" t="t" r="r" b="b"/>
            <a:pathLst>
              <a:path w="82550" h="256540">
                <a:moveTo>
                  <a:pt x="82283" y="44196"/>
                </a:moveTo>
                <a:lnTo>
                  <a:pt x="41135" y="0"/>
                </a:lnTo>
                <a:lnTo>
                  <a:pt x="0" y="44196"/>
                </a:lnTo>
                <a:lnTo>
                  <a:pt x="7607" y="51816"/>
                </a:lnTo>
                <a:lnTo>
                  <a:pt x="33528" y="23545"/>
                </a:lnTo>
                <a:lnTo>
                  <a:pt x="33528" y="256032"/>
                </a:lnTo>
                <a:lnTo>
                  <a:pt x="48768" y="256032"/>
                </a:lnTo>
                <a:lnTo>
                  <a:pt x="48768" y="23571"/>
                </a:lnTo>
                <a:lnTo>
                  <a:pt x="74676" y="51816"/>
                </a:lnTo>
                <a:lnTo>
                  <a:pt x="82283" y="44196"/>
                </a:lnTo>
                <a:close/>
              </a:path>
            </a:pathLst>
          </a:custGeom>
          <a:solidFill>
            <a:srgbClr val="CA7579"/>
          </a:solidFill>
        </p:spPr>
        <p:txBody>
          <a:bodyPr wrap="square" lIns="0" tIns="0" rIns="0" bIns="0" rtlCol="0"/>
          <a:lstStyle/>
          <a:p>
            <a:endParaRPr sz="1200"/>
          </a:p>
        </p:txBody>
      </p:sp>
      <p:cxnSp>
        <p:nvCxnSpPr>
          <p:cNvPr id="351" name="Connector: Elbow 350">
            <a:extLst>
              <a:ext uri="{FF2B5EF4-FFF2-40B4-BE49-F238E27FC236}">
                <a16:creationId xmlns:a16="http://schemas.microsoft.com/office/drawing/2014/main" id="{4ADAEA53-0001-4F59-B15A-92AE6FBA5C39}"/>
              </a:ext>
            </a:extLst>
          </p:cNvPr>
          <p:cNvCxnSpPr>
            <a:cxnSpLocks/>
            <a:stCxn id="269" idx="2"/>
            <a:endCxn id="340" idx="0"/>
          </p:cNvCxnSpPr>
          <p:nvPr/>
        </p:nvCxnSpPr>
        <p:spPr>
          <a:xfrm rot="16200000" flipH="1">
            <a:off x="6667573" y="4725263"/>
            <a:ext cx="374749" cy="6946769"/>
          </a:xfrm>
          <a:prstGeom prst="bentConnector3">
            <a:avLst>
              <a:gd name="adj1" fmla="val 50000"/>
            </a:avLst>
          </a:prstGeom>
          <a:ln w="9525">
            <a:solidFill>
              <a:srgbClr val="CA7579"/>
            </a:solidFill>
            <a:tailEnd type="triangle"/>
          </a:ln>
        </p:spPr>
        <p:style>
          <a:lnRef idx="1">
            <a:schemeClr val="accent1"/>
          </a:lnRef>
          <a:fillRef idx="0">
            <a:schemeClr val="accent1"/>
          </a:fillRef>
          <a:effectRef idx="0">
            <a:schemeClr val="accent1"/>
          </a:effectRef>
          <a:fontRef idx="minor">
            <a:schemeClr val="tx1"/>
          </a:fontRef>
        </p:style>
      </p:cxnSp>
      <p:cxnSp>
        <p:nvCxnSpPr>
          <p:cNvPr id="358" name="Connector: Elbow 357">
            <a:extLst>
              <a:ext uri="{FF2B5EF4-FFF2-40B4-BE49-F238E27FC236}">
                <a16:creationId xmlns:a16="http://schemas.microsoft.com/office/drawing/2014/main" id="{DC65A0F2-423C-4BC2-8C26-4B158FD185EF}"/>
              </a:ext>
            </a:extLst>
          </p:cNvPr>
          <p:cNvCxnSpPr>
            <a:cxnSpLocks/>
            <a:stCxn id="276" idx="2"/>
            <a:endCxn id="340" idx="0"/>
          </p:cNvCxnSpPr>
          <p:nvPr/>
        </p:nvCxnSpPr>
        <p:spPr>
          <a:xfrm rot="16200000" flipH="1">
            <a:off x="7306277" y="5363968"/>
            <a:ext cx="1116708" cy="4927402"/>
          </a:xfrm>
          <a:prstGeom prst="bentConnector3">
            <a:avLst>
              <a:gd name="adj1" fmla="val 78175"/>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425" name="Straight Arrow Connector 424">
            <a:extLst>
              <a:ext uri="{FF2B5EF4-FFF2-40B4-BE49-F238E27FC236}">
                <a16:creationId xmlns:a16="http://schemas.microsoft.com/office/drawing/2014/main" id="{E56A8BEC-93A8-4C5F-84BF-46273FF8994A}"/>
              </a:ext>
            </a:extLst>
          </p:cNvPr>
          <p:cNvCxnSpPr>
            <a:cxnSpLocks/>
            <a:endCxn id="340" idx="0"/>
          </p:cNvCxnSpPr>
          <p:nvPr/>
        </p:nvCxnSpPr>
        <p:spPr>
          <a:xfrm flipH="1">
            <a:off x="10328332" y="7036771"/>
            <a:ext cx="6994573" cy="1349252"/>
          </a:xfrm>
          <a:prstGeom prst="straightConnector1">
            <a:avLst/>
          </a:prstGeom>
          <a:ln w="9525">
            <a:solidFill>
              <a:srgbClr val="CA7579"/>
            </a:solidFill>
            <a:tailEnd type="triangle"/>
          </a:ln>
        </p:spPr>
        <p:style>
          <a:lnRef idx="1">
            <a:schemeClr val="accent1"/>
          </a:lnRef>
          <a:fillRef idx="0">
            <a:schemeClr val="accent1"/>
          </a:fillRef>
          <a:effectRef idx="0">
            <a:schemeClr val="accent1"/>
          </a:effectRef>
          <a:fontRef idx="minor">
            <a:schemeClr val="tx1"/>
          </a:fontRef>
        </p:style>
      </p:cxnSp>
      <p:cxnSp>
        <p:nvCxnSpPr>
          <p:cNvPr id="448" name="Straight Arrow Connector 447">
            <a:extLst>
              <a:ext uri="{FF2B5EF4-FFF2-40B4-BE49-F238E27FC236}">
                <a16:creationId xmlns:a16="http://schemas.microsoft.com/office/drawing/2014/main" id="{79AA474B-02EF-435C-B206-EE29D1BABAA8}"/>
              </a:ext>
            </a:extLst>
          </p:cNvPr>
          <p:cNvCxnSpPr>
            <a:cxnSpLocks/>
            <a:stCxn id="254" idx="0"/>
            <a:endCxn id="161" idx="2"/>
          </p:cNvCxnSpPr>
          <p:nvPr/>
        </p:nvCxnSpPr>
        <p:spPr>
          <a:xfrm flipH="1" flipV="1">
            <a:off x="16263460" y="3271003"/>
            <a:ext cx="1052386" cy="414987"/>
          </a:xfrm>
          <a:prstGeom prst="straightConnector1">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sp>
        <p:nvSpPr>
          <p:cNvPr id="459" name="TextBox 458">
            <a:extLst>
              <a:ext uri="{FF2B5EF4-FFF2-40B4-BE49-F238E27FC236}">
                <a16:creationId xmlns:a16="http://schemas.microsoft.com/office/drawing/2014/main" id="{6A467AFE-94E5-440A-AB2B-591CF009381B}"/>
              </a:ext>
            </a:extLst>
          </p:cNvPr>
          <p:cNvSpPr txBox="1"/>
          <p:nvPr/>
        </p:nvSpPr>
        <p:spPr>
          <a:xfrm>
            <a:off x="2490848" y="88693"/>
            <a:ext cx="15015308" cy="830997"/>
          </a:xfrm>
          <a:prstGeom prst="rect">
            <a:avLst/>
          </a:prstGeom>
          <a:noFill/>
        </p:spPr>
        <p:txBody>
          <a:bodyPr wrap="square" rtlCol="0">
            <a:spAutoFit/>
          </a:bodyPr>
          <a:lstStyle/>
          <a:p>
            <a:r>
              <a:rPr lang="en-GB" sz="1200" b="1" dirty="0">
                <a:solidFill>
                  <a:schemeClr val="tx1">
                    <a:lumMod val="75000"/>
                    <a:lumOff val="25000"/>
                  </a:schemeClr>
                </a:solidFill>
              </a:rPr>
              <a:t>IF</a:t>
            </a:r>
            <a:r>
              <a:rPr lang="en-GB" sz="1200" dirty="0">
                <a:solidFill>
                  <a:schemeClr val="tx1">
                    <a:lumMod val="75000"/>
                    <a:lumOff val="25000"/>
                  </a:schemeClr>
                </a:solidFill>
              </a:rPr>
              <a:t> the regulatory and political framework (including standards, regulations, subsidies and tax reforms, and procurement guidelines) is enhanced for EV deployment, relevant public and private stakeholders are trained, e-buses and e-LCVs are financed and deployed, and charging infrastructure is prepared, financed and constructed </a:t>
            </a:r>
            <a:r>
              <a:rPr lang="en-GB" sz="1200" b="1" dirty="0">
                <a:solidFill>
                  <a:schemeClr val="tx1">
                    <a:lumMod val="75000"/>
                    <a:lumOff val="25000"/>
                  </a:schemeClr>
                </a:solidFill>
              </a:rPr>
              <a:t>THEN</a:t>
            </a:r>
            <a:r>
              <a:rPr lang="en-GB" sz="1200" dirty="0">
                <a:solidFill>
                  <a:schemeClr val="tx1">
                    <a:lumMod val="75000"/>
                    <a:lumOff val="25000"/>
                  </a:schemeClr>
                </a:solidFill>
              </a:rPr>
              <a:t> the foundations for a mass deployment of e-mobility and ultra-low emissions mobility is created and the attractiveness of public transport is enhanced (towards low-emissions, reliable, efficient, secure and affordable public transportation), hence, cities can influence users’ mobility patterns and promote a mode shift towards public transport (/ non-motorised transportation) </a:t>
            </a:r>
            <a:r>
              <a:rPr lang="en-GB" sz="1200" b="1" dirty="0">
                <a:solidFill>
                  <a:schemeClr val="tx1">
                    <a:lumMod val="75000"/>
                    <a:lumOff val="25000"/>
                  </a:schemeClr>
                </a:solidFill>
              </a:rPr>
              <a:t>BECAUSE</a:t>
            </a:r>
            <a:r>
              <a:rPr lang="en-GB" sz="1200" dirty="0">
                <a:solidFill>
                  <a:schemeClr val="tx1">
                    <a:lumMod val="75000"/>
                    <a:lumOff val="25000"/>
                  </a:schemeClr>
                </a:solidFill>
              </a:rPr>
              <a:t> an e-mobility and public transport conducive ecosystem is created, while the mass deployment of e-buses and e-LCVs is kick started and innovative business models are promoted.</a:t>
            </a:r>
            <a:endParaRPr lang="en-US" sz="1200" dirty="0">
              <a:solidFill>
                <a:schemeClr val="tx1">
                  <a:lumMod val="75000"/>
                  <a:lumOff val="25000"/>
                </a:schemeClr>
              </a:solidFill>
            </a:endParaRPr>
          </a:p>
        </p:txBody>
      </p:sp>
      <p:cxnSp>
        <p:nvCxnSpPr>
          <p:cNvPr id="486" name="Straight Arrow Connector 485">
            <a:extLst>
              <a:ext uri="{FF2B5EF4-FFF2-40B4-BE49-F238E27FC236}">
                <a16:creationId xmlns:a16="http://schemas.microsoft.com/office/drawing/2014/main" id="{B0DA8E09-403A-46BB-BF53-E9E42A8647DC}"/>
              </a:ext>
            </a:extLst>
          </p:cNvPr>
          <p:cNvCxnSpPr>
            <a:cxnSpLocks/>
          </p:cNvCxnSpPr>
          <p:nvPr/>
        </p:nvCxnSpPr>
        <p:spPr>
          <a:xfrm flipV="1">
            <a:off x="7944240" y="895147"/>
            <a:ext cx="0" cy="1596099"/>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489" name="Straight Arrow Connector 488">
            <a:extLst>
              <a:ext uri="{FF2B5EF4-FFF2-40B4-BE49-F238E27FC236}">
                <a16:creationId xmlns:a16="http://schemas.microsoft.com/office/drawing/2014/main" id="{C8DECFD5-7774-4085-8A75-8F4709865265}"/>
              </a:ext>
            </a:extLst>
          </p:cNvPr>
          <p:cNvCxnSpPr>
            <a:cxnSpLocks/>
          </p:cNvCxnSpPr>
          <p:nvPr/>
        </p:nvCxnSpPr>
        <p:spPr>
          <a:xfrm flipV="1">
            <a:off x="12781756" y="903149"/>
            <a:ext cx="0" cy="1596099"/>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491" name="Straight Arrow Connector 490">
            <a:extLst>
              <a:ext uri="{FF2B5EF4-FFF2-40B4-BE49-F238E27FC236}">
                <a16:creationId xmlns:a16="http://schemas.microsoft.com/office/drawing/2014/main" id="{F2A35E8D-C67C-4773-932A-BDA737F0829A}"/>
              </a:ext>
            </a:extLst>
          </p:cNvPr>
          <p:cNvCxnSpPr>
            <a:cxnSpLocks/>
          </p:cNvCxnSpPr>
          <p:nvPr/>
        </p:nvCxnSpPr>
        <p:spPr>
          <a:xfrm flipV="1">
            <a:off x="13858792" y="846431"/>
            <a:ext cx="0" cy="432000"/>
          </a:xfrm>
          <a:prstGeom prst="straightConnector1">
            <a:avLst/>
          </a:prstGeom>
          <a:ln w="9525">
            <a:solidFill>
              <a:srgbClr val="50897C"/>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2" name="Straight Arrow Connector 491">
            <a:extLst>
              <a:ext uri="{FF2B5EF4-FFF2-40B4-BE49-F238E27FC236}">
                <a16:creationId xmlns:a16="http://schemas.microsoft.com/office/drawing/2014/main" id="{81AB45E3-DA09-4720-AFBB-35718DBFAA1D}"/>
              </a:ext>
            </a:extLst>
          </p:cNvPr>
          <p:cNvCxnSpPr>
            <a:cxnSpLocks/>
          </p:cNvCxnSpPr>
          <p:nvPr/>
        </p:nvCxnSpPr>
        <p:spPr>
          <a:xfrm flipH="1" flipV="1">
            <a:off x="11504488" y="860272"/>
            <a:ext cx="0" cy="432000"/>
          </a:xfrm>
          <a:prstGeom prst="straightConnector1">
            <a:avLst/>
          </a:prstGeom>
          <a:ln w="9525">
            <a:solidFill>
              <a:srgbClr val="50897C"/>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3" name="Straight Arrow Connector 492">
            <a:extLst>
              <a:ext uri="{FF2B5EF4-FFF2-40B4-BE49-F238E27FC236}">
                <a16:creationId xmlns:a16="http://schemas.microsoft.com/office/drawing/2014/main" id="{74851CD4-E1B6-42A9-979E-000148CC38C7}"/>
              </a:ext>
            </a:extLst>
          </p:cNvPr>
          <p:cNvCxnSpPr>
            <a:cxnSpLocks/>
            <a:stCxn id="170" idx="0"/>
          </p:cNvCxnSpPr>
          <p:nvPr/>
        </p:nvCxnSpPr>
        <p:spPr>
          <a:xfrm flipV="1">
            <a:off x="4432100" y="872420"/>
            <a:ext cx="0" cy="431584"/>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496" name="Straight Arrow Connector 495">
            <a:extLst>
              <a:ext uri="{FF2B5EF4-FFF2-40B4-BE49-F238E27FC236}">
                <a16:creationId xmlns:a16="http://schemas.microsoft.com/office/drawing/2014/main" id="{6B3BA4F2-937F-40DD-916E-82D5F9DE6297}"/>
              </a:ext>
            </a:extLst>
          </p:cNvPr>
          <p:cNvCxnSpPr>
            <a:cxnSpLocks/>
          </p:cNvCxnSpPr>
          <p:nvPr/>
        </p:nvCxnSpPr>
        <p:spPr>
          <a:xfrm flipV="1">
            <a:off x="6867629" y="869673"/>
            <a:ext cx="0" cy="431584"/>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497" name="Straight Arrow Connector 496">
            <a:extLst>
              <a:ext uri="{FF2B5EF4-FFF2-40B4-BE49-F238E27FC236}">
                <a16:creationId xmlns:a16="http://schemas.microsoft.com/office/drawing/2014/main" id="{E8ACA98A-22EB-4050-B52D-68B64C19619F}"/>
              </a:ext>
            </a:extLst>
          </p:cNvPr>
          <p:cNvCxnSpPr>
            <a:cxnSpLocks/>
          </p:cNvCxnSpPr>
          <p:nvPr/>
        </p:nvCxnSpPr>
        <p:spPr>
          <a:xfrm flipV="1">
            <a:off x="9167845" y="865613"/>
            <a:ext cx="0" cy="431584"/>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498" name="Straight Arrow Connector 497">
            <a:extLst>
              <a:ext uri="{FF2B5EF4-FFF2-40B4-BE49-F238E27FC236}">
                <a16:creationId xmlns:a16="http://schemas.microsoft.com/office/drawing/2014/main" id="{87F60DFC-1D99-4DC0-AE3B-192FECF64B1B}"/>
              </a:ext>
            </a:extLst>
          </p:cNvPr>
          <p:cNvCxnSpPr>
            <a:cxnSpLocks/>
          </p:cNvCxnSpPr>
          <p:nvPr/>
        </p:nvCxnSpPr>
        <p:spPr>
          <a:xfrm flipV="1">
            <a:off x="16217907" y="865613"/>
            <a:ext cx="0" cy="431584"/>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500" name="Straight Arrow Connector 499">
            <a:extLst>
              <a:ext uri="{FF2B5EF4-FFF2-40B4-BE49-F238E27FC236}">
                <a16:creationId xmlns:a16="http://schemas.microsoft.com/office/drawing/2014/main" id="{1369FC80-90AB-4105-8683-CEEB0D29E333}"/>
              </a:ext>
            </a:extLst>
          </p:cNvPr>
          <p:cNvCxnSpPr>
            <a:stCxn id="269" idx="2"/>
            <a:endCxn id="338" idx="0"/>
          </p:cNvCxnSpPr>
          <p:nvPr/>
        </p:nvCxnSpPr>
        <p:spPr>
          <a:xfrm>
            <a:off x="3381563" y="8011274"/>
            <a:ext cx="829575" cy="379998"/>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02" name="Straight Arrow Connector 501">
            <a:extLst>
              <a:ext uri="{FF2B5EF4-FFF2-40B4-BE49-F238E27FC236}">
                <a16:creationId xmlns:a16="http://schemas.microsoft.com/office/drawing/2014/main" id="{A16F1F59-6A14-4596-8782-F8541CF77812}"/>
              </a:ext>
            </a:extLst>
          </p:cNvPr>
          <p:cNvCxnSpPr>
            <a:cxnSpLocks/>
            <a:stCxn id="269" idx="2"/>
            <a:endCxn id="339" idx="0"/>
          </p:cNvCxnSpPr>
          <p:nvPr/>
        </p:nvCxnSpPr>
        <p:spPr>
          <a:xfrm>
            <a:off x="3381563" y="8011274"/>
            <a:ext cx="3871284" cy="378419"/>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06" name="Straight Arrow Connector 505">
            <a:extLst>
              <a:ext uri="{FF2B5EF4-FFF2-40B4-BE49-F238E27FC236}">
                <a16:creationId xmlns:a16="http://schemas.microsoft.com/office/drawing/2014/main" id="{FCDE5E53-5E94-4876-BF0E-23E54EA8B8DB}"/>
              </a:ext>
            </a:extLst>
          </p:cNvPr>
          <p:cNvCxnSpPr>
            <a:cxnSpLocks/>
            <a:endCxn id="339" idx="0"/>
          </p:cNvCxnSpPr>
          <p:nvPr/>
        </p:nvCxnSpPr>
        <p:spPr>
          <a:xfrm>
            <a:off x="5389020" y="7302907"/>
            <a:ext cx="1863827" cy="1086786"/>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10" name="Straight Arrow Connector 509">
            <a:extLst>
              <a:ext uri="{FF2B5EF4-FFF2-40B4-BE49-F238E27FC236}">
                <a16:creationId xmlns:a16="http://schemas.microsoft.com/office/drawing/2014/main" id="{EBEE3456-324D-4C70-B6AA-F2B009D13B0A}"/>
              </a:ext>
            </a:extLst>
          </p:cNvPr>
          <p:cNvCxnSpPr>
            <a:cxnSpLocks/>
            <a:stCxn id="282" idx="2"/>
            <a:endCxn id="339" idx="0"/>
          </p:cNvCxnSpPr>
          <p:nvPr/>
        </p:nvCxnSpPr>
        <p:spPr>
          <a:xfrm flipH="1">
            <a:off x="7252847" y="6622147"/>
            <a:ext cx="119899" cy="1767546"/>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13" name="Straight Arrow Connector 512">
            <a:extLst>
              <a:ext uri="{FF2B5EF4-FFF2-40B4-BE49-F238E27FC236}">
                <a16:creationId xmlns:a16="http://schemas.microsoft.com/office/drawing/2014/main" id="{91A6520B-71B2-4940-AFA4-C619F49C5C20}"/>
              </a:ext>
            </a:extLst>
          </p:cNvPr>
          <p:cNvCxnSpPr>
            <a:cxnSpLocks/>
            <a:stCxn id="297" idx="2"/>
            <a:endCxn id="339" idx="0"/>
          </p:cNvCxnSpPr>
          <p:nvPr/>
        </p:nvCxnSpPr>
        <p:spPr>
          <a:xfrm flipH="1">
            <a:off x="7252847" y="7813981"/>
            <a:ext cx="2091844" cy="575712"/>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16" name="Straight Arrow Connector 515">
            <a:extLst>
              <a:ext uri="{FF2B5EF4-FFF2-40B4-BE49-F238E27FC236}">
                <a16:creationId xmlns:a16="http://schemas.microsoft.com/office/drawing/2014/main" id="{0C6310FD-AEA0-49F4-B58F-4FA01FCF786E}"/>
              </a:ext>
            </a:extLst>
          </p:cNvPr>
          <p:cNvCxnSpPr>
            <a:cxnSpLocks/>
            <a:stCxn id="297" idx="2"/>
            <a:endCxn id="340" idx="0"/>
          </p:cNvCxnSpPr>
          <p:nvPr/>
        </p:nvCxnSpPr>
        <p:spPr>
          <a:xfrm>
            <a:off x="9344691" y="7813981"/>
            <a:ext cx="983641" cy="572042"/>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19" name="Straight Arrow Connector 518">
            <a:extLst>
              <a:ext uri="{FF2B5EF4-FFF2-40B4-BE49-F238E27FC236}">
                <a16:creationId xmlns:a16="http://schemas.microsoft.com/office/drawing/2014/main" id="{381119A7-A367-4D35-BABD-297FB9C96160}"/>
              </a:ext>
            </a:extLst>
          </p:cNvPr>
          <p:cNvCxnSpPr>
            <a:cxnSpLocks/>
            <a:stCxn id="297" idx="2"/>
            <a:endCxn id="341" idx="0"/>
          </p:cNvCxnSpPr>
          <p:nvPr/>
        </p:nvCxnSpPr>
        <p:spPr>
          <a:xfrm>
            <a:off x="9344691" y="7813981"/>
            <a:ext cx="4046147" cy="568457"/>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23" name="Straight Arrow Connector 522">
            <a:extLst>
              <a:ext uri="{FF2B5EF4-FFF2-40B4-BE49-F238E27FC236}">
                <a16:creationId xmlns:a16="http://schemas.microsoft.com/office/drawing/2014/main" id="{827759D6-197F-4C15-8761-121E2DE0253C}"/>
              </a:ext>
            </a:extLst>
          </p:cNvPr>
          <p:cNvCxnSpPr>
            <a:cxnSpLocks/>
            <a:stCxn id="306" idx="2"/>
            <a:endCxn id="339" idx="0"/>
          </p:cNvCxnSpPr>
          <p:nvPr/>
        </p:nvCxnSpPr>
        <p:spPr>
          <a:xfrm flipH="1">
            <a:off x="7252847" y="7796642"/>
            <a:ext cx="4100452" cy="593051"/>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26" name="Straight Arrow Connector 525">
            <a:extLst>
              <a:ext uri="{FF2B5EF4-FFF2-40B4-BE49-F238E27FC236}">
                <a16:creationId xmlns:a16="http://schemas.microsoft.com/office/drawing/2014/main" id="{E8B592E8-BBF2-4A72-849C-40877077B3D0}"/>
              </a:ext>
            </a:extLst>
          </p:cNvPr>
          <p:cNvCxnSpPr>
            <a:cxnSpLocks/>
            <a:stCxn id="306" idx="2"/>
            <a:endCxn id="342" idx="0"/>
          </p:cNvCxnSpPr>
          <p:nvPr/>
        </p:nvCxnSpPr>
        <p:spPr>
          <a:xfrm>
            <a:off x="11353299" y="7796642"/>
            <a:ext cx="5101119" cy="580169"/>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37" name="Straight Arrow Connector 536">
            <a:extLst>
              <a:ext uri="{FF2B5EF4-FFF2-40B4-BE49-F238E27FC236}">
                <a16:creationId xmlns:a16="http://schemas.microsoft.com/office/drawing/2014/main" id="{7389EFBE-57D6-47CC-A169-E658A0B2CA91}"/>
              </a:ext>
            </a:extLst>
          </p:cNvPr>
          <p:cNvCxnSpPr>
            <a:cxnSpLocks/>
            <a:stCxn id="237" idx="2"/>
            <a:endCxn id="341" idx="0"/>
          </p:cNvCxnSpPr>
          <p:nvPr/>
        </p:nvCxnSpPr>
        <p:spPr>
          <a:xfrm>
            <a:off x="13363778" y="7362566"/>
            <a:ext cx="27060" cy="1019872"/>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40" name="Straight Arrow Connector 539">
            <a:extLst>
              <a:ext uri="{FF2B5EF4-FFF2-40B4-BE49-F238E27FC236}">
                <a16:creationId xmlns:a16="http://schemas.microsoft.com/office/drawing/2014/main" id="{1001BA42-90D6-4CA6-BCAE-69DBBF6E498F}"/>
              </a:ext>
            </a:extLst>
          </p:cNvPr>
          <p:cNvCxnSpPr>
            <a:cxnSpLocks/>
            <a:stCxn id="237" idx="2"/>
            <a:endCxn id="342" idx="0"/>
          </p:cNvCxnSpPr>
          <p:nvPr/>
        </p:nvCxnSpPr>
        <p:spPr>
          <a:xfrm>
            <a:off x="13363778" y="7362566"/>
            <a:ext cx="3090640" cy="1014245"/>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43" name="Straight Arrow Connector 542">
            <a:extLst>
              <a:ext uri="{FF2B5EF4-FFF2-40B4-BE49-F238E27FC236}">
                <a16:creationId xmlns:a16="http://schemas.microsoft.com/office/drawing/2014/main" id="{8B155C4E-8694-426B-A8CF-4B373B29599F}"/>
              </a:ext>
            </a:extLst>
          </p:cNvPr>
          <p:cNvCxnSpPr>
            <a:cxnSpLocks/>
            <a:stCxn id="318" idx="2"/>
            <a:endCxn id="341" idx="0"/>
          </p:cNvCxnSpPr>
          <p:nvPr/>
        </p:nvCxnSpPr>
        <p:spPr>
          <a:xfrm flipH="1">
            <a:off x="13390838" y="6510306"/>
            <a:ext cx="1948325" cy="1872132"/>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cxnSp>
        <p:nvCxnSpPr>
          <p:cNvPr id="546" name="Straight Arrow Connector 545">
            <a:extLst>
              <a:ext uri="{FF2B5EF4-FFF2-40B4-BE49-F238E27FC236}">
                <a16:creationId xmlns:a16="http://schemas.microsoft.com/office/drawing/2014/main" id="{9EC24FE2-FFA3-4D13-A20C-AD7649DB6178}"/>
              </a:ext>
            </a:extLst>
          </p:cNvPr>
          <p:cNvCxnSpPr>
            <a:cxnSpLocks/>
            <a:stCxn id="318" idx="2"/>
            <a:endCxn id="342" idx="0"/>
          </p:cNvCxnSpPr>
          <p:nvPr/>
        </p:nvCxnSpPr>
        <p:spPr>
          <a:xfrm>
            <a:off x="15339163" y="6510306"/>
            <a:ext cx="1115255" cy="1866505"/>
          </a:xfrm>
          <a:prstGeom prst="straightConnector1">
            <a:avLst/>
          </a:prstGeom>
          <a:ln w="9525">
            <a:solidFill>
              <a:srgbClr val="D49194"/>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213">
            <a:extLst>
              <a:ext uri="{FF2B5EF4-FFF2-40B4-BE49-F238E27FC236}">
                <a16:creationId xmlns:a16="http://schemas.microsoft.com/office/drawing/2014/main" id="{CDE2160C-093D-8E15-85BD-2C13F2391649}"/>
              </a:ext>
            </a:extLst>
          </p:cNvPr>
          <p:cNvGrpSpPr/>
          <p:nvPr/>
        </p:nvGrpSpPr>
        <p:grpSpPr>
          <a:xfrm>
            <a:off x="12457573" y="6731624"/>
            <a:ext cx="1806205" cy="630942"/>
            <a:chOff x="2481563" y="6683044"/>
            <a:chExt cx="1806205" cy="630942"/>
          </a:xfrm>
        </p:grpSpPr>
        <p:sp>
          <p:nvSpPr>
            <p:cNvPr id="215" name="object 74">
              <a:extLst>
                <a:ext uri="{FF2B5EF4-FFF2-40B4-BE49-F238E27FC236}">
                  <a16:creationId xmlns:a16="http://schemas.microsoft.com/office/drawing/2014/main" id="{F9CD654B-D1F9-5B59-2293-B179766EA168}"/>
                </a:ext>
              </a:extLst>
            </p:cNvPr>
            <p:cNvSpPr/>
            <p:nvPr/>
          </p:nvSpPr>
          <p:spPr>
            <a:xfrm>
              <a:off x="2481563" y="6697667"/>
              <a:ext cx="1800000" cy="576000"/>
            </a:xfrm>
            <a:custGeom>
              <a:avLst/>
              <a:gdLst/>
              <a:ahLst/>
              <a:cxnLst/>
              <a:rect l="l" t="t" r="r" b="b"/>
              <a:pathLst>
                <a:path w="998220" h="422275">
                  <a:moveTo>
                    <a:pt x="998220" y="422148"/>
                  </a:moveTo>
                  <a:lnTo>
                    <a:pt x="0" y="422148"/>
                  </a:lnTo>
                  <a:lnTo>
                    <a:pt x="0" y="0"/>
                  </a:lnTo>
                  <a:lnTo>
                    <a:pt x="998220" y="0"/>
                  </a:lnTo>
                  <a:lnTo>
                    <a:pt x="998220" y="422148"/>
                  </a:lnTo>
                  <a:close/>
                </a:path>
              </a:pathLst>
            </a:custGeom>
            <a:solidFill>
              <a:srgbClr val="EDCDCA"/>
            </a:solidFill>
          </p:spPr>
          <p:txBody>
            <a:bodyPr wrap="square" lIns="0" tIns="0" rIns="0" bIns="0" rtlCol="0"/>
            <a:lstStyle/>
            <a:p>
              <a:endParaRPr sz="3396"/>
            </a:p>
          </p:txBody>
        </p:sp>
        <p:sp>
          <p:nvSpPr>
            <p:cNvPr id="237" name="TextBox 236">
              <a:extLst>
                <a:ext uri="{FF2B5EF4-FFF2-40B4-BE49-F238E27FC236}">
                  <a16:creationId xmlns:a16="http://schemas.microsoft.com/office/drawing/2014/main" id="{A81A8036-C60F-681A-2A90-6CFF523CF26C}"/>
                </a:ext>
              </a:extLst>
            </p:cNvPr>
            <p:cNvSpPr txBox="1"/>
            <p:nvPr/>
          </p:nvSpPr>
          <p:spPr>
            <a:xfrm>
              <a:off x="2487768" y="6683044"/>
              <a:ext cx="1800000" cy="630942"/>
            </a:xfrm>
            <a:prstGeom prst="rect">
              <a:avLst/>
            </a:prstGeom>
            <a:noFill/>
          </p:spPr>
          <p:txBody>
            <a:bodyPr wrap="square" rtlCol="0">
              <a:spAutoFit/>
            </a:bodyPr>
            <a:lstStyle/>
            <a:p>
              <a:r>
                <a:rPr lang="en-GB" sz="700" dirty="0">
                  <a:solidFill>
                    <a:schemeClr val="tx1">
                      <a:lumMod val="75000"/>
                      <a:lumOff val="25000"/>
                    </a:schemeClr>
                  </a:solidFill>
                </a:rPr>
                <a:t>Improvements to urban spaces and infrastructure that enhance accessibility and convenience of PT and NMT; improvements to the PT system  (ticketing system, bus only lanes, etc.)</a:t>
              </a:r>
            </a:p>
          </p:txBody>
        </p:sp>
      </p:grpSp>
      <p:grpSp>
        <p:nvGrpSpPr>
          <p:cNvPr id="238" name="Group 237">
            <a:extLst>
              <a:ext uri="{FF2B5EF4-FFF2-40B4-BE49-F238E27FC236}">
                <a16:creationId xmlns:a16="http://schemas.microsoft.com/office/drawing/2014/main" id="{5D3514D5-D534-0726-C766-6E388909A7AD}"/>
              </a:ext>
            </a:extLst>
          </p:cNvPr>
          <p:cNvGrpSpPr/>
          <p:nvPr/>
        </p:nvGrpSpPr>
        <p:grpSpPr>
          <a:xfrm>
            <a:off x="12434892" y="4306706"/>
            <a:ext cx="1800001" cy="646331"/>
            <a:chOff x="2409376" y="3614263"/>
            <a:chExt cx="1800001" cy="951013"/>
          </a:xfrm>
        </p:grpSpPr>
        <p:sp>
          <p:nvSpPr>
            <p:cNvPr id="239" name="object 73">
              <a:extLst>
                <a:ext uri="{FF2B5EF4-FFF2-40B4-BE49-F238E27FC236}">
                  <a16:creationId xmlns:a16="http://schemas.microsoft.com/office/drawing/2014/main" id="{688702A4-91BC-6352-DCB7-BE927DC043C8}"/>
                </a:ext>
              </a:extLst>
            </p:cNvPr>
            <p:cNvSpPr/>
            <p:nvPr/>
          </p:nvSpPr>
          <p:spPr>
            <a:xfrm>
              <a:off x="2409377" y="3680554"/>
              <a:ext cx="1800000" cy="796732"/>
            </a:xfrm>
            <a:custGeom>
              <a:avLst/>
              <a:gdLst/>
              <a:ahLst/>
              <a:cxnLst/>
              <a:rect l="l" t="t" r="r" b="b"/>
              <a:pathLst>
                <a:path w="993775" h="422275">
                  <a:moveTo>
                    <a:pt x="993647" y="422147"/>
                  </a:moveTo>
                  <a:lnTo>
                    <a:pt x="0" y="422147"/>
                  </a:lnTo>
                  <a:lnTo>
                    <a:pt x="0" y="0"/>
                  </a:lnTo>
                  <a:lnTo>
                    <a:pt x="993647" y="0"/>
                  </a:lnTo>
                  <a:lnTo>
                    <a:pt x="993647" y="422147"/>
                  </a:lnTo>
                  <a:close/>
                </a:path>
              </a:pathLst>
            </a:custGeom>
            <a:solidFill>
              <a:srgbClr val="FDE2CD"/>
            </a:solidFill>
          </p:spPr>
          <p:txBody>
            <a:bodyPr wrap="square" lIns="0" tIns="0" rIns="0" bIns="0" rtlCol="0"/>
            <a:lstStyle/>
            <a:p>
              <a:endParaRPr sz="1200">
                <a:solidFill>
                  <a:schemeClr val="tx1">
                    <a:lumMod val="75000"/>
                    <a:lumOff val="25000"/>
                  </a:schemeClr>
                </a:solidFill>
              </a:endParaRPr>
            </a:p>
          </p:txBody>
        </p:sp>
        <p:sp>
          <p:nvSpPr>
            <p:cNvPr id="240" name="TextBox 239">
              <a:extLst>
                <a:ext uri="{FF2B5EF4-FFF2-40B4-BE49-F238E27FC236}">
                  <a16:creationId xmlns:a16="http://schemas.microsoft.com/office/drawing/2014/main" id="{9B41C9E3-B8EE-A894-A164-B5F99D9B87A3}"/>
                </a:ext>
              </a:extLst>
            </p:cNvPr>
            <p:cNvSpPr txBox="1"/>
            <p:nvPr/>
          </p:nvSpPr>
          <p:spPr>
            <a:xfrm>
              <a:off x="2409376" y="3614263"/>
              <a:ext cx="1800001" cy="951013"/>
            </a:xfrm>
            <a:prstGeom prst="rect">
              <a:avLst/>
            </a:prstGeom>
            <a:noFill/>
          </p:spPr>
          <p:txBody>
            <a:bodyPr wrap="square" rtlCol="0">
              <a:spAutoFit/>
            </a:bodyPr>
            <a:lstStyle/>
            <a:p>
              <a:pPr algn="ctr"/>
              <a:r>
                <a:rPr lang="en-GB" sz="1200" dirty="0">
                  <a:solidFill>
                    <a:schemeClr val="tx1">
                      <a:lumMod val="75000"/>
                      <a:lumOff val="25000"/>
                    </a:schemeClr>
                  </a:solidFill>
                </a:rPr>
                <a:t>Smart facilities for enhanced Public Transport operational</a:t>
              </a:r>
              <a:endParaRPr lang="en-US" sz="1200" dirty="0">
                <a:solidFill>
                  <a:schemeClr val="tx1">
                    <a:lumMod val="75000"/>
                    <a:lumOff val="25000"/>
                  </a:schemeClr>
                </a:solidFill>
              </a:endParaRPr>
            </a:p>
          </p:txBody>
        </p:sp>
      </p:grpSp>
      <p:cxnSp>
        <p:nvCxnSpPr>
          <p:cNvPr id="241" name="Connector: Elbow 240">
            <a:extLst>
              <a:ext uri="{FF2B5EF4-FFF2-40B4-BE49-F238E27FC236}">
                <a16:creationId xmlns:a16="http://schemas.microsoft.com/office/drawing/2014/main" id="{A5C886E6-4978-8471-E5F7-85C66622E692}"/>
              </a:ext>
            </a:extLst>
          </p:cNvPr>
          <p:cNvCxnSpPr>
            <a:cxnSpLocks/>
            <a:stCxn id="237" idx="2"/>
            <a:endCxn id="338" idx="0"/>
          </p:cNvCxnSpPr>
          <p:nvPr/>
        </p:nvCxnSpPr>
        <p:spPr>
          <a:xfrm rot="5400000">
            <a:off x="8273105" y="3300599"/>
            <a:ext cx="1028706" cy="9152640"/>
          </a:xfrm>
          <a:prstGeom prst="bentConnector3">
            <a:avLst>
              <a:gd name="adj1" fmla="val 69323"/>
            </a:avLst>
          </a:prstGeom>
          <a:ln w="9525">
            <a:solidFill>
              <a:srgbClr val="CA7579"/>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78E86735-3B1C-8986-BC3E-60740E789291}"/>
              </a:ext>
            </a:extLst>
          </p:cNvPr>
          <p:cNvCxnSpPr>
            <a:cxnSpLocks/>
          </p:cNvCxnSpPr>
          <p:nvPr/>
        </p:nvCxnSpPr>
        <p:spPr>
          <a:xfrm rot="16200000" flipV="1">
            <a:off x="11625786" y="1975990"/>
            <a:ext cx="1728000" cy="1692000"/>
          </a:xfrm>
          <a:prstGeom prst="bentConnector3">
            <a:avLst>
              <a:gd name="adj1" fmla="val 86193"/>
            </a:avLst>
          </a:prstGeom>
          <a:ln w="19050">
            <a:solidFill>
              <a:srgbClr val="F8B687"/>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6" name="Connector: Elbow 245">
            <a:extLst>
              <a:ext uri="{FF2B5EF4-FFF2-40B4-BE49-F238E27FC236}">
                <a16:creationId xmlns:a16="http://schemas.microsoft.com/office/drawing/2014/main" id="{52471488-44B9-F5F5-B312-6BA2F1AE9EDE}"/>
              </a:ext>
            </a:extLst>
          </p:cNvPr>
          <p:cNvCxnSpPr>
            <a:cxnSpLocks/>
          </p:cNvCxnSpPr>
          <p:nvPr/>
        </p:nvCxnSpPr>
        <p:spPr>
          <a:xfrm rot="16200000" flipV="1">
            <a:off x="12633786" y="967991"/>
            <a:ext cx="1728000" cy="3708000"/>
          </a:xfrm>
          <a:prstGeom prst="bentConnector3">
            <a:avLst>
              <a:gd name="adj1" fmla="val 81459"/>
            </a:avLst>
          </a:prstGeom>
          <a:ln w="19050">
            <a:solidFill>
              <a:srgbClr val="F8B687"/>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A9CD4C70-9C60-6DA6-4320-0A1464376B82}"/>
              </a:ext>
            </a:extLst>
          </p:cNvPr>
          <p:cNvCxnSpPr>
            <a:cxnSpLocks/>
            <a:stCxn id="161" idx="1"/>
          </p:cNvCxnSpPr>
          <p:nvPr/>
        </p:nvCxnSpPr>
        <p:spPr>
          <a:xfrm rot="10800000">
            <a:off x="15099561" y="919691"/>
            <a:ext cx="269966" cy="1981980"/>
          </a:xfrm>
          <a:prstGeom prst="bentConnector2">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248" name="Connector: Elbow 247">
            <a:extLst>
              <a:ext uri="{FF2B5EF4-FFF2-40B4-BE49-F238E27FC236}">
                <a16:creationId xmlns:a16="http://schemas.microsoft.com/office/drawing/2014/main" id="{E46FE55F-62D3-4F03-5FD0-50F569C922EC}"/>
              </a:ext>
            </a:extLst>
          </p:cNvPr>
          <p:cNvCxnSpPr>
            <a:cxnSpLocks/>
            <a:stCxn id="157" idx="1"/>
          </p:cNvCxnSpPr>
          <p:nvPr/>
        </p:nvCxnSpPr>
        <p:spPr>
          <a:xfrm rot="10800000">
            <a:off x="3285019" y="806138"/>
            <a:ext cx="252000" cy="2090495"/>
          </a:xfrm>
          <a:prstGeom prst="bentConnector2">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7D005D0A-B332-EE69-8ACA-AAE7664C17E9}"/>
              </a:ext>
            </a:extLst>
          </p:cNvPr>
          <p:cNvCxnSpPr>
            <a:cxnSpLocks/>
            <a:stCxn id="200" idx="0"/>
            <a:endCxn id="157" idx="2"/>
          </p:cNvCxnSpPr>
          <p:nvPr/>
        </p:nvCxnSpPr>
        <p:spPr>
          <a:xfrm rot="16200000" flipV="1">
            <a:off x="4662527" y="3040456"/>
            <a:ext cx="490730" cy="941746"/>
          </a:xfrm>
          <a:prstGeom prst="bentConnector3">
            <a:avLst>
              <a:gd name="adj1" fmla="val 50000"/>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Connector: Elbow 257">
            <a:extLst>
              <a:ext uri="{FF2B5EF4-FFF2-40B4-BE49-F238E27FC236}">
                <a16:creationId xmlns:a16="http://schemas.microsoft.com/office/drawing/2014/main" id="{5255AE7A-765A-A757-8DEA-05703CBF5FCC}"/>
              </a:ext>
            </a:extLst>
          </p:cNvPr>
          <p:cNvCxnSpPr>
            <a:cxnSpLocks/>
            <a:stCxn id="209" idx="0"/>
            <a:endCxn id="157" idx="2"/>
          </p:cNvCxnSpPr>
          <p:nvPr/>
        </p:nvCxnSpPr>
        <p:spPr>
          <a:xfrm rot="16200000" flipV="1">
            <a:off x="5658735" y="2044249"/>
            <a:ext cx="492601" cy="2936032"/>
          </a:xfrm>
          <a:prstGeom prst="bentConnector3">
            <a:avLst>
              <a:gd name="adj1" fmla="val 50000"/>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60" name="Connector: Elbow 259">
            <a:extLst>
              <a:ext uri="{FF2B5EF4-FFF2-40B4-BE49-F238E27FC236}">
                <a16:creationId xmlns:a16="http://schemas.microsoft.com/office/drawing/2014/main" id="{E6350E6A-833D-4AF0-6800-D9BE10E6738F}"/>
              </a:ext>
            </a:extLst>
          </p:cNvPr>
          <p:cNvCxnSpPr>
            <a:cxnSpLocks/>
            <a:stCxn id="218" idx="0"/>
            <a:endCxn id="157" idx="2"/>
          </p:cNvCxnSpPr>
          <p:nvPr/>
        </p:nvCxnSpPr>
        <p:spPr>
          <a:xfrm rot="16200000" flipV="1">
            <a:off x="6674704" y="1028280"/>
            <a:ext cx="454951" cy="4930319"/>
          </a:xfrm>
          <a:prstGeom prst="bentConnector3">
            <a:avLst>
              <a:gd name="adj1" fmla="val 50000"/>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70" name="Connector: Elbow 269">
            <a:extLst>
              <a:ext uri="{FF2B5EF4-FFF2-40B4-BE49-F238E27FC236}">
                <a16:creationId xmlns:a16="http://schemas.microsoft.com/office/drawing/2014/main" id="{C17BEDB5-EEBC-93B1-5F18-04B98B7B7A26}"/>
              </a:ext>
            </a:extLst>
          </p:cNvPr>
          <p:cNvCxnSpPr>
            <a:cxnSpLocks/>
            <a:stCxn id="227" idx="0"/>
            <a:endCxn id="157" idx="2"/>
          </p:cNvCxnSpPr>
          <p:nvPr/>
        </p:nvCxnSpPr>
        <p:spPr>
          <a:xfrm rot="16200000" flipV="1">
            <a:off x="7656607" y="46377"/>
            <a:ext cx="485431" cy="6924606"/>
          </a:xfrm>
          <a:prstGeom prst="bentConnector3">
            <a:avLst>
              <a:gd name="adj1" fmla="val 50000"/>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77" name="Connector: Elbow 276">
            <a:extLst>
              <a:ext uri="{FF2B5EF4-FFF2-40B4-BE49-F238E27FC236}">
                <a16:creationId xmlns:a16="http://schemas.microsoft.com/office/drawing/2014/main" id="{CD9FCFE3-9AC5-1980-FD2E-09731C009AEA}"/>
              </a:ext>
            </a:extLst>
          </p:cNvPr>
          <p:cNvCxnSpPr>
            <a:cxnSpLocks/>
            <a:stCxn id="176" idx="0"/>
            <a:endCxn id="157" idx="2"/>
          </p:cNvCxnSpPr>
          <p:nvPr/>
        </p:nvCxnSpPr>
        <p:spPr>
          <a:xfrm rot="5400000" flipH="1" flipV="1">
            <a:off x="3686044" y="2961484"/>
            <a:ext cx="446494" cy="1055455"/>
          </a:xfrm>
          <a:prstGeom prst="bentConnector3">
            <a:avLst>
              <a:gd name="adj1" fmla="val 50000"/>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78" name="Connector: Elbow 277">
            <a:extLst>
              <a:ext uri="{FF2B5EF4-FFF2-40B4-BE49-F238E27FC236}">
                <a16:creationId xmlns:a16="http://schemas.microsoft.com/office/drawing/2014/main" id="{9BE6C0FF-30E8-8547-41F4-146F901DA014}"/>
              </a:ext>
            </a:extLst>
          </p:cNvPr>
          <p:cNvCxnSpPr>
            <a:cxnSpLocks/>
            <a:stCxn id="236" idx="0"/>
            <a:endCxn id="158" idx="2"/>
          </p:cNvCxnSpPr>
          <p:nvPr/>
        </p:nvCxnSpPr>
        <p:spPr>
          <a:xfrm rot="16200000" flipV="1">
            <a:off x="10693446" y="1039148"/>
            <a:ext cx="305403" cy="4988283"/>
          </a:xfrm>
          <a:prstGeom prst="bentConnector3">
            <a:avLst>
              <a:gd name="adj1" fmla="val 56703"/>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79" name="Connector: Elbow 278">
            <a:extLst>
              <a:ext uri="{FF2B5EF4-FFF2-40B4-BE49-F238E27FC236}">
                <a16:creationId xmlns:a16="http://schemas.microsoft.com/office/drawing/2014/main" id="{7759970E-9625-83B8-B706-D4C5F4224E1F}"/>
              </a:ext>
            </a:extLst>
          </p:cNvPr>
          <p:cNvCxnSpPr>
            <a:cxnSpLocks/>
            <a:stCxn id="245" idx="0"/>
            <a:endCxn id="160" idx="2"/>
          </p:cNvCxnSpPr>
          <p:nvPr/>
        </p:nvCxnSpPr>
        <p:spPr>
          <a:xfrm rot="16200000" flipV="1">
            <a:off x="13576480" y="1927895"/>
            <a:ext cx="409613" cy="3106580"/>
          </a:xfrm>
          <a:prstGeom prst="bentConnector3">
            <a:avLst>
              <a:gd name="adj1" fmla="val 54998"/>
            </a:avLst>
          </a:prstGeom>
          <a:ln w="19050">
            <a:solidFill>
              <a:srgbClr val="F8B687"/>
            </a:solidFill>
            <a:tailEnd type="triangle"/>
          </a:ln>
        </p:spPr>
        <p:style>
          <a:lnRef idx="1">
            <a:schemeClr val="accent1"/>
          </a:lnRef>
          <a:fillRef idx="0">
            <a:schemeClr val="accent1"/>
          </a:fillRef>
          <a:effectRef idx="0">
            <a:schemeClr val="accent1"/>
          </a:effectRef>
          <a:fontRef idx="minor">
            <a:schemeClr val="tx1"/>
          </a:fontRef>
        </p:style>
      </p:cxnSp>
      <p:cxnSp>
        <p:nvCxnSpPr>
          <p:cNvPr id="283" name="Connector: Elbow 282">
            <a:extLst>
              <a:ext uri="{FF2B5EF4-FFF2-40B4-BE49-F238E27FC236}">
                <a16:creationId xmlns:a16="http://schemas.microsoft.com/office/drawing/2014/main" id="{140FBACA-B196-D437-F68C-2529AE8DB6EB}"/>
              </a:ext>
            </a:extLst>
          </p:cNvPr>
          <p:cNvCxnSpPr>
            <a:cxnSpLocks/>
          </p:cNvCxnSpPr>
          <p:nvPr/>
        </p:nvCxnSpPr>
        <p:spPr>
          <a:xfrm rot="16200000" flipV="1">
            <a:off x="13722937" y="2060109"/>
            <a:ext cx="1631763" cy="1620000"/>
          </a:xfrm>
          <a:prstGeom prst="bentConnector3">
            <a:avLst>
              <a:gd name="adj1" fmla="val 91374"/>
            </a:avLst>
          </a:prstGeom>
          <a:ln w="19050">
            <a:solidFill>
              <a:srgbClr val="F8B687"/>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7" name="Connector: Elbow 286">
            <a:extLst>
              <a:ext uri="{FF2B5EF4-FFF2-40B4-BE49-F238E27FC236}">
                <a16:creationId xmlns:a16="http://schemas.microsoft.com/office/drawing/2014/main" id="{5C88B1B1-307F-16F3-2A54-0D99AAB30193}"/>
              </a:ext>
            </a:extLst>
          </p:cNvPr>
          <p:cNvCxnSpPr>
            <a:cxnSpLocks/>
          </p:cNvCxnSpPr>
          <p:nvPr/>
        </p:nvCxnSpPr>
        <p:spPr>
          <a:xfrm rot="5400000" flipH="1" flipV="1">
            <a:off x="12714935" y="2672110"/>
            <a:ext cx="1631763" cy="396000"/>
          </a:xfrm>
          <a:prstGeom prst="bentConnector3">
            <a:avLst>
              <a:gd name="adj1" fmla="val 91232"/>
            </a:avLst>
          </a:prstGeom>
          <a:ln w="19050">
            <a:solidFill>
              <a:srgbClr val="F8B687"/>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69" name="Straight Arrow Connector 468">
            <a:extLst>
              <a:ext uri="{FF2B5EF4-FFF2-40B4-BE49-F238E27FC236}">
                <a16:creationId xmlns:a16="http://schemas.microsoft.com/office/drawing/2014/main" id="{550D6583-FDDB-D49C-0BB6-5A6DD924F713}"/>
              </a:ext>
            </a:extLst>
          </p:cNvPr>
          <p:cNvCxnSpPr>
            <a:cxnSpLocks/>
          </p:cNvCxnSpPr>
          <p:nvPr/>
        </p:nvCxnSpPr>
        <p:spPr>
          <a:xfrm flipH="1" flipV="1">
            <a:off x="4432100" y="2137740"/>
            <a:ext cx="0" cy="360000"/>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10" name="Connector: Elbow 309">
            <a:extLst>
              <a:ext uri="{FF2B5EF4-FFF2-40B4-BE49-F238E27FC236}">
                <a16:creationId xmlns:a16="http://schemas.microsoft.com/office/drawing/2014/main" id="{1DB83CA9-0DA5-DCF5-3F6C-AA90E6C8EF51}"/>
              </a:ext>
            </a:extLst>
          </p:cNvPr>
          <p:cNvCxnSpPr>
            <a:cxnSpLocks/>
            <a:stCxn id="161" idx="1"/>
            <a:endCxn id="163" idx="2"/>
          </p:cNvCxnSpPr>
          <p:nvPr/>
        </p:nvCxnSpPr>
        <p:spPr>
          <a:xfrm rot="10800000">
            <a:off x="13861551" y="2054229"/>
            <a:ext cx="1507976" cy="847443"/>
          </a:xfrm>
          <a:prstGeom prst="bentConnector2">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11" name="Connector: Elbow 310">
            <a:extLst>
              <a:ext uri="{FF2B5EF4-FFF2-40B4-BE49-F238E27FC236}">
                <a16:creationId xmlns:a16="http://schemas.microsoft.com/office/drawing/2014/main" id="{534AFE34-74D4-1E81-A19F-A15479CF3EBE}"/>
              </a:ext>
            </a:extLst>
          </p:cNvPr>
          <p:cNvCxnSpPr>
            <a:cxnSpLocks/>
            <a:stCxn id="160" idx="0"/>
            <a:endCxn id="192" idx="2"/>
          </p:cNvCxnSpPr>
          <p:nvPr/>
        </p:nvCxnSpPr>
        <p:spPr>
          <a:xfrm rot="5400000" flipH="1" flipV="1">
            <a:off x="14006489" y="280741"/>
            <a:ext cx="478480" cy="4035466"/>
          </a:xfrm>
          <a:prstGeom prst="bentConnector3">
            <a:avLst>
              <a:gd name="adj1" fmla="val 49780"/>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Connector: Elbow 311">
            <a:extLst>
              <a:ext uri="{FF2B5EF4-FFF2-40B4-BE49-F238E27FC236}">
                <a16:creationId xmlns:a16="http://schemas.microsoft.com/office/drawing/2014/main" id="{844F1D83-D441-84A5-5672-9811B3ED05A2}"/>
              </a:ext>
            </a:extLst>
          </p:cNvPr>
          <p:cNvCxnSpPr>
            <a:cxnSpLocks/>
            <a:stCxn id="160" idx="0"/>
            <a:endCxn id="163" idx="2"/>
          </p:cNvCxnSpPr>
          <p:nvPr/>
        </p:nvCxnSpPr>
        <p:spPr>
          <a:xfrm rot="5400000" flipH="1" flipV="1">
            <a:off x="12803030" y="1479194"/>
            <a:ext cx="483486" cy="1633555"/>
          </a:xfrm>
          <a:prstGeom prst="bentConnector3">
            <a:avLst>
              <a:gd name="adj1" fmla="val 52483"/>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13" name="Connector: Elbow 312">
            <a:extLst>
              <a:ext uri="{FF2B5EF4-FFF2-40B4-BE49-F238E27FC236}">
                <a16:creationId xmlns:a16="http://schemas.microsoft.com/office/drawing/2014/main" id="{D298A0A3-3E18-615D-D6F4-6F0B1C748EC4}"/>
              </a:ext>
            </a:extLst>
          </p:cNvPr>
          <p:cNvCxnSpPr>
            <a:cxnSpLocks/>
            <a:stCxn id="160" idx="0"/>
            <a:endCxn id="162" idx="2"/>
          </p:cNvCxnSpPr>
          <p:nvPr/>
        </p:nvCxnSpPr>
        <p:spPr>
          <a:xfrm rot="16200000" flipV="1">
            <a:off x="11557983" y="1867700"/>
            <a:ext cx="630458" cy="709569"/>
          </a:xfrm>
          <a:prstGeom prst="bentConnector3">
            <a:avLst>
              <a:gd name="adj1" fmla="val 36064"/>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32" name="Connector: Elbow 331">
            <a:extLst>
              <a:ext uri="{FF2B5EF4-FFF2-40B4-BE49-F238E27FC236}">
                <a16:creationId xmlns:a16="http://schemas.microsoft.com/office/drawing/2014/main" id="{A864B868-87D4-19D4-1C0D-F108C4C3D9A3}"/>
              </a:ext>
            </a:extLst>
          </p:cNvPr>
          <p:cNvCxnSpPr>
            <a:cxnSpLocks/>
            <a:stCxn id="160" idx="0"/>
            <a:endCxn id="189" idx="2"/>
          </p:cNvCxnSpPr>
          <p:nvPr/>
        </p:nvCxnSpPr>
        <p:spPr>
          <a:xfrm rot="16200000" flipV="1">
            <a:off x="10377568" y="687286"/>
            <a:ext cx="615873" cy="3084984"/>
          </a:xfrm>
          <a:prstGeom prst="bentConnector3">
            <a:avLst>
              <a:gd name="adj1" fmla="val 41172"/>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50" name="Connector: Elbow 349">
            <a:extLst>
              <a:ext uri="{FF2B5EF4-FFF2-40B4-BE49-F238E27FC236}">
                <a16:creationId xmlns:a16="http://schemas.microsoft.com/office/drawing/2014/main" id="{6AD4FFB6-9F01-C30C-BF5D-CD113662DEE5}"/>
              </a:ext>
            </a:extLst>
          </p:cNvPr>
          <p:cNvCxnSpPr>
            <a:cxnSpLocks/>
            <a:stCxn id="160" idx="0"/>
            <a:endCxn id="186" idx="2"/>
          </p:cNvCxnSpPr>
          <p:nvPr/>
        </p:nvCxnSpPr>
        <p:spPr>
          <a:xfrm rot="16200000" flipV="1">
            <a:off x="9275102" y="-415181"/>
            <a:ext cx="478966" cy="5426823"/>
          </a:xfrm>
          <a:prstGeom prst="bentConnector3">
            <a:avLst>
              <a:gd name="adj1" fmla="val 52507"/>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52" name="Connector: Elbow 351">
            <a:extLst>
              <a:ext uri="{FF2B5EF4-FFF2-40B4-BE49-F238E27FC236}">
                <a16:creationId xmlns:a16="http://schemas.microsoft.com/office/drawing/2014/main" id="{71E69859-AECD-38BF-0FCF-6936876F3EB2}"/>
              </a:ext>
            </a:extLst>
          </p:cNvPr>
          <p:cNvCxnSpPr>
            <a:cxnSpLocks/>
          </p:cNvCxnSpPr>
          <p:nvPr/>
        </p:nvCxnSpPr>
        <p:spPr>
          <a:xfrm rot="16200000" flipV="1">
            <a:off x="7360589" y="1501432"/>
            <a:ext cx="432000" cy="1550832"/>
          </a:xfrm>
          <a:prstGeom prst="bentConnector3">
            <a:avLst>
              <a:gd name="adj1" fmla="val 46147"/>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53" name="Connector: Elbow 352">
            <a:extLst>
              <a:ext uri="{FF2B5EF4-FFF2-40B4-BE49-F238E27FC236}">
                <a16:creationId xmlns:a16="http://schemas.microsoft.com/office/drawing/2014/main" id="{DCB89F5E-41DC-BE29-03CE-DA9893A81ED9}"/>
              </a:ext>
            </a:extLst>
          </p:cNvPr>
          <p:cNvCxnSpPr>
            <a:cxnSpLocks/>
            <a:stCxn id="158" idx="0"/>
            <a:endCxn id="189" idx="2"/>
          </p:cNvCxnSpPr>
          <p:nvPr/>
        </p:nvCxnSpPr>
        <p:spPr>
          <a:xfrm rot="5400000" flipH="1" flipV="1">
            <a:off x="8495188" y="1778658"/>
            <a:ext cx="504640" cy="791007"/>
          </a:xfrm>
          <a:prstGeom prst="bentConnector3">
            <a:avLst>
              <a:gd name="adj1" fmla="val 27663"/>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54" name="Connector: Elbow 353">
            <a:extLst>
              <a:ext uri="{FF2B5EF4-FFF2-40B4-BE49-F238E27FC236}">
                <a16:creationId xmlns:a16="http://schemas.microsoft.com/office/drawing/2014/main" id="{4AE95127-D951-8E19-35B3-785FBB9EFD2A}"/>
              </a:ext>
            </a:extLst>
          </p:cNvPr>
          <p:cNvCxnSpPr>
            <a:cxnSpLocks/>
            <a:stCxn id="158" idx="0"/>
            <a:endCxn id="162" idx="2"/>
          </p:cNvCxnSpPr>
          <p:nvPr/>
        </p:nvCxnSpPr>
        <p:spPr>
          <a:xfrm rot="5400000" flipH="1" flipV="1">
            <a:off x="9675604" y="583658"/>
            <a:ext cx="519225" cy="3166422"/>
          </a:xfrm>
          <a:prstGeom prst="bentConnector3">
            <a:avLst>
              <a:gd name="adj1" fmla="val 25450"/>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57" name="Connector: Elbow 356">
            <a:extLst>
              <a:ext uri="{FF2B5EF4-FFF2-40B4-BE49-F238E27FC236}">
                <a16:creationId xmlns:a16="http://schemas.microsoft.com/office/drawing/2014/main" id="{38C17BF4-33A2-D5B7-CE28-E8DDBB3D3AF0}"/>
              </a:ext>
            </a:extLst>
          </p:cNvPr>
          <p:cNvCxnSpPr>
            <a:cxnSpLocks/>
            <a:stCxn id="158" idx="0"/>
            <a:endCxn id="163" idx="2"/>
          </p:cNvCxnSpPr>
          <p:nvPr/>
        </p:nvCxnSpPr>
        <p:spPr>
          <a:xfrm rot="5400000" flipH="1" flipV="1">
            <a:off x="10920652" y="-514418"/>
            <a:ext cx="372253" cy="5509546"/>
          </a:xfrm>
          <a:prstGeom prst="bentConnector3">
            <a:avLst>
              <a:gd name="adj1" fmla="val 32057"/>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361" name="Connector: Elbow 360">
            <a:extLst>
              <a:ext uri="{FF2B5EF4-FFF2-40B4-BE49-F238E27FC236}">
                <a16:creationId xmlns:a16="http://schemas.microsoft.com/office/drawing/2014/main" id="{02D6A6E7-8171-E6B1-9F36-D67D0DD585D1}"/>
              </a:ext>
            </a:extLst>
          </p:cNvPr>
          <p:cNvCxnSpPr>
            <a:cxnSpLocks/>
            <a:stCxn id="158" idx="0"/>
            <a:endCxn id="192" idx="2"/>
          </p:cNvCxnSpPr>
          <p:nvPr/>
        </p:nvCxnSpPr>
        <p:spPr>
          <a:xfrm rot="5400000" flipH="1" flipV="1">
            <a:off x="12124110" y="-1712870"/>
            <a:ext cx="367247" cy="7911457"/>
          </a:xfrm>
          <a:prstGeom prst="bentConnector3">
            <a:avLst>
              <a:gd name="adj1" fmla="val 40935"/>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B624ACA8-958E-D318-8E05-87FA7ED770A0}"/>
              </a:ext>
            </a:extLst>
          </p:cNvPr>
          <p:cNvCxnSpPr>
            <a:cxnSpLocks/>
          </p:cNvCxnSpPr>
          <p:nvPr/>
        </p:nvCxnSpPr>
        <p:spPr>
          <a:xfrm flipV="1">
            <a:off x="16591754" y="2059234"/>
            <a:ext cx="2" cy="473105"/>
          </a:xfrm>
          <a:prstGeom prst="straightConnector1">
            <a:avLst/>
          </a:prstGeom>
          <a:ln w="9525">
            <a:solidFill>
              <a:srgbClr val="50897C"/>
            </a:solidFill>
            <a:tailEnd type="triangle"/>
          </a:ln>
        </p:spPr>
        <p:style>
          <a:lnRef idx="1">
            <a:schemeClr val="accent1"/>
          </a:lnRef>
          <a:fillRef idx="0">
            <a:schemeClr val="accent1"/>
          </a:fillRef>
          <a:effectRef idx="0">
            <a:schemeClr val="accent1"/>
          </a:effectRef>
          <a:fontRef idx="minor">
            <a:schemeClr val="tx1"/>
          </a:fontRef>
        </p:style>
      </p:cxnSp>
      <p:sp>
        <p:nvSpPr>
          <p:cNvPr id="2" name="Right Brace 195">
            <a:extLst>
              <a:ext uri="{FF2B5EF4-FFF2-40B4-BE49-F238E27FC236}">
                <a16:creationId xmlns:a16="http://schemas.microsoft.com/office/drawing/2014/main" id="{D0B5ADE0-A08C-3B0C-49B4-E44DAC035D6B}"/>
              </a:ext>
            </a:extLst>
          </p:cNvPr>
          <p:cNvSpPr/>
          <p:nvPr/>
        </p:nvSpPr>
        <p:spPr>
          <a:xfrm>
            <a:off x="17249556" y="2441236"/>
            <a:ext cx="164764" cy="977470"/>
          </a:xfrm>
          <a:prstGeom prst="rightBrace">
            <a:avLst/>
          </a:prstGeom>
          <a:no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196">
            <a:extLst>
              <a:ext uri="{FF2B5EF4-FFF2-40B4-BE49-F238E27FC236}">
                <a16:creationId xmlns:a16="http://schemas.microsoft.com/office/drawing/2014/main" id="{4FECAA21-C8BB-A578-6CA8-6BA6505F6981}"/>
              </a:ext>
            </a:extLst>
          </p:cNvPr>
          <p:cNvSpPr txBox="1"/>
          <p:nvPr/>
        </p:nvSpPr>
        <p:spPr>
          <a:xfrm>
            <a:off x="17471400" y="2668361"/>
            <a:ext cx="1056502" cy="738664"/>
          </a:xfrm>
          <a:prstGeom prst="rect">
            <a:avLst/>
          </a:prstGeom>
          <a:noFill/>
        </p:spPr>
        <p:txBody>
          <a:bodyPr wrap="square" rtlCol="0">
            <a:spAutoFit/>
          </a:bodyPr>
          <a:lstStyle/>
          <a:p>
            <a:pPr algn="ctr"/>
            <a:r>
              <a:rPr lang="en-US" sz="1400" dirty="0">
                <a:solidFill>
                  <a:schemeClr val="tx1">
                    <a:lumMod val="75000"/>
                    <a:lumOff val="25000"/>
                  </a:schemeClr>
                </a:solidFill>
              </a:rPr>
              <a:t>Program outcomes 1-4</a:t>
            </a:r>
          </a:p>
        </p:txBody>
      </p:sp>
      <p:sp>
        <p:nvSpPr>
          <p:cNvPr id="21" name="Textfeld 20">
            <a:extLst>
              <a:ext uri="{FF2B5EF4-FFF2-40B4-BE49-F238E27FC236}">
                <a16:creationId xmlns:a16="http://schemas.microsoft.com/office/drawing/2014/main" id="{99CF27CD-4DA3-8231-05B5-DEEA7D006C07}"/>
              </a:ext>
            </a:extLst>
          </p:cNvPr>
          <p:cNvSpPr txBox="1"/>
          <p:nvPr/>
        </p:nvSpPr>
        <p:spPr>
          <a:xfrm>
            <a:off x="10398624" y="1042870"/>
            <a:ext cx="1024639" cy="261610"/>
          </a:xfrm>
          <a:prstGeom prst="rect">
            <a:avLst/>
          </a:prstGeom>
          <a:noFill/>
        </p:spPr>
        <p:txBody>
          <a:bodyPr wrap="square" rtlCol="0">
            <a:spAutoFit/>
          </a:bodyPr>
          <a:lstStyle>
            <a:defPPr>
              <a:defRPr lang="en-US"/>
            </a:defPPr>
            <a:lvl1pPr algn="ctr">
              <a:defRPr sz="1400">
                <a:solidFill>
                  <a:schemeClr val="tx1">
                    <a:lumMod val="50000"/>
                    <a:lumOff val="50000"/>
                  </a:schemeClr>
                </a:solidFill>
              </a:defRPr>
            </a:lvl1pPr>
          </a:lstStyle>
          <a:p>
            <a:r>
              <a:rPr lang="de-DE" sz="1100" dirty="0"/>
              <a:t>Co-</a:t>
            </a:r>
            <a:r>
              <a:rPr lang="de-DE" sz="1100" dirty="0" err="1"/>
              <a:t>benefit</a:t>
            </a:r>
            <a:endParaRPr lang="de-DE" sz="1100" dirty="0"/>
          </a:p>
        </p:txBody>
      </p:sp>
      <p:sp>
        <p:nvSpPr>
          <p:cNvPr id="22" name="Textfeld 21">
            <a:extLst>
              <a:ext uri="{FF2B5EF4-FFF2-40B4-BE49-F238E27FC236}">
                <a16:creationId xmlns:a16="http://schemas.microsoft.com/office/drawing/2014/main" id="{04002C52-F2FD-D469-7157-966B309B9A75}"/>
              </a:ext>
            </a:extLst>
          </p:cNvPr>
          <p:cNvSpPr txBox="1"/>
          <p:nvPr/>
        </p:nvSpPr>
        <p:spPr>
          <a:xfrm>
            <a:off x="12777073" y="1042870"/>
            <a:ext cx="1024639" cy="261610"/>
          </a:xfrm>
          <a:prstGeom prst="rect">
            <a:avLst/>
          </a:prstGeom>
          <a:noFill/>
        </p:spPr>
        <p:txBody>
          <a:bodyPr wrap="square" rtlCol="0">
            <a:spAutoFit/>
          </a:bodyPr>
          <a:lstStyle>
            <a:defPPr>
              <a:defRPr lang="en-US"/>
            </a:defPPr>
            <a:lvl1pPr algn="ctr">
              <a:defRPr sz="1400">
                <a:solidFill>
                  <a:schemeClr val="tx1">
                    <a:lumMod val="50000"/>
                    <a:lumOff val="50000"/>
                  </a:schemeClr>
                </a:solidFill>
              </a:defRPr>
            </a:lvl1pPr>
          </a:lstStyle>
          <a:p>
            <a:r>
              <a:rPr lang="de-DE" sz="1100" dirty="0"/>
              <a:t>Co-</a:t>
            </a:r>
            <a:r>
              <a:rPr lang="de-DE" sz="1100" dirty="0" err="1"/>
              <a:t>benefit</a:t>
            </a:r>
            <a:endParaRPr lang="de-DE" sz="11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8" ma:contentTypeDescription="Create a new document." ma:contentTypeScope="" ma:versionID="495cd79217b99afa72b9ee5eaa6991a8">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163074be616c017a06b81a72cc3842b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remarks xmlns="366ae72f-6d51-4737-8f6b-a9169c366b64" xsi:nil="true"/>
    <TaxCatchAll xmlns="50c9b839-8b53-4ddb-9b24-b96221f2bda6" xsi:nil="true"/>
    <file_x0020_ xmlns="366ae72f-6d51-4737-8f6b-a9169c366b64" xsi:nil="true"/>
    <lcf76f155ced4ddcb4097134ff3c332f xmlns="366ae72f-6d51-4737-8f6b-a9169c366b6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0029E1-7CF5-4A4E-9D8A-2C60AD613824}"/>
</file>

<file path=customXml/itemProps2.xml><?xml version="1.0" encoding="utf-8"?>
<ds:datastoreItem xmlns:ds="http://schemas.openxmlformats.org/officeDocument/2006/customXml" ds:itemID="{C14EF05C-6C42-4B5B-813C-9D92AE1D890B}">
  <ds:schemaRefs>
    <ds:schemaRef ds:uri="http://schemas.microsoft.com/office/2006/metadata/properties"/>
    <ds:schemaRef ds:uri="http://schemas.microsoft.com/office/infopath/2007/PartnerControls"/>
    <ds:schemaRef ds:uri="http://purl.org/dc/terms/"/>
    <ds:schemaRef ds:uri="http://schemas.microsoft.com/office/2006/documentManagement/types"/>
    <ds:schemaRef ds:uri="http://purl.org/dc/elements/1.1/"/>
    <ds:schemaRef ds:uri="http://www.w3.org/XML/1998/namespace"/>
    <ds:schemaRef ds:uri="http://purl.org/dc/dcmitype/"/>
    <ds:schemaRef ds:uri="http://schemas.openxmlformats.org/package/2006/metadata/core-properties"/>
    <ds:schemaRef ds:uri="65cf9c0b-cee1-4652-8dbc-686c740adacc"/>
    <ds:schemaRef ds:uri="6d26a1c8-4e45-4a1a-8889-2d179a44ec4d"/>
  </ds:schemaRefs>
</ds:datastoreItem>
</file>

<file path=customXml/itemProps3.xml><?xml version="1.0" encoding="utf-8"?>
<ds:datastoreItem xmlns:ds="http://schemas.openxmlformats.org/officeDocument/2006/customXml" ds:itemID="{A2C30CD3-70C9-428E-A544-2CAD99F4E977}">
  <ds:schemaRefs>
    <ds:schemaRef ds:uri="http://schemas.microsoft.com/sharepoint/v3/contenttype/forms"/>
  </ds:schemaRefs>
</ds:datastoreItem>
</file>

<file path=docMetadata/LabelInfo.xml><?xml version="1.0" encoding="utf-8"?>
<clbl:labelList xmlns:clbl="http://schemas.microsoft.com/office/2020/mipLabelMetadata">
  <clbl:label id="{80df8eaa-0d7f-41d0-b30a-b96ea50c3879}" enabled="0" method="" siteId="{80df8eaa-0d7f-41d0-b30a-b96ea50c3879}" removed="1"/>
</clbl:labelList>
</file>

<file path=docProps/app.xml><?xml version="1.0" encoding="utf-8"?>
<Properties xmlns="http://schemas.openxmlformats.org/officeDocument/2006/extended-properties" xmlns:vt="http://schemas.openxmlformats.org/officeDocument/2006/docPropsVTypes">
  <Template/>
  <TotalTime>11</TotalTime>
  <Words>945</Words>
  <Application>Microsoft Office PowerPoint</Application>
  <PresentationFormat>Personalizado</PresentationFormat>
  <Paragraphs>63</Paragraphs>
  <Slides>1</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Arial Nova Light</vt:lpstr>
      <vt:lpstr>Calibri</vt:lpstr>
      <vt:lpstr>Office Theme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gcf-programming-manual_official.pdf</dc:title>
  <dc:creator>Jannik Landwehr</dc:creator>
  <cp:lastModifiedBy>MIRANDA, ALEJANDRO</cp:lastModifiedBy>
  <cp:revision>4</cp:revision>
  <dcterms:created xsi:type="dcterms:W3CDTF">2022-03-24T14:57:54Z</dcterms:created>
  <dcterms:modified xsi:type="dcterms:W3CDTF">2022-08-05T18:14:04Z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2022-03-24T00:00:00Z</vt:filetime>
  </property>
  <property fmtid="{D5CDD505-2E9C-101B-9397-08002B2CF9AE}" pid="3" name="LastSaved">
    <vt:filetime>2022-03-24T00:00:00Z</vt:filetime>
  </property>
  <property fmtid="{D5CDD505-2E9C-101B-9397-08002B2CF9AE}" pid="4" name="ContentTypeId">
    <vt:lpwstr>0x01010000979F12F22C9E4F9273E32F354CEDB7</vt:lpwstr>
  </property>
  <property fmtid="{D5CDD505-2E9C-101B-9397-08002B2CF9AE}" pid="5" name="TitusGUID">
    <vt:lpwstr>a151681d-2f40-45f4-86e7-d25cd9e8ccf0</vt:lpwstr>
  </property>
</Properties>
</file>