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entation.xml" ContentType="application/vnd.openxmlformats-officedocument.presentationml.presentation.main+xml"/>
  <Override PartName="/ppt/slideLayouts/slideLayout5.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sldIdLst>
    <p:sldId id="256" r:id="rId2"/>
    <p:sldId id="257" r:id="rId3"/>
    <p:sldId id="258" r:id="rId4"/>
    <p:sldId id="311" r:id="rId5"/>
    <p:sldId id="296" r:id="rId6"/>
    <p:sldId id="312" r:id="rId7"/>
    <p:sldId id="313" r:id="rId8"/>
    <p:sldId id="314" r:id="rId9"/>
    <p:sldId id="315" r:id="rId10"/>
    <p:sldId id="316" r:id="rId11"/>
    <p:sldId id="317" r:id="rId12"/>
    <p:sldId id="318" r:id="rId13"/>
    <p:sldId id="319" r:id="rId14"/>
    <p:sldId id="320" r:id="rId15"/>
    <p:sldId id="321" r:id="rId16"/>
    <p:sldId id="322" r:id="rId17"/>
    <p:sldId id="323" r:id="rId18"/>
    <p:sldId id="324" r:id="rId19"/>
    <p:sldId id="32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2169"/>
    <a:srgbClr val="FFD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84789"/>
  </p:normalViewPr>
  <p:slideViewPr>
    <p:cSldViewPr snapToGrid="0" snapToObjects="1">
      <p:cViewPr varScale="1">
        <p:scale>
          <a:sx n="104" d="100"/>
          <a:sy n="104" d="100"/>
        </p:scale>
        <p:origin x="89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10D11A-E8E9-DE4A-BEF3-E50EDF169FB1}" type="datetimeFigureOut">
              <a:rPr lang="en-US" smtClean="0"/>
              <a:t>12/6/21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9F3A34-A3BA-CB4A-BA3C-3BBD1FA10612}" type="slidenum">
              <a:rPr lang="en-US" smtClean="0"/>
              <a:t>‹#›</a:t>
            </a:fld>
            <a:endParaRPr lang="en-US"/>
          </a:p>
        </p:txBody>
      </p:sp>
    </p:spTree>
    <p:extLst>
      <p:ext uri="{BB962C8B-B14F-4D97-AF65-F5344CB8AC3E}">
        <p14:creationId xmlns:p14="http://schemas.microsoft.com/office/powerpoint/2010/main" val="2056612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principles that adaptation projects need to adhere to. The climate rationale is clearly present through the climate hazard. Project proposals need to identify and describe the climate hazard in detail, then link that to the proposed project.</a:t>
            </a:r>
          </a:p>
        </p:txBody>
      </p:sp>
      <p:sp>
        <p:nvSpPr>
          <p:cNvPr id="4" name="Slide Number Placeholder 3"/>
          <p:cNvSpPr>
            <a:spLocks noGrp="1"/>
          </p:cNvSpPr>
          <p:nvPr>
            <p:ph type="sldNum" sz="quarter" idx="5"/>
          </p:nvPr>
        </p:nvSpPr>
        <p:spPr/>
        <p:txBody>
          <a:bodyPr/>
          <a:lstStyle/>
          <a:p>
            <a:fld id="{B0A43643-911F-DD48-A31C-3CF68828E321}" type="slidenum">
              <a:rPr lang="en-US" smtClean="0"/>
              <a:t>4</a:t>
            </a:fld>
            <a:endParaRPr lang="en-US"/>
          </a:p>
        </p:txBody>
      </p:sp>
    </p:spTree>
    <p:extLst>
      <p:ext uri="{BB962C8B-B14F-4D97-AF65-F5344CB8AC3E}">
        <p14:creationId xmlns:p14="http://schemas.microsoft.com/office/powerpoint/2010/main" val="519328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Standardised Precipitation Index (12-month period) from monthly precipitation as projected by an ensemble of CMIP6 models with the SSP2-4.5 scenario. The grey shaded area represents the current climatological normal</a:t>
            </a:r>
            <a:r>
              <a:rPr lang="en-GB" dirty="0">
                <a:effectLst/>
              </a:rPr>
              <a:t> </a:t>
            </a:r>
            <a:endParaRPr lang="en-US" dirty="0"/>
          </a:p>
        </p:txBody>
      </p:sp>
      <p:sp>
        <p:nvSpPr>
          <p:cNvPr id="4" name="Slide Number Placeholder 3"/>
          <p:cNvSpPr>
            <a:spLocks noGrp="1"/>
          </p:cNvSpPr>
          <p:nvPr>
            <p:ph type="sldNum" sz="quarter" idx="5"/>
          </p:nvPr>
        </p:nvSpPr>
        <p:spPr/>
        <p:txBody>
          <a:bodyPr/>
          <a:lstStyle/>
          <a:p>
            <a:fld id="{A19F3A34-A3BA-CB4A-BA3C-3BBD1FA10612}" type="slidenum">
              <a:rPr lang="en-US" smtClean="0"/>
              <a:t>16</a:t>
            </a:fld>
            <a:endParaRPr lang="en-US"/>
          </a:p>
        </p:txBody>
      </p:sp>
    </p:spTree>
    <p:extLst>
      <p:ext uri="{BB962C8B-B14F-4D97-AF65-F5344CB8AC3E}">
        <p14:creationId xmlns:p14="http://schemas.microsoft.com/office/powerpoint/2010/main" val="655011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SPI over the period 1991 – 2020 is almost the mirror image of observed salinity in wells. Periods of drought (negative SPI values, red) correlate with increasing salinity.</a:t>
            </a:r>
          </a:p>
        </p:txBody>
      </p:sp>
      <p:sp>
        <p:nvSpPr>
          <p:cNvPr id="4" name="Slide Number Placeholder 3"/>
          <p:cNvSpPr>
            <a:spLocks noGrp="1"/>
          </p:cNvSpPr>
          <p:nvPr>
            <p:ph type="sldNum" sz="quarter" idx="5"/>
          </p:nvPr>
        </p:nvSpPr>
        <p:spPr/>
        <p:txBody>
          <a:bodyPr/>
          <a:lstStyle/>
          <a:p>
            <a:fld id="{A19F3A34-A3BA-CB4A-BA3C-3BBD1FA10612}" type="slidenum">
              <a:rPr lang="en-US" smtClean="0"/>
              <a:t>18</a:t>
            </a:fld>
            <a:endParaRPr lang="en-US"/>
          </a:p>
        </p:txBody>
      </p:sp>
    </p:spTree>
    <p:extLst>
      <p:ext uri="{BB962C8B-B14F-4D97-AF65-F5344CB8AC3E}">
        <p14:creationId xmlns:p14="http://schemas.microsoft.com/office/powerpoint/2010/main" val="4209374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climate rationale principles for adaptation projects are heavily based on the climate risk framework that is included in the IPCC Special Report on Managing the Risks of Extreme Events and Disasters, otherwise known as SREX. In the funding proposal, a detailed description should be given of the climate hazard and how the project is going to remove or reduce risk by reducing the exposure and/or vulnerability of communities in the project area.</a:t>
            </a:r>
          </a:p>
        </p:txBody>
      </p:sp>
      <p:sp>
        <p:nvSpPr>
          <p:cNvPr id="4" name="Slide Number Placeholder 3"/>
          <p:cNvSpPr>
            <a:spLocks noGrp="1"/>
          </p:cNvSpPr>
          <p:nvPr>
            <p:ph type="sldNum" sz="quarter" idx="5"/>
          </p:nvPr>
        </p:nvSpPr>
        <p:spPr/>
        <p:txBody>
          <a:bodyPr/>
          <a:lstStyle/>
          <a:p>
            <a:fld id="{B0A43643-911F-DD48-A31C-3CF68828E321}" type="slidenum">
              <a:rPr lang="en-US" smtClean="0"/>
              <a:t>5</a:t>
            </a:fld>
            <a:endParaRPr lang="en-US"/>
          </a:p>
        </p:txBody>
      </p:sp>
    </p:spTree>
    <p:extLst>
      <p:ext uri="{BB962C8B-B14F-4D97-AF65-F5344CB8AC3E}">
        <p14:creationId xmlns:p14="http://schemas.microsoft.com/office/powerpoint/2010/main" val="173961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Average monthly precipitation (blue) and evapotranspiration (red) during the period 1991 – 2020. Derived from daily observations from the weather station at CIMH. Evapotranspiration was calculated using the Modified Hargreaves equation</a:t>
            </a:r>
            <a:r>
              <a:rPr lang="en-GB" dirty="0">
                <a:effectLst/>
              </a:rPr>
              <a:t> </a:t>
            </a:r>
            <a:endParaRPr lang="en-US" dirty="0"/>
          </a:p>
        </p:txBody>
      </p:sp>
      <p:sp>
        <p:nvSpPr>
          <p:cNvPr id="4" name="Slide Number Placeholder 3"/>
          <p:cNvSpPr>
            <a:spLocks noGrp="1"/>
          </p:cNvSpPr>
          <p:nvPr>
            <p:ph type="sldNum" sz="quarter" idx="5"/>
          </p:nvPr>
        </p:nvSpPr>
        <p:spPr/>
        <p:txBody>
          <a:bodyPr/>
          <a:lstStyle/>
          <a:p>
            <a:fld id="{A19F3A34-A3BA-CB4A-BA3C-3BBD1FA10612}" type="slidenum">
              <a:rPr lang="en-US" smtClean="0"/>
              <a:t>8</a:t>
            </a:fld>
            <a:endParaRPr lang="en-US"/>
          </a:p>
        </p:txBody>
      </p:sp>
    </p:spTree>
    <p:extLst>
      <p:ext uri="{BB962C8B-B14F-4D97-AF65-F5344CB8AC3E}">
        <p14:creationId xmlns:p14="http://schemas.microsoft.com/office/powerpoint/2010/main" val="1551558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Average monthly minimum (blue) and maximum (red) temperatures with lowest and highest daily values for the month during the period 1991 – 2020. The lowest and highest daily maximum temperature per month (pink lines) correspond to the </a:t>
            </a:r>
            <a:r>
              <a:rPr lang="en-GB" sz="1200" kern="1200" dirty="0" err="1">
                <a:solidFill>
                  <a:schemeClr val="tx1"/>
                </a:solidFill>
                <a:effectLst/>
                <a:latin typeface="+mn-lt"/>
                <a:ea typeface="+mn-ea"/>
                <a:cs typeface="+mn-cs"/>
              </a:rPr>
              <a:t>Climpact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TXn</a:t>
            </a:r>
            <a:r>
              <a:rPr lang="en-GB" sz="1200" kern="1200" dirty="0">
                <a:solidFill>
                  <a:schemeClr val="tx1"/>
                </a:solidFill>
                <a:effectLst/>
                <a:latin typeface="+mn-lt"/>
                <a:ea typeface="+mn-ea"/>
                <a:cs typeface="+mn-cs"/>
              </a:rPr>
              <a:t>’ and ‘</a:t>
            </a:r>
            <a:r>
              <a:rPr lang="en-GB" sz="1200" kern="1200" dirty="0" err="1">
                <a:solidFill>
                  <a:schemeClr val="tx1"/>
                </a:solidFill>
                <a:effectLst/>
                <a:latin typeface="+mn-lt"/>
                <a:ea typeface="+mn-ea"/>
                <a:cs typeface="+mn-cs"/>
              </a:rPr>
              <a:t>TXx</a:t>
            </a:r>
            <a:r>
              <a:rPr lang="en-GB" sz="1200" kern="1200" dirty="0">
                <a:solidFill>
                  <a:schemeClr val="tx1"/>
                </a:solidFill>
                <a:effectLst/>
                <a:latin typeface="+mn-lt"/>
                <a:ea typeface="+mn-ea"/>
                <a:cs typeface="+mn-cs"/>
              </a:rPr>
              <a:t>’ indicators, respectively, the lowest and highest daily minimum temperature per month (light blue lines) to the ’</a:t>
            </a:r>
            <a:r>
              <a:rPr lang="en-GB" sz="1200" kern="1200" dirty="0" err="1">
                <a:solidFill>
                  <a:schemeClr val="tx1"/>
                </a:solidFill>
                <a:effectLst/>
                <a:latin typeface="+mn-lt"/>
                <a:ea typeface="+mn-ea"/>
                <a:cs typeface="+mn-cs"/>
              </a:rPr>
              <a:t>TNn</a:t>
            </a:r>
            <a:r>
              <a:rPr lang="en-GB" sz="1200" kern="1200" dirty="0">
                <a:solidFill>
                  <a:schemeClr val="tx1"/>
                </a:solidFill>
                <a:effectLst/>
                <a:latin typeface="+mn-lt"/>
                <a:ea typeface="+mn-ea"/>
                <a:cs typeface="+mn-cs"/>
              </a:rPr>
              <a:t>’ and ‘</a:t>
            </a:r>
            <a:r>
              <a:rPr lang="en-GB" sz="1200" kern="1200" dirty="0" err="1">
                <a:solidFill>
                  <a:schemeClr val="tx1"/>
                </a:solidFill>
                <a:effectLst/>
                <a:latin typeface="+mn-lt"/>
                <a:ea typeface="+mn-ea"/>
                <a:cs typeface="+mn-cs"/>
              </a:rPr>
              <a:t>TNx</a:t>
            </a:r>
            <a:r>
              <a:rPr lang="en-GB" sz="1200" kern="1200" dirty="0">
                <a:solidFill>
                  <a:schemeClr val="tx1"/>
                </a:solidFill>
                <a:effectLst/>
                <a:latin typeface="+mn-lt"/>
                <a:ea typeface="+mn-ea"/>
                <a:cs typeface="+mn-cs"/>
              </a:rPr>
              <a:t>’ indicators, respectively. Daily observations from the weather station at CIMH</a:t>
            </a:r>
            <a:r>
              <a:rPr lang="en-GB" dirty="0">
                <a:effectLst/>
              </a:rPr>
              <a:t> </a:t>
            </a:r>
            <a:endParaRPr lang="en-US" dirty="0"/>
          </a:p>
        </p:txBody>
      </p:sp>
      <p:sp>
        <p:nvSpPr>
          <p:cNvPr id="4" name="Slide Number Placeholder 3"/>
          <p:cNvSpPr>
            <a:spLocks noGrp="1"/>
          </p:cNvSpPr>
          <p:nvPr>
            <p:ph type="sldNum" sz="quarter" idx="5"/>
          </p:nvPr>
        </p:nvSpPr>
        <p:spPr/>
        <p:txBody>
          <a:bodyPr/>
          <a:lstStyle/>
          <a:p>
            <a:fld id="{A19F3A34-A3BA-CB4A-BA3C-3BBD1FA10612}" type="slidenum">
              <a:rPr lang="en-US" smtClean="0"/>
              <a:t>9</a:t>
            </a:fld>
            <a:endParaRPr lang="en-US"/>
          </a:p>
        </p:txBody>
      </p:sp>
    </p:spTree>
    <p:extLst>
      <p:ext uri="{BB962C8B-B14F-4D97-AF65-F5344CB8AC3E}">
        <p14:creationId xmlns:p14="http://schemas.microsoft.com/office/powerpoint/2010/main" val="2058808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Number of heatwave events per year, at the CIMH station. A heatwave follows the definition of </a:t>
            </a:r>
            <a:r>
              <a:rPr lang="en-GB" sz="1200" kern="1200" dirty="0" err="1">
                <a:solidFill>
                  <a:schemeClr val="tx1"/>
                </a:solidFill>
                <a:effectLst/>
                <a:latin typeface="+mn-lt"/>
                <a:ea typeface="+mn-ea"/>
                <a:cs typeface="+mn-cs"/>
              </a:rPr>
              <a:t>Climpact</a:t>
            </a:r>
            <a:r>
              <a:rPr lang="en-GB" sz="1200" kern="1200" dirty="0">
                <a:solidFill>
                  <a:schemeClr val="tx1"/>
                </a:solidFill>
                <a:effectLst/>
                <a:latin typeface="+mn-lt"/>
                <a:ea typeface="+mn-ea"/>
                <a:cs typeface="+mn-cs"/>
              </a:rPr>
              <a:t> indicator ‘HWF-Tx90’</a:t>
            </a:r>
            <a:r>
              <a:rPr lang="en-GB" dirty="0">
                <a:effectLst/>
              </a:rPr>
              <a:t> </a:t>
            </a:r>
            <a:endParaRPr lang="en-US" dirty="0"/>
          </a:p>
        </p:txBody>
      </p:sp>
      <p:sp>
        <p:nvSpPr>
          <p:cNvPr id="4" name="Slide Number Placeholder 3"/>
          <p:cNvSpPr>
            <a:spLocks noGrp="1"/>
          </p:cNvSpPr>
          <p:nvPr>
            <p:ph type="sldNum" sz="quarter" idx="5"/>
          </p:nvPr>
        </p:nvSpPr>
        <p:spPr/>
        <p:txBody>
          <a:bodyPr/>
          <a:lstStyle/>
          <a:p>
            <a:fld id="{A19F3A34-A3BA-CB4A-BA3C-3BBD1FA10612}" type="slidenum">
              <a:rPr lang="en-US" smtClean="0"/>
              <a:t>10</a:t>
            </a:fld>
            <a:endParaRPr lang="en-US"/>
          </a:p>
        </p:txBody>
      </p:sp>
    </p:spTree>
    <p:extLst>
      <p:ext uri="{BB962C8B-B14F-4D97-AF65-F5344CB8AC3E}">
        <p14:creationId xmlns:p14="http://schemas.microsoft.com/office/powerpoint/2010/main" val="13108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Daily maximum precipitation per month (top panel) and total monthly precipitation (bottom panel) during the period 1991 – 2020</a:t>
            </a:r>
            <a:r>
              <a:rPr lang="en-GB" dirty="0">
                <a:effectLst/>
              </a:rPr>
              <a:t> </a:t>
            </a:r>
            <a:endParaRPr lang="en-US" dirty="0"/>
          </a:p>
        </p:txBody>
      </p:sp>
      <p:sp>
        <p:nvSpPr>
          <p:cNvPr id="4" name="Slide Number Placeholder 3"/>
          <p:cNvSpPr>
            <a:spLocks noGrp="1"/>
          </p:cNvSpPr>
          <p:nvPr>
            <p:ph type="sldNum" sz="quarter" idx="5"/>
          </p:nvPr>
        </p:nvSpPr>
        <p:spPr/>
        <p:txBody>
          <a:bodyPr/>
          <a:lstStyle/>
          <a:p>
            <a:fld id="{A19F3A34-A3BA-CB4A-BA3C-3BBD1FA10612}" type="slidenum">
              <a:rPr lang="en-US" smtClean="0"/>
              <a:t>11</a:t>
            </a:fld>
            <a:endParaRPr lang="en-US"/>
          </a:p>
        </p:txBody>
      </p:sp>
    </p:spTree>
    <p:extLst>
      <p:ext uri="{BB962C8B-B14F-4D97-AF65-F5344CB8AC3E}">
        <p14:creationId xmlns:p14="http://schemas.microsoft.com/office/powerpoint/2010/main" val="270527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Standardised Precipitation Index values (12-month period) for the period 1991 – 2020</a:t>
            </a:r>
            <a:r>
              <a:rPr lang="en-GB" dirty="0">
                <a:effectLst/>
              </a:rPr>
              <a:t> </a:t>
            </a:r>
            <a:endParaRPr lang="en-US" dirty="0"/>
          </a:p>
        </p:txBody>
      </p:sp>
      <p:sp>
        <p:nvSpPr>
          <p:cNvPr id="4" name="Slide Number Placeholder 3"/>
          <p:cNvSpPr>
            <a:spLocks noGrp="1"/>
          </p:cNvSpPr>
          <p:nvPr>
            <p:ph type="sldNum" sz="quarter" idx="5"/>
          </p:nvPr>
        </p:nvSpPr>
        <p:spPr/>
        <p:txBody>
          <a:bodyPr/>
          <a:lstStyle/>
          <a:p>
            <a:fld id="{A19F3A34-A3BA-CB4A-BA3C-3BBD1FA10612}" type="slidenum">
              <a:rPr lang="en-US" smtClean="0"/>
              <a:t>12</a:t>
            </a:fld>
            <a:endParaRPr lang="en-US"/>
          </a:p>
        </p:txBody>
      </p:sp>
    </p:spTree>
    <p:extLst>
      <p:ext uri="{BB962C8B-B14F-4D97-AF65-F5344CB8AC3E}">
        <p14:creationId xmlns:p14="http://schemas.microsoft.com/office/powerpoint/2010/main" val="1965957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Predicted monthly average maximum (red) and minimum (blue) temperatures at two weather stations in the epoch 2041 – 2060, using an ensemble of CMIP6 models with the SSP2-4.5 scenario. The bold lines indicate the monthly averages during the climate normal period 1991 – 2020. The shaded regions indicate the 95% confidence interval of the values</a:t>
            </a:r>
            <a:r>
              <a:rPr lang="en-GB" dirty="0">
                <a:effectLst/>
              </a:rPr>
              <a:t> </a:t>
            </a:r>
            <a:endParaRPr lang="en-US" dirty="0"/>
          </a:p>
        </p:txBody>
      </p:sp>
      <p:sp>
        <p:nvSpPr>
          <p:cNvPr id="4" name="Slide Number Placeholder 3"/>
          <p:cNvSpPr>
            <a:spLocks noGrp="1"/>
          </p:cNvSpPr>
          <p:nvPr>
            <p:ph type="sldNum" sz="quarter" idx="5"/>
          </p:nvPr>
        </p:nvSpPr>
        <p:spPr/>
        <p:txBody>
          <a:bodyPr/>
          <a:lstStyle/>
          <a:p>
            <a:fld id="{A19F3A34-A3BA-CB4A-BA3C-3BBD1FA10612}" type="slidenum">
              <a:rPr lang="en-US" smtClean="0"/>
              <a:t>14</a:t>
            </a:fld>
            <a:endParaRPr lang="en-US"/>
          </a:p>
        </p:txBody>
      </p:sp>
    </p:spTree>
    <p:extLst>
      <p:ext uri="{BB962C8B-B14F-4D97-AF65-F5344CB8AC3E}">
        <p14:creationId xmlns:p14="http://schemas.microsoft.com/office/powerpoint/2010/main" val="715208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Predicted monthly average precipitation index for the epoch 2041 – 2060 relative to the climate normal period 1991 – 2020, using an ensemble of CMIP6 models with the SSP2-4.5 scenario. The solid blue line indicates the ensemble mean, with the 95% confidence interval of the range of values in the shaded region</a:t>
            </a:r>
            <a:r>
              <a:rPr lang="en-GB" dirty="0">
                <a:effectLst/>
              </a:rPr>
              <a:t> </a:t>
            </a:r>
            <a:endParaRPr lang="en-US" dirty="0"/>
          </a:p>
        </p:txBody>
      </p:sp>
      <p:sp>
        <p:nvSpPr>
          <p:cNvPr id="4" name="Slide Number Placeholder 3"/>
          <p:cNvSpPr>
            <a:spLocks noGrp="1"/>
          </p:cNvSpPr>
          <p:nvPr>
            <p:ph type="sldNum" sz="quarter" idx="5"/>
          </p:nvPr>
        </p:nvSpPr>
        <p:spPr/>
        <p:txBody>
          <a:bodyPr/>
          <a:lstStyle/>
          <a:p>
            <a:fld id="{A19F3A34-A3BA-CB4A-BA3C-3BBD1FA10612}" type="slidenum">
              <a:rPr lang="en-US" smtClean="0"/>
              <a:t>15</a:t>
            </a:fld>
            <a:endParaRPr lang="en-US"/>
          </a:p>
        </p:txBody>
      </p:sp>
    </p:spTree>
    <p:extLst>
      <p:ext uri="{BB962C8B-B14F-4D97-AF65-F5344CB8AC3E}">
        <p14:creationId xmlns:p14="http://schemas.microsoft.com/office/powerpoint/2010/main" val="640945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3AAED21E-1431-AC40-A136-B85C75B7D955}" type="datetimeFigureOut">
              <a:rPr lang="en-US" smtClean="0"/>
              <a:t>12/6/21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599498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AAED21E-1431-AC40-A136-B85C75B7D955}" type="datetimeFigureOut">
              <a:rPr lang="en-US" smtClean="0"/>
              <a:t>12/6/21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1658871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AAED21E-1431-AC40-A136-B85C75B7D955}" type="datetimeFigureOut">
              <a:rPr lang="en-US" smtClean="0"/>
              <a:t>12/6/21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394396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9852" y="365126"/>
            <a:ext cx="10053948" cy="1053772"/>
          </a:xfrm>
          <a:solidFill>
            <a:srgbClr val="012169"/>
          </a:solidFill>
        </p:spPr>
        <p:txBody>
          <a:bodyPr/>
          <a:lstStyle>
            <a:lvl1pPr algn="l">
              <a:defRPr b="1">
                <a:solidFill>
                  <a:srgbClr val="FFD030"/>
                </a:solidFill>
              </a:defRPr>
            </a:lvl1pPr>
          </a:lstStyle>
          <a:p>
            <a:r>
              <a:rPr lang="en-GB" dirty="0"/>
              <a:t>Click to edit Master title style</a:t>
            </a:r>
            <a:endParaRPr lang="en-US" dirty="0"/>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fld id="{3AAED21E-1431-AC40-A136-B85C75B7D955}" type="datetimeFigureOut">
              <a:rPr lang="en-US" smtClean="0"/>
              <a:t>12/6/21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AA1E4-C7E8-1D49-BB0F-AC4BEADFDD1C}" type="slidenum">
              <a:rPr lang="en-US" smtClean="0"/>
              <a:t>‹#›</a:t>
            </a:fld>
            <a:endParaRPr lang="en-US"/>
          </a:p>
        </p:txBody>
      </p:sp>
      <p:pic>
        <p:nvPicPr>
          <p:cNvPr id="8" name="Picture 7">
            <a:extLst>
              <a:ext uri="{FF2B5EF4-FFF2-40B4-BE49-F238E27FC236}">
                <a16:creationId xmlns:a16="http://schemas.microsoft.com/office/drawing/2014/main" id="{ECBDA5A5-6495-5E45-A3FF-FF534618E5B8}"/>
              </a:ext>
            </a:extLst>
          </p:cNvPr>
          <p:cNvPicPr>
            <a:picLocks noChangeAspect="1"/>
          </p:cNvPicPr>
          <p:nvPr userDrawn="1"/>
        </p:nvPicPr>
        <p:blipFill>
          <a:blip r:embed="rId2"/>
          <a:stretch>
            <a:fillRect/>
          </a:stretch>
        </p:blipFill>
        <p:spPr>
          <a:xfrm>
            <a:off x="376547" y="365126"/>
            <a:ext cx="923305" cy="1053772"/>
          </a:xfrm>
          <a:prstGeom prst="rect">
            <a:avLst/>
          </a:prstGeom>
        </p:spPr>
      </p:pic>
      <p:sp>
        <p:nvSpPr>
          <p:cNvPr id="9" name="Rectangle 8">
            <a:extLst>
              <a:ext uri="{FF2B5EF4-FFF2-40B4-BE49-F238E27FC236}">
                <a16:creationId xmlns:a16="http://schemas.microsoft.com/office/drawing/2014/main" id="{773B6DA5-4C24-7B4E-90D6-E07F77C53B7F}"/>
              </a:ext>
            </a:extLst>
          </p:cNvPr>
          <p:cNvSpPr/>
          <p:nvPr userDrawn="1"/>
        </p:nvSpPr>
        <p:spPr>
          <a:xfrm>
            <a:off x="0" y="365126"/>
            <a:ext cx="376547" cy="1053772"/>
          </a:xfrm>
          <a:prstGeom prst="rect">
            <a:avLst/>
          </a:prstGeom>
          <a:solidFill>
            <a:srgbClr val="0121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1438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AAED21E-1431-AC40-A136-B85C75B7D955}" type="datetimeFigureOut">
              <a:rPr lang="en-US" smtClean="0"/>
              <a:t>12/6/21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2752213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3AAED21E-1431-AC40-A136-B85C75B7D955}" type="datetimeFigureOut">
              <a:rPr lang="en-US" smtClean="0"/>
              <a:t>12/6/21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1318361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3AAED21E-1431-AC40-A136-B85C75B7D955}" type="datetimeFigureOut">
              <a:rPr lang="en-US" smtClean="0"/>
              <a:t>12/6/21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3425457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3AAED21E-1431-AC40-A136-B85C75B7D955}" type="datetimeFigureOut">
              <a:rPr lang="en-US" smtClean="0"/>
              <a:t>12/6/21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637214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AED21E-1431-AC40-A136-B85C75B7D955}" type="datetimeFigureOut">
              <a:rPr lang="en-US" smtClean="0"/>
              <a:t>12/6/21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771551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AAED21E-1431-AC40-A136-B85C75B7D955}" type="datetimeFigureOut">
              <a:rPr lang="en-US" smtClean="0"/>
              <a:t>12/6/21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3602861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AAED21E-1431-AC40-A136-B85C75B7D955}" type="datetimeFigureOut">
              <a:rPr lang="en-US" smtClean="0"/>
              <a:t>12/6/21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BAA1E4-C7E8-1D49-BB0F-AC4BEADFDD1C}" type="slidenum">
              <a:rPr lang="en-US" smtClean="0"/>
              <a:t>‹#›</a:t>
            </a:fld>
            <a:endParaRPr lang="en-US"/>
          </a:p>
        </p:txBody>
      </p:sp>
    </p:spTree>
    <p:extLst>
      <p:ext uri="{BB962C8B-B14F-4D97-AF65-F5344CB8AC3E}">
        <p14:creationId xmlns:p14="http://schemas.microsoft.com/office/powerpoint/2010/main" val="2985831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AED21E-1431-AC40-A136-B85C75B7D955}" type="datetimeFigureOut">
              <a:rPr lang="en-US" smtClean="0"/>
              <a:t>12/6/21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BAA1E4-C7E8-1D49-BB0F-AC4BEADFDD1C}" type="slidenum">
              <a:rPr lang="en-US" smtClean="0"/>
              <a:t>‹#›</a:t>
            </a:fld>
            <a:endParaRPr lang="en-US"/>
          </a:p>
        </p:txBody>
      </p:sp>
    </p:spTree>
    <p:extLst>
      <p:ext uri="{BB962C8B-B14F-4D97-AF65-F5344CB8AC3E}">
        <p14:creationId xmlns:p14="http://schemas.microsoft.com/office/powerpoint/2010/main" val="426505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24075-4252-344B-ABC2-271A3584C3F8}"/>
              </a:ext>
            </a:extLst>
          </p:cNvPr>
          <p:cNvSpPr>
            <a:spLocks noGrp="1"/>
          </p:cNvSpPr>
          <p:nvPr>
            <p:ph type="ctrTitle"/>
          </p:nvPr>
        </p:nvSpPr>
        <p:spPr/>
        <p:txBody>
          <a:bodyPr/>
          <a:lstStyle/>
          <a:p>
            <a:r>
              <a:rPr lang="en-US" dirty="0"/>
              <a:t>3R-CReWS</a:t>
            </a:r>
            <a:br>
              <a:rPr lang="en-US" dirty="0"/>
            </a:br>
            <a:r>
              <a:rPr lang="en-US" dirty="0"/>
              <a:t>Climate rationale</a:t>
            </a:r>
          </a:p>
        </p:txBody>
      </p:sp>
      <p:sp>
        <p:nvSpPr>
          <p:cNvPr id="3" name="Subtitle 2">
            <a:extLst>
              <a:ext uri="{FF2B5EF4-FFF2-40B4-BE49-F238E27FC236}">
                <a16:creationId xmlns:a16="http://schemas.microsoft.com/office/drawing/2014/main" id="{25C1A933-9D54-2A45-AC1E-17E8833D206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23200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D399471-03DF-E646-98AD-3DFF6BAC99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568" y="1235676"/>
            <a:ext cx="11696864" cy="4386648"/>
          </a:xfrm>
          <a:prstGeom prst="rect">
            <a:avLst/>
          </a:prstGeom>
          <a:ln w="12700">
            <a:solidFill>
              <a:schemeClr val="accent1"/>
            </a:solidFill>
          </a:ln>
        </p:spPr>
      </p:pic>
    </p:spTree>
    <p:extLst>
      <p:ext uri="{BB962C8B-B14F-4D97-AF65-F5344CB8AC3E}">
        <p14:creationId xmlns:p14="http://schemas.microsoft.com/office/powerpoint/2010/main" val="179040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B8BA9C-4A93-9848-B792-9D3D27B486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7434" y="84828"/>
            <a:ext cx="8917132" cy="6688343"/>
          </a:xfrm>
          <a:prstGeom prst="rect">
            <a:avLst/>
          </a:prstGeom>
          <a:ln w="12700">
            <a:solidFill>
              <a:schemeClr val="accent1"/>
            </a:solidFill>
          </a:ln>
        </p:spPr>
      </p:pic>
    </p:spTree>
    <p:extLst>
      <p:ext uri="{BB962C8B-B14F-4D97-AF65-F5344CB8AC3E}">
        <p14:creationId xmlns:p14="http://schemas.microsoft.com/office/powerpoint/2010/main" val="3867723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03A081F-47B2-1F4A-95FC-D2AC6A0B25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47" y="1192427"/>
            <a:ext cx="11927505" cy="4473145"/>
          </a:xfrm>
          <a:prstGeom prst="rect">
            <a:avLst/>
          </a:prstGeom>
          <a:ln w="12700">
            <a:solidFill>
              <a:schemeClr val="accent1"/>
            </a:solidFill>
          </a:ln>
        </p:spPr>
      </p:pic>
    </p:spTree>
    <p:extLst>
      <p:ext uri="{BB962C8B-B14F-4D97-AF65-F5344CB8AC3E}">
        <p14:creationId xmlns:p14="http://schemas.microsoft.com/office/powerpoint/2010/main" val="4176204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E5C03-F112-6F4E-A90B-AE9F582C64E5}"/>
              </a:ext>
            </a:extLst>
          </p:cNvPr>
          <p:cNvSpPr>
            <a:spLocks noGrp="1"/>
          </p:cNvSpPr>
          <p:nvPr>
            <p:ph type="title"/>
          </p:nvPr>
        </p:nvSpPr>
        <p:spPr/>
        <p:txBody>
          <a:bodyPr/>
          <a:lstStyle/>
          <a:p>
            <a:r>
              <a:rPr lang="en-US" dirty="0"/>
              <a:t>Climate change forecasts</a:t>
            </a:r>
          </a:p>
        </p:txBody>
      </p:sp>
      <p:sp>
        <p:nvSpPr>
          <p:cNvPr id="3" name="Content Placeholder 2">
            <a:extLst>
              <a:ext uri="{FF2B5EF4-FFF2-40B4-BE49-F238E27FC236}">
                <a16:creationId xmlns:a16="http://schemas.microsoft.com/office/drawing/2014/main" id="{5DE0FA71-5EA5-F54E-A924-ABC1A45E3A73}"/>
              </a:ext>
            </a:extLst>
          </p:cNvPr>
          <p:cNvSpPr>
            <a:spLocks noGrp="1"/>
          </p:cNvSpPr>
          <p:nvPr>
            <p:ph idx="1"/>
          </p:nvPr>
        </p:nvSpPr>
        <p:spPr/>
        <p:txBody>
          <a:bodyPr/>
          <a:lstStyle/>
          <a:p>
            <a:r>
              <a:rPr lang="en-US" dirty="0"/>
              <a:t>Temperature is increasing</a:t>
            </a:r>
          </a:p>
          <a:p>
            <a:r>
              <a:rPr lang="en-US" dirty="0"/>
              <a:t>Rainfall is decreasing, becoming more concentrated, extended dry season</a:t>
            </a:r>
          </a:p>
        </p:txBody>
      </p:sp>
    </p:spTree>
    <p:extLst>
      <p:ext uri="{BB962C8B-B14F-4D97-AF65-F5344CB8AC3E}">
        <p14:creationId xmlns:p14="http://schemas.microsoft.com/office/powerpoint/2010/main" val="1249622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A373F4-289B-D34E-AC43-0B3F5E25DB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720" y="1198605"/>
            <a:ext cx="11894559" cy="4460789"/>
          </a:xfrm>
          <a:prstGeom prst="rect">
            <a:avLst/>
          </a:prstGeom>
          <a:ln w="12700">
            <a:solidFill>
              <a:schemeClr val="accent1"/>
            </a:solidFill>
          </a:ln>
        </p:spPr>
      </p:pic>
    </p:spTree>
    <p:extLst>
      <p:ext uri="{BB962C8B-B14F-4D97-AF65-F5344CB8AC3E}">
        <p14:creationId xmlns:p14="http://schemas.microsoft.com/office/powerpoint/2010/main" val="3739959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630CA8-B2F8-A64C-B3CD-280E48E667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66" y="386148"/>
            <a:ext cx="11962667" cy="4485503"/>
          </a:xfrm>
          <a:prstGeom prst="rect">
            <a:avLst/>
          </a:prstGeom>
          <a:ln w="12700">
            <a:solidFill>
              <a:schemeClr val="accent1"/>
            </a:solidFill>
          </a:ln>
        </p:spPr>
      </p:pic>
      <p:graphicFrame>
        <p:nvGraphicFramePr>
          <p:cNvPr id="6" name="Table 5">
            <a:extLst>
              <a:ext uri="{FF2B5EF4-FFF2-40B4-BE49-F238E27FC236}">
                <a16:creationId xmlns:a16="http://schemas.microsoft.com/office/drawing/2014/main" id="{DD30B7DB-9804-BB4C-8B71-0174105B173F}"/>
              </a:ext>
            </a:extLst>
          </p:cNvPr>
          <p:cNvGraphicFramePr>
            <a:graphicFrameLocks noGrp="1"/>
          </p:cNvGraphicFramePr>
          <p:nvPr>
            <p:extLst>
              <p:ext uri="{D42A27DB-BD31-4B8C-83A1-F6EECF244321}">
                <p14:modId xmlns:p14="http://schemas.microsoft.com/office/powerpoint/2010/main" val="3416314773"/>
              </p:ext>
            </p:extLst>
          </p:nvPr>
        </p:nvGraphicFramePr>
        <p:xfrm>
          <a:off x="114665" y="5349082"/>
          <a:ext cx="11962664" cy="651668"/>
        </p:xfrm>
        <a:graphic>
          <a:graphicData uri="http://schemas.openxmlformats.org/drawingml/2006/table">
            <a:tbl>
              <a:tblPr firstRow="1" firstCol="1" bandRow="1">
                <a:tableStyleId>{5C22544A-7EE6-4342-B048-85BDC9FD1C3A}</a:tableStyleId>
              </a:tblPr>
              <a:tblGrid>
                <a:gridCol w="854476">
                  <a:extLst>
                    <a:ext uri="{9D8B030D-6E8A-4147-A177-3AD203B41FA5}">
                      <a16:colId xmlns:a16="http://schemas.microsoft.com/office/drawing/2014/main" val="249944718"/>
                    </a:ext>
                  </a:extLst>
                </a:gridCol>
                <a:gridCol w="854476">
                  <a:extLst>
                    <a:ext uri="{9D8B030D-6E8A-4147-A177-3AD203B41FA5}">
                      <a16:colId xmlns:a16="http://schemas.microsoft.com/office/drawing/2014/main" val="2752329692"/>
                    </a:ext>
                  </a:extLst>
                </a:gridCol>
                <a:gridCol w="854476">
                  <a:extLst>
                    <a:ext uri="{9D8B030D-6E8A-4147-A177-3AD203B41FA5}">
                      <a16:colId xmlns:a16="http://schemas.microsoft.com/office/drawing/2014/main" val="3733712027"/>
                    </a:ext>
                  </a:extLst>
                </a:gridCol>
                <a:gridCol w="854476">
                  <a:extLst>
                    <a:ext uri="{9D8B030D-6E8A-4147-A177-3AD203B41FA5}">
                      <a16:colId xmlns:a16="http://schemas.microsoft.com/office/drawing/2014/main" val="2200041685"/>
                    </a:ext>
                  </a:extLst>
                </a:gridCol>
                <a:gridCol w="854476">
                  <a:extLst>
                    <a:ext uri="{9D8B030D-6E8A-4147-A177-3AD203B41FA5}">
                      <a16:colId xmlns:a16="http://schemas.microsoft.com/office/drawing/2014/main" val="2115032394"/>
                    </a:ext>
                  </a:extLst>
                </a:gridCol>
                <a:gridCol w="854476">
                  <a:extLst>
                    <a:ext uri="{9D8B030D-6E8A-4147-A177-3AD203B41FA5}">
                      <a16:colId xmlns:a16="http://schemas.microsoft.com/office/drawing/2014/main" val="4270302972"/>
                    </a:ext>
                  </a:extLst>
                </a:gridCol>
                <a:gridCol w="854476">
                  <a:extLst>
                    <a:ext uri="{9D8B030D-6E8A-4147-A177-3AD203B41FA5}">
                      <a16:colId xmlns:a16="http://schemas.microsoft.com/office/drawing/2014/main" val="3124640086"/>
                    </a:ext>
                  </a:extLst>
                </a:gridCol>
                <a:gridCol w="854476">
                  <a:extLst>
                    <a:ext uri="{9D8B030D-6E8A-4147-A177-3AD203B41FA5}">
                      <a16:colId xmlns:a16="http://schemas.microsoft.com/office/drawing/2014/main" val="1631420033"/>
                    </a:ext>
                  </a:extLst>
                </a:gridCol>
                <a:gridCol w="854476">
                  <a:extLst>
                    <a:ext uri="{9D8B030D-6E8A-4147-A177-3AD203B41FA5}">
                      <a16:colId xmlns:a16="http://schemas.microsoft.com/office/drawing/2014/main" val="30528161"/>
                    </a:ext>
                  </a:extLst>
                </a:gridCol>
                <a:gridCol w="854476">
                  <a:extLst>
                    <a:ext uri="{9D8B030D-6E8A-4147-A177-3AD203B41FA5}">
                      <a16:colId xmlns:a16="http://schemas.microsoft.com/office/drawing/2014/main" val="2356525218"/>
                    </a:ext>
                  </a:extLst>
                </a:gridCol>
                <a:gridCol w="854476">
                  <a:extLst>
                    <a:ext uri="{9D8B030D-6E8A-4147-A177-3AD203B41FA5}">
                      <a16:colId xmlns:a16="http://schemas.microsoft.com/office/drawing/2014/main" val="2568849372"/>
                    </a:ext>
                  </a:extLst>
                </a:gridCol>
                <a:gridCol w="854476">
                  <a:extLst>
                    <a:ext uri="{9D8B030D-6E8A-4147-A177-3AD203B41FA5}">
                      <a16:colId xmlns:a16="http://schemas.microsoft.com/office/drawing/2014/main" val="2432448309"/>
                    </a:ext>
                  </a:extLst>
                </a:gridCol>
                <a:gridCol w="854476">
                  <a:extLst>
                    <a:ext uri="{9D8B030D-6E8A-4147-A177-3AD203B41FA5}">
                      <a16:colId xmlns:a16="http://schemas.microsoft.com/office/drawing/2014/main" val="43052279"/>
                    </a:ext>
                  </a:extLst>
                </a:gridCol>
                <a:gridCol w="854476">
                  <a:extLst>
                    <a:ext uri="{9D8B030D-6E8A-4147-A177-3AD203B41FA5}">
                      <a16:colId xmlns:a16="http://schemas.microsoft.com/office/drawing/2014/main" val="1305845679"/>
                    </a:ext>
                  </a:extLst>
                </a:gridCol>
              </a:tblGrid>
              <a:tr h="325834">
                <a:tc>
                  <a:txBody>
                    <a:bodyPr/>
                    <a:lstStyle/>
                    <a:p>
                      <a:pPr>
                        <a:spcAft>
                          <a:spcPts val="600"/>
                        </a:spcAft>
                      </a:pPr>
                      <a:r>
                        <a:rPr lang="en-GB" sz="1800" dirty="0">
                          <a:effectLst/>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Jan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Feb</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Mar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Apr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May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Jun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Jul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Aug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Sep</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Oct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Nov</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Dec</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Total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15733726"/>
                  </a:ext>
                </a:extLst>
              </a:tr>
              <a:tr h="325834">
                <a:tc>
                  <a:txBody>
                    <a:bodyPr/>
                    <a:lstStyle/>
                    <a:p>
                      <a:pPr>
                        <a:spcAft>
                          <a:spcPts val="600"/>
                        </a:spcAft>
                      </a:pPr>
                      <a:r>
                        <a:rPr lang="en-GB" sz="1800">
                          <a:effectLst/>
                        </a:rPr>
                        <a:t>Pr</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-4.3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-3.7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-3.9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-0.7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-10.2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-30.6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-18.7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-13.9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-6.3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-9.7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-4.3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-13.4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-119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6449089"/>
                  </a:ext>
                </a:extLst>
              </a:tr>
            </a:tbl>
          </a:graphicData>
        </a:graphic>
      </p:graphicFrame>
    </p:spTree>
    <p:extLst>
      <p:ext uri="{BB962C8B-B14F-4D97-AF65-F5344CB8AC3E}">
        <p14:creationId xmlns:p14="http://schemas.microsoft.com/office/powerpoint/2010/main" val="145089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49103E-E2BE-E340-A8C0-1AC4CFE8BF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483" y="1192427"/>
            <a:ext cx="11931033" cy="4473146"/>
          </a:xfrm>
          <a:prstGeom prst="rect">
            <a:avLst/>
          </a:prstGeom>
          <a:ln w="12700">
            <a:solidFill>
              <a:schemeClr val="accent1"/>
            </a:solidFill>
          </a:ln>
        </p:spPr>
      </p:pic>
    </p:spTree>
    <p:extLst>
      <p:ext uri="{BB962C8B-B14F-4D97-AF65-F5344CB8AC3E}">
        <p14:creationId xmlns:p14="http://schemas.microsoft.com/office/powerpoint/2010/main" val="3710055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B039A-3E17-0046-9824-0E7936644586}"/>
              </a:ext>
            </a:extLst>
          </p:cNvPr>
          <p:cNvSpPr>
            <a:spLocks noGrp="1"/>
          </p:cNvSpPr>
          <p:nvPr>
            <p:ph type="title"/>
          </p:nvPr>
        </p:nvSpPr>
        <p:spPr/>
        <p:txBody>
          <a:bodyPr/>
          <a:lstStyle/>
          <a:p>
            <a:r>
              <a:rPr lang="en-US" dirty="0"/>
              <a:t>Climate change impacts</a:t>
            </a:r>
          </a:p>
        </p:txBody>
      </p:sp>
      <p:sp>
        <p:nvSpPr>
          <p:cNvPr id="3" name="Content Placeholder 2">
            <a:extLst>
              <a:ext uri="{FF2B5EF4-FFF2-40B4-BE49-F238E27FC236}">
                <a16:creationId xmlns:a16="http://schemas.microsoft.com/office/drawing/2014/main" id="{D388B3D7-578E-F044-B0F7-C8D54F92367B}"/>
              </a:ext>
            </a:extLst>
          </p:cNvPr>
          <p:cNvSpPr>
            <a:spLocks noGrp="1"/>
          </p:cNvSpPr>
          <p:nvPr>
            <p:ph idx="1"/>
          </p:nvPr>
        </p:nvSpPr>
        <p:spPr/>
        <p:txBody>
          <a:bodyPr/>
          <a:lstStyle/>
          <a:p>
            <a:r>
              <a:rPr lang="en-US" dirty="0"/>
              <a:t>Now that we have established the current climate (baseline) and the changes over the coming decades, how do we use this to justify the project?</a:t>
            </a:r>
          </a:p>
        </p:txBody>
      </p:sp>
    </p:spTree>
    <p:extLst>
      <p:ext uri="{BB962C8B-B14F-4D97-AF65-F5344CB8AC3E}">
        <p14:creationId xmlns:p14="http://schemas.microsoft.com/office/powerpoint/2010/main" val="2436111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5B6FAD6-17AA-0944-860C-A8FA543B6DA5}"/>
              </a:ext>
            </a:extLst>
          </p:cNvPr>
          <p:cNvPicPr>
            <a:picLocks noChangeAspect="1"/>
          </p:cNvPicPr>
          <p:nvPr/>
        </p:nvPicPr>
        <p:blipFill>
          <a:blip r:embed="rId3"/>
          <a:stretch>
            <a:fillRect/>
          </a:stretch>
        </p:blipFill>
        <p:spPr>
          <a:xfrm>
            <a:off x="1610497" y="64873"/>
            <a:ext cx="8971005" cy="6728254"/>
          </a:xfrm>
          <a:prstGeom prst="rect">
            <a:avLst/>
          </a:prstGeom>
        </p:spPr>
      </p:pic>
    </p:spTree>
    <p:extLst>
      <p:ext uri="{BB962C8B-B14F-4D97-AF65-F5344CB8AC3E}">
        <p14:creationId xmlns:p14="http://schemas.microsoft.com/office/powerpoint/2010/main" val="6010576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F3065-6E11-A44C-B88F-6C10147C3B07}"/>
              </a:ext>
            </a:extLst>
          </p:cNvPr>
          <p:cNvSpPr>
            <a:spLocks noGrp="1"/>
          </p:cNvSpPr>
          <p:nvPr>
            <p:ph type="title"/>
          </p:nvPr>
        </p:nvSpPr>
        <p:spPr/>
        <p:txBody>
          <a:bodyPr/>
          <a:lstStyle/>
          <a:p>
            <a:r>
              <a:rPr lang="en-US" dirty="0"/>
              <a:t>Climate change impacts</a:t>
            </a:r>
          </a:p>
        </p:txBody>
      </p:sp>
      <p:sp>
        <p:nvSpPr>
          <p:cNvPr id="3" name="Content Placeholder 2">
            <a:extLst>
              <a:ext uri="{FF2B5EF4-FFF2-40B4-BE49-F238E27FC236}">
                <a16:creationId xmlns:a16="http://schemas.microsoft.com/office/drawing/2014/main" id="{823C7265-0E31-4640-B4E8-AAFD084FBC99}"/>
              </a:ext>
            </a:extLst>
          </p:cNvPr>
          <p:cNvSpPr>
            <a:spLocks noGrp="1"/>
          </p:cNvSpPr>
          <p:nvPr>
            <p:ph idx="1"/>
          </p:nvPr>
        </p:nvSpPr>
        <p:spPr/>
        <p:txBody>
          <a:bodyPr/>
          <a:lstStyle/>
          <a:p>
            <a:r>
              <a:rPr lang="en-US" dirty="0"/>
              <a:t>The clear correlation between increasing salinity in wells and drought conditions forms the risk that the project is going to address</a:t>
            </a:r>
          </a:p>
        </p:txBody>
      </p:sp>
      <p:pic>
        <p:nvPicPr>
          <p:cNvPr id="4" name="Content Placeholder 3">
            <a:extLst>
              <a:ext uri="{FF2B5EF4-FFF2-40B4-BE49-F238E27FC236}">
                <a16:creationId xmlns:a16="http://schemas.microsoft.com/office/drawing/2014/main" id="{DC949B87-4F6C-CE44-8E06-1D1EB6C1B8AE}"/>
              </a:ext>
            </a:extLst>
          </p:cNvPr>
          <p:cNvPicPr>
            <a:picLocks noChangeAspect="1"/>
          </p:cNvPicPr>
          <p:nvPr/>
        </p:nvPicPr>
        <p:blipFill>
          <a:blip r:embed="rId2"/>
          <a:stretch>
            <a:fillRect/>
          </a:stretch>
        </p:blipFill>
        <p:spPr>
          <a:xfrm>
            <a:off x="3278263" y="3113902"/>
            <a:ext cx="4928550" cy="2909416"/>
          </a:xfrm>
          <a:prstGeom prst="rect">
            <a:avLst/>
          </a:prstGeom>
        </p:spPr>
      </p:pic>
      <p:sp>
        <p:nvSpPr>
          <p:cNvPr id="5" name="TextBox 4">
            <a:extLst>
              <a:ext uri="{FF2B5EF4-FFF2-40B4-BE49-F238E27FC236}">
                <a16:creationId xmlns:a16="http://schemas.microsoft.com/office/drawing/2014/main" id="{D2CB1971-4626-5742-A5A1-B3A68DE93354}"/>
              </a:ext>
            </a:extLst>
          </p:cNvPr>
          <p:cNvSpPr txBox="1"/>
          <p:nvPr/>
        </p:nvSpPr>
        <p:spPr>
          <a:xfrm>
            <a:off x="729048" y="4383944"/>
            <a:ext cx="1939121" cy="369332"/>
          </a:xfrm>
          <a:prstGeom prst="rect">
            <a:avLst/>
          </a:prstGeom>
          <a:noFill/>
        </p:spPr>
        <p:txBody>
          <a:bodyPr wrap="none" rtlCol="0">
            <a:spAutoFit/>
          </a:bodyPr>
          <a:lstStyle/>
          <a:p>
            <a:r>
              <a:rPr lang="en-US" dirty="0"/>
              <a:t>Increasing drought</a:t>
            </a:r>
          </a:p>
        </p:txBody>
      </p:sp>
      <p:sp>
        <p:nvSpPr>
          <p:cNvPr id="6" name="TextBox 5">
            <a:extLst>
              <a:ext uri="{FF2B5EF4-FFF2-40B4-BE49-F238E27FC236}">
                <a16:creationId xmlns:a16="http://schemas.microsoft.com/office/drawing/2014/main" id="{0D554159-4980-4943-A47C-58EB1B6C98E5}"/>
              </a:ext>
            </a:extLst>
          </p:cNvPr>
          <p:cNvSpPr txBox="1"/>
          <p:nvPr/>
        </p:nvSpPr>
        <p:spPr>
          <a:xfrm>
            <a:off x="8934313" y="3816628"/>
            <a:ext cx="1518044" cy="369332"/>
          </a:xfrm>
          <a:prstGeom prst="rect">
            <a:avLst/>
          </a:prstGeom>
          <a:noFill/>
        </p:spPr>
        <p:txBody>
          <a:bodyPr wrap="none" rtlCol="0">
            <a:spAutoFit/>
          </a:bodyPr>
          <a:lstStyle/>
          <a:p>
            <a:r>
              <a:rPr lang="en-US" dirty="0"/>
              <a:t>Water scarcity</a:t>
            </a:r>
          </a:p>
        </p:txBody>
      </p:sp>
      <p:sp>
        <p:nvSpPr>
          <p:cNvPr id="7" name="TextBox 6">
            <a:extLst>
              <a:ext uri="{FF2B5EF4-FFF2-40B4-BE49-F238E27FC236}">
                <a16:creationId xmlns:a16="http://schemas.microsoft.com/office/drawing/2014/main" id="{105E94FF-9E6A-B24F-ACFE-014DAACA7A5D}"/>
              </a:ext>
            </a:extLst>
          </p:cNvPr>
          <p:cNvSpPr txBox="1"/>
          <p:nvPr/>
        </p:nvSpPr>
        <p:spPr>
          <a:xfrm>
            <a:off x="8933473" y="4996795"/>
            <a:ext cx="1814086" cy="369332"/>
          </a:xfrm>
          <a:prstGeom prst="rect">
            <a:avLst/>
          </a:prstGeom>
          <a:noFill/>
        </p:spPr>
        <p:txBody>
          <a:bodyPr wrap="none" rtlCol="0">
            <a:spAutoFit/>
          </a:bodyPr>
          <a:lstStyle/>
          <a:p>
            <a:r>
              <a:rPr lang="en-US" dirty="0"/>
              <a:t>Entire population</a:t>
            </a:r>
          </a:p>
        </p:txBody>
      </p:sp>
      <p:cxnSp>
        <p:nvCxnSpPr>
          <p:cNvPr id="10" name="Straight Arrow Connector 9">
            <a:extLst>
              <a:ext uri="{FF2B5EF4-FFF2-40B4-BE49-F238E27FC236}">
                <a16:creationId xmlns:a16="http://schemas.microsoft.com/office/drawing/2014/main" id="{025E6F59-805C-104E-B753-E06E2ED77074}"/>
              </a:ext>
            </a:extLst>
          </p:cNvPr>
          <p:cNvCxnSpPr>
            <a:cxnSpLocks/>
            <a:stCxn id="5" idx="3"/>
          </p:cNvCxnSpPr>
          <p:nvPr/>
        </p:nvCxnSpPr>
        <p:spPr>
          <a:xfrm>
            <a:off x="2668169" y="4568610"/>
            <a:ext cx="2289594"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49E05B0-A0A5-6F49-9772-C549A84E3606}"/>
              </a:ext>
            </a:extLst>
          </p:cNvPr>
          <p:cNvCxnSpPr>
            <a:cxnSpLocks/>
          </p:cNvCxnSpPr>
          <p:nvPr/>
        </p:nvCxnSpPr>
        <p:spPr>
          <a:xfrm flipH="1">
            <a:off x="6515100" y="3996832"/>
            <a:ext cx="2364637" cy="446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D96677D-7547-C440-A74E-E33DA918AB54}"/>
              </a:ext>
            </a:extLst>
          </p:cNvPr>
          <p:cNvCxnSpPr>
            <a:cxnSpLocks/>
          </p:cNvCxnSpPr>
          <p:nvPr/>
        </p:nvCxnSpPr>
        <p:spPr>
          <a:xfrm flipH="1">
            <a:off x="6514260" y="5176999"/>
            <a:ext cx="2364637" cy="446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C1F73AE-4AE8-CD45-9381-ED14D44C12B2}"/>
              </a:ext>
            </a:extLst>
          </p:cNvPr>
          <p:cNvSpPr txBox="1"/>
          <p:nvPr/>
        </p:nvSpPr>
        <p:spPr>
          <a:xfrm>
            <a:off x="3278263" y="6214652"/>
            <a:ext cx="1317540" cy="369332"/>
          </a:xfrm>
          <a:prstGeom prst="rect">
            <a:avLst/>
          </a:prstGeom>
          <a:noFill/>
        </p:spPr>
        <p:txBody>
          <a:bodyPr wrap="none" rtlCol="0">
            <a:spAutoFit/>
          </a:bodyPr>
          <a:lstStyle/>
          <a:p>
            <a:r>
              <a:rPr lang="en-US" dirty="0"/>
              <a:t>Well salinity</a:t>
            </a:r>
          </a:p>
        </p:txBody>
      </p:sp>
      <p:sp>
        <p:nvSpPr>
          <p:cNvPr id="17" name="Freeform 16">
            <a:extLst>
              <a:ext uri="{FF2B5EF4-FFF2-40B4-BE49-F238E27FC236}">
                <a16:creationId xmlns:a16="http://schemas.microsoft.com/office/drawing/2014/main" id="{6D6D886A-A74F-834E-9662-6EA0D6F33AAE}"/>
              </a:ext>
            </a:extLst>
          </p:cNvPr>
          <p:cNvSpPr/>
          <p:nvPr/>
        </p:nvSpPr>
        <p:spPr>
          <a:xfrm>
            <a:off x="4629150" y="4814888"/>
            <a:ext cx="1300163" cy="1606351"/>
          </a:xfrm>
          <a:custGeom>
            <a:avLst/>
            <a:gdLst>
              <a:gd name="connsiteX0" fmla="*/ 0 w 1300163"/>
              <a:gd name="connsiteY0" fmla="*/ 1571625 h 1606351"/>
              <a:gd name="connsiteX1" fmla="*/ 800100 w 1300163"/>
              <a:gd name="connsiteY1" fmla="*/ 1400175 h 1606351"/>
              <a:gd name="connsiteX2" fmla="*/ 1300163 w 1300163"/>
              <a:gd name="connsiteY2" fmla="*/ 0 h 1606351"/>
            </a:gdLst>
            <a:ahLst/>
            <a:cxnLst>
              <a:cxn ang="0">
                <a:pos x="connsiteX0" y="connsiteY0"/>
              </a:cxn>
              <a:cxn ang="0">
                <a:pos x="connsiteX1" y="connsiteY1"/>
              </a:cxn>
              <a:cxn ang="0">
                <a:pos x="connsiteX2" y="connsiteY2"/>
              </a:cxn>
            </a:cxnLst>
            <a:rect l="l" t="t" r="r" b="b"/>
            <a:pathLst>
              <a:path w="1300163" h="1606351">
                <a:moveTo>
                  <a:pt x="0" y="1571625"/>
                </a:moveTo>
                <a:cubicBezTo>
                  <a:pt x="291703" y="1616868"/>
                  <a:pt x="583406" y="1662112"/>
                  <a:pt x="800100" y="1400175"/>
                </a:cubicBezTo>
                <a:cubicBezTo>
                  <a:pt x="1016794" y="1138238"/>
                  <a:pt x="1158478" y="569119"/>
                  <a:pt x="1300163" y="0"/>
                </a:cubicBezTo>
              </a:path>
            </a:pathLst>
          </a:custGeom>
          <a:noFill/>
          <a:ln w="7620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267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1+#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1+#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1+#ppt_w/2"/>
                                          </p:val>
                                        </p:tav>
                                        <p:tav tm="100000">
                                          <p:val>
                                            <p:strVal val="#ppt_x"/>
                                          </p:val>
                                        </p:tav>
                                      </p:tavLst>
                                    </p:anim>
                                    <p:anim calcmode="lin" valueType="num">
                                      <p:cBhvr additive="base">
                                        <p:cTn id="18" dur="1000" fill="hold"/>
                                        <p:tgtEl>
                                          <p:spTgt spid="1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0" fill="hold"/>
                                        <p:tgtEl>
                                          <p:spTgt spid="7"/>
                                        </p:tgtEl>
                                        <p:attrNameLst>
                                          <p:attrName>ppt_x</p:attrName>
                                        </p:attrNameLst>
                                      </p:cBhvr>
                                      <p:tavLst>
                                        <p:tav tm="0">
                                          <p:val>
                                            <p:strVal val="1+#ppt_w/2"/>
                                          </p:val>
                                        </p:tav>
                                        <p:tav tm="100000">
                                          <p:val>
                                            <p:strVal val="#ppt_x"/>
                                          </p:val>
                                        </p:tav>
                                      </p:tavLst>
                                    </p:anim>
                                    <p:anim calcmode="lin" valueType="num">
                                      <p:cBhvr additive="base">
                                        <p:cTn id="22"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0-#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1000" fill="hold"/>
                                        <p:tgtEl>
                                          <p:spTgt spid="16"/>
                                        </p:tgtEl>
                                        <p:attrNameLst>
                                          <p:attrName>ppt_x</p:attrName>
                                        </p:attrNameLst>
                                      </p:cBhvr>
                                      <p:tavLst>
                                        <p:tav tm="0">
                                          <p:val>
                                            <p:strVal val="#ppt_x"/>
                                          </p:val>
                                        </p:tav>
                                        <p:tav tm="100000">
                                          <p:val>
                                            <p:strVal val="#ppt_x"/>
                                          </p:val>
                                        </p:tav>
                                      </p:tavLst>
                                    </p:anim>
                                    <p:anim calcmode="lin" valueType="num">
                                      <p:cBhvr additive="base">
                                        <p:cTn id="38" dur="10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1000" fill="hold"/>
                                        <p:tgtEl>
                                          <p:spTgt spid="17"/>
                                        </p:tgtEl>
                                        <p:attrNameLst>
                                          <p:attrName>ppt_x</p:attrName>
                                        </p:attrNameLst>
                                      </p:cBhvr>
                                      <p:tavLst>
                                        <p:tav tm="0">
                                          <p:val>
                                            <p:strVal val="#ppt_x"/>
                                          </p:val>
                                        </p:tav>
                                        <p:tav tm="100000">
                                          <p:val>
                                            <p:strVal val="#ppt_x"/>
                                          </p:val>
                                        </p:tav>
                                      </p:tavLst>
                                    </p:anim>
                                    <p:anim calcmode="lin" valueType="num">
                                      <p:cBhvr additive="base">
                                        <p:cTn id="42"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6" grpId="0"/>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669A4-FB00-2C40-A148-F43BF9FC025D}"/>
              </a:ext>
            </a:extLst>
          </p:cNvPr>
          <p:cNvSpPr>
            <a:spLocks noGrp="1"/>
          </p:cNvSpPr>
          <p:nvPr>
            <p:ph type="title"/>
          </p:nvPr>
        </p:nvSpPr>
        <p:spPr/>
        <p:txBody>
          <a:bodyPr>
            <a:normAutofit/>
          </a:bodyPr>
          <a:lstStyle/>
          <a:p>
            <a:r>
              <a:rPr lang="en-US" dirty="0"/>
              <a:t>GCF requirements for the climate rationale</a:t>
            </a:r>
          </a:p>
        </p:txBody>
      </p:sp>
      <p:sp>
        <p:nvSpPr>
          <p:cNvPr id="3" name="Content Placeholder 2">
            <a:extLst>
              <a:ext uri="{FF2B5EF4-FFF2-40B4-BE49-F238E27FC236}">
                <a16:creationId xmlns:a16="http://schemas.microsoft.com/office/drawing/2014/main" id="{2E9E1557-0C15-A841-B636-07E88374A72F}"/>
              </a:ext>
            </a:extLst>
          </p:cNvPr>
          <p:cNvSpPr>
            <a:spLocks noGrp="1"/>
          </p:cNvSpPr>
          <p:nvPr>
            <p:ph idx="1"/>
          </p:nvPr>
        </p:nvSpPr>
        <p:spPr/>
        <p:txBody>
          <a:bodyPr/>
          <a:lstStyle/>
          <a:p>
            <a:r>
              <a:rPr lang="en-US" dirty="0"/>
              <a:t>Climate science basis</a:t>
            </a:r>
          </a:p>
          <a:p>
            <a:pPr lvl="1"/>
            <a:r>
              <a:rPr lang="en-US" dirty="0"/>
              <a:t>Description of current (recent past) climate</a:t>
            </a:r>
          </a:p>
          <a:p>
            <a:pPr lvl="1"/>
            <a:r>
              <a:rPr lang="en-US" dirty="0"/>
              <a:t>Description of projected climate change</a:t>
            </a:r>
          </a:p>
          <a:p>
            <a:r>
              <a:rPr lang="en-US" dirty="0"/>
              <a:t>Climate change impacts</a:t>
            </a:r>
          </a:p>
          <a:p>
            <a:pPr lvl="1"/>
            <a:r>
              <a:rPr lang="en-US" dirty="0"/>
              <a:t>Impacts in terms of the problem statement of the project</a:t>
            </a:r>
          </a:p>
          <a:p>
            <a:pPr lvl="1"/>
            <a:r>
              <a:rPr lang="en-US" dirty="0"/>
              <a:t>Assessment of how the project will mitigate the impact</a:t>
            </a:r>
          </a:p>
        </p:txBody>
      </p:sp>
    </p:spTree>
    <p:extLst>
      <p:ext uri="{BB962C8B-B14F-4D97-AF65-F5344CB8AC3E}">
        <p14:creationId xmlns:p14="http://schemas.microsoft.com/office/powerpoint/2010/main" val="4194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BA5DC-3101-6C4B-A9D2-A4D483AAC81A}"/>
              </a:ext>
            </a:extLst>
          </p:cNvPr>
          <p:cNvSpPr>
            <a:spLocks noGrp="1"/>
          </p:cNvSpPr>
          <p:nvPr>
            <p:ph type="title"/>
          </p:nvPr>
        </p:nvSpPr>
        <p:spPr/>
        <p:txBody>
          <a:bodyPr/>
          <a:lstStyle/>
          <a:p>
            <a:r>
              <a:rPr lang="en-US" dirty="0"/>
              <a:t>GCF policies on the climate rationale</a:t>
            </a:r>
          </a:p>
        </p:txBody>
      </p:sp>
      <p:sp>
        <p:nvSpPr>
          <p:cNvPr id="4" name="Content Placeholder 2">
            <a:extLst>
              <a:ext uri="{FF2B5EF4-FFF2-40B4-BE49-F238E27FC236}">
                <a16:creationId xmlns:a16="http://schemas.microsoft.com/office/drawing/2014/main" id="{3C18FFA4-2AFA-D947-8B9E-F5E58A19218C}"/>
              </a:ext>
            </a:extLst>
          </p:cNvPr>
          <p:cNvSpPr>
            <a:spLocks noGrp="1"/>
          </p:cNvSpPr>
          <p:nvPr>
            <p:ph idx="1"/>
          </p:nvPr>
        </p:nvSpPr>
        <p:spPr/>
        <p:txBody>
          <a:bodyPr>
            <a:normAutofit fontScale="92500" lnSpcReduction="20000"/>
          </a:bodyPr>
          <a:lstStyle/>
          <a:p>
            <a:r>
              <a:rPr lang="en-US" dirty="0"/>
              <a:t>What policy?</a:t>
            </a:r>
          </a:p>
          <a:p>
            <a:pPr lvl="1"/>
            <a:r>
              <a:rPr lang="en-GB" dirty="0"/>
              <a:t>“To date, GCF has not presented clear and consistent guidance to inform how accredited entities are to present information related to establishing the mitigation and/or adaptation impact potential of funding proposals, or to guide reviews by the Secretariat and independent Technical Advisory Panel (</a:t>
            </a:r>
            <a:r>
              <a:rPr lang="en-GB" dirty="0" err="1"/>
              <a:t>iTAP</a:t>
            </a:r>
            <a:r>
              <a:rPr lang="en-GB" dirty="0"/>
              <a:t>). This has led to difficulties for AEs in establishing climate impact potential, particularly with regard to adaptation proposals” (GCF/B.30/04)</a:t>
            </a:r>
          </a:p>
          <a:p>
            <a:r>
              <a:rPr lang="en-GB" dirty="0"/>
              <a:t>There is no policy on the climate rationale</a:t>
            </a:r>
          </a:p>
          <a:p>
            <a:pPr lvl="1"/>
            <a:r>
              <a:rPr lang="en-GB" dirty="0"/>
              <a:t>Secretariat staff and </a:t>
            </a:r>
            <a:r>
              <a:rPr lang="en-GB" dirty="0" err="1"/>
              <a:t>iTAP</a:t>
            </a:r>
            <a:r>
              <a:rPr lang="en-GB" dirty="0"/>
              <a:t> interpret climate rationale on an </a:t>
            </a:r>
            <a:r>
              <a:rPr lang="en-GB" i="1" dirty="0"/>
              <a:t>ad-hoc</a:t>
            </a:r>
            <a:r>
              <a:rPr lang="en-GB" dirty="0"/>
              <a:t> basis</a:t>
            </a:r>
          </a:p>
          <a:p>
            <a:pPr lvl="1"/>
            <a:r>
              <a:rPr lang="en-GB" dirty="0"/>
              <a:t>For different sectors, different elements of the climate rationale are given higher priority</a:t>
            </a:r>
          </a:p>
          <a:p>
            <a:pPr lvl="1"/>
            <a:r>
              <a:rPr lang="en-US" dirty="0"/>
              <a:t>The Secretariat has provided training to AEs – also in the Pacific – but other staff or </a:t>
            </a:r>
            <a:r>
              <a:rPr lang="en-US" dirty="0" err="1"/>
              <a:t>iTAP</a:t>
            </a:r>
            <a:r>
              <a:rPr lang="en-US" dirty="0"/>
              <a:t> may have different views</a:t>
            </a:r>
          </a:p>
          <a:p>
            <a:r>
              <a:rPr lang="en-US" b="1" dirty="0"/>
              <a:t>Building the climate rationale is more of an art than science</a:t>
            </a:r>
          </a:p>
        </p:txBody>
      </p:sp>
    </p:spTree>
    <p:extLst>
      <p:ext uri="{BB962C8B-B14F-4D97-AF65-F5344CB8AC3E}">
        <p14:creationId xmlns:p14="http://schemas.microsoft.com/office/powerpoint/2010/main" val="734921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6DD0F-8D6D-524B-969F-6A7A81A6E9B9}"/>
              </a:ext>
            </a:extLst>
          </p:cNvPr>
          <p:cNvSpPr>
            <a:spLocks noGrp="1"/>
          </p:cNvSpPr>
          <p:nvPr>
            <p:ph type="title"/>
          </p:nvPr>
        </p:nvSpPr>
        <p:spPr/>
        <p:txBody>
          <a:bodyPr/>
          <a:lstStyle/>
          <a:p>
            <a:r>
              <a:rPr lang="en-US" dirty="0"/>
              <a:t>GCF policy – Adaptation principles</a:t>
            </a:r>
          </a:p>
        </p:txBody>
      </p:sp>
      <p:sp>
        <p:nvSpPr>
          <p:cNvPr id="3" name="Content Placeholder 2">
            <a:extLst>
              <a:ext uri="{FF2B5EF4-FFF2-40B4-BE49-F238E27FC236}">
                <a16:creationId xmlns:a16="http://schemas.microsoft.com/office/drawing/2014/main" id="{B7A362CB-AF3E-A24D-8495-D98CB7F847EF}"/>
              </a:ext>
            </a:extLst>
          </p:cNvPr>
          <p:cNvSpPr>
            <a:spLocks noGrp="1"/>
          </p:cNvSpPr>
          <p:nvPr>
            <p:ph idx="1"/>
          </p:nvPr>
        </p:nvSpPr>
        <p:spPr>
          <a:xfrm>
            <a:off x="838200" y="1567179"/>
            <a:ext cx="10515600" cy="5290821"/>
          </a:xfrm>
        </p:spPr>
        <p:txBody>
          <a:bodyPr>
            <a:normAutofit lnSpcReduction="10000"/>
          </a:bodyPr>
          <a:lstStyle/>
          <a:p>
            <a:r>
              <a:rPr lang="en-US" dirty="0"/>
              <a:t>Identify the system at risk and the climate hazard</a:t>
            </a:r>
          </a:p>
          <a:p>
            <a:pPr lvl="1"/>
            <a:r>
              <a:rPr lang="en-US" dirty="0"/>
              <a:t>Demonstrate explicit connection between climate change experienced in the country and the impact for which the project is proposed</a:t>
            </a:r>
          </a:p>
          <a:p>
            <a:pPr lvl="1"/>
            <a:r>
              <a:rPr lang="en-US" dirty="0"/>
              <a:t>Link to NAP, NAPAs, </a:t>
            </a:r>
            <a:r>
              <a:rPr lang="en-US" dirty="0" err="1"/>
              <a:t>etc</a:t>
            </a:r>
            <a:endParaRPr lang="en-US" dirty="0"/>
          </a:p>
          <a:p>
            <a:r>
              <a:rPr lang="en-US" dirty="0"/>
              <a:t>Demonstrate how climate change leads to the impacts being mitigated or avoided by the project</a:t>
            </a:r>
          </a:p>
          <a:p>
            <a:r>
              <a:rPr lang="en-US" dirty="0"/>
              <a:t>Vulnerability assessment of target groups exposed to the climate hazard</a:t>
            </a:r>
          </a:p>
          <a:p>
            <a:r>
              <a:rPr lang="en-US" dirty="0"/>
              <a:t>Demonstrate how the activities of the project address the risk</a:t>
            </a:r>
          </a:p>
          <a:p>
            <a:pPr lvl="1"/>
            <a:r>
              <a:rPr lang="en-US" dirty="0"/>
              <a:t>Quantify beneficiaries</a:t>
            </a:r>
          </a:p>
          <a:p>
            <a:pPr lvl="1"/>
            <a:r>
              <a:rPr lang="en-US" dirty="0"/>
              <a:t>Existing barriers to development and how the project will overcome them</a:t>
            </a:r>
          </a:p>
          <a:p>
            <a:r>
              <a:rPr lang="en-US" dirty="0"/>
              <a:t>Align with country priorities</a:t>
            </a:r>
          </a:p>
          <a:p>
            <a:r>
              <a:rPr lang="en-US" dirty="0"/>
              <a:t>Demonstrate how benefits will not materialize without the project</a:t>
            </a:r>
          </a:p>
        </p:txBody>
      </p:sp>
    </p:spTree>
    <p:extLst>
      <p:ext uri="{BB962C8B-B14F-4D97-AF65-F5344CB8AC3E}">
        <p14:creationId xmlns:p14="http://schemas.microsoft.com/office/powerpoint/2010/main" val="3308445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750C9-E141-984C-B1ED-38AC94E3577A}"/>
              </a:ext>
            </a:extLst>
          </p:cNvPr>
          <p:cNvSpPr>
            <a:spLocks noGrp="1"/>
          </p:cNvSpPr>
          <p:nvPr>
            <p:ph type="title"/>
          </p:nvPr>
        </p:nvSpPr>
        <p:spPr/>
        <p:txBody>
          <a:bodyPr/>
          <a:lstStyle/>
          <a:p>
            <a:r>
              <a:rPr lang="en-US" dirty="0"/>
              <a:t>Climate risk framework</a:t>
            </a:r>
          </a:p>
        </p:txBody>
      </p:sp>
      <p:pic>
        <p:nvPicPr>
          <p:cNvPr id="4" name="Content Placeholder 3">
            <a:extLst>
              <a:ext uri="{FF2B5EF4-FFF2-40B4-BE49-F238E27FC236}">
                <a16:creationId xmlns:a16="http://schemas.microsoft.com/office/drawing/2014/main" id="{73E5AF7B-AAC4-7A48-8087-D40EC97B177D}"/>
              </a:ext>
            </a:extLst>
          </p:cNvPr>
          <p:cNvPicPr>
            <a:picLocks noGrp="1" noChangeAspect="1"/>
          </p:cNvPicPr>
          <p:nvPr>
            <p:ph idx="1"/>
          </p:nvPr>
        </p:nvPicPr>
        <p:blipFill>
          <a:blip r:embed="rId3"/>
          <a:stretch>
            <a:fillRect/>
          </a:stretch>
        </p:blipFill>
        <p:spPr>
          <a:xfrm>
            <a:off x="1856669" y="1487760"/>
            <a:ext cx="8478662" cy="5005114"/>
          </a:xfrm>
          <a:prstGeom prst="rect">
            <a:avLst/>
          </a:prstGeom>
        </p:spPr>
      </p:pic>
      <p:sp>
        <p:nvSpPr>
          <p:cNvPr id="6" name="TextBox 5">
            <a:extLst>
              <a:ext uri="{FF2B5EF4-FFF2-40B4-BE49-F238E27FC236}">
                <a16:creationId xmlns:a16="http://schemas.microsoft.com/office/drawing/2014/main" id="{6FBC1F3A-34C5-7F43-A411-2AC7A6B26FC5}"/>
              </a:ext>
            </a:extLst>
          </p:cNvPr>
          <p:cNvSpPr txBox="1"/>
          <p:nvPr/>
        </p:nvSpPr>
        <p:spPr>
          <a:xfrm>
            <a:off x="7876403" y="6492874"/>
            <a:ext cx="2603598" cy="369332"/>
          </a:xfrm>
          <a:prstGeom prst="rect">
            <a:avLst/>
          </a:prstGeom>
          <a:noFill/>
        </p:spPr>
        <p:txBody>
          <a:bodyPr wrap="none" rtlCol="0">
            <a:spAutoFit/>
          </a:bodyPr>
          <a:lstStyle/>
          <a:p>
            <a:r>
              <a:rPr lang="en-US" dirty="0"/>
              <a:t>Source: IPCC: SREX (2012)</a:t>
            </a:r>
          </a:p>
        </p:txBody>
      </p:sp>
    </p:spTree>
    <p:extLst>
      <p:ext uri="{BB962C8B-B14F-4D97-AF65-F5344CB8AC3E}">
        <p14:creationId xmlns:p14="http://schemas.microsoft.com/office/powerpoint/2010/main" val="427548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D351D-EDE1-B047-A4A2-39F790225089}"/>
              </a:ext>
            </a:extLst>
          </p:cNvPr>
          <p:cNvSpPr>
            <a:spLocks noGrp="1"/>
          </p:cNvSpPr>
          <p:nvPr>
            <p:ph type="title"/>
          </p:nvPr>
        </p:nvSpPr>
        <p:spPr>
          <a:xfrm>
            <a:off x="1285103" y="365126"/>
            <a:ext cx="9267567" cy="1055902"/>
          </a:xfrm>
        </p:spPr>
        <p:txBody>
          <a:bodyPr/>
          <a:lstStyle/>
          <a:p>
            <a:r>
              <a:rPr lang="en-US" dirty="0"/>
              <a:t>Barbados data</a:t>
            </a:r>
          </a:p>
        </p:txBody>
      </p:sp>
      <p:sp>
        <p:nvSpPr>
          <p:cNvPr id="3" name="Content Placeholder 2">
            <a:extLst>
              <a:ext uri="{FF2B5EF4-FFF2-40B4-BE49-F238E27FC236}">
                <a16:creationId xmlns:a16="http://schemas.microsoft.com/office/drawing/2014/main" id="{8D61DA21-FDCD-C04E-AC5B-6AB763A81D66}"/>
              </a:ext>
            </a:extLst>
          </p:cNvPr>
          <p:cNvSpPr>
            <a:spLocks noGrp="1"/>
          </p:cNvSpPr>
          <p:nvPr>
            <p:ph idx="1"/>
          </p:nvPr>
        </p:nvSpPr>
        <p:spPr>
          <a:xfrm>
            <a:off x="838200" y="1825625"/>
            <a:ext cx="4821195" cy="4847024"/>
          </a:xfrm>
        </p:spPr>
        <p:txBody>
          <a:bodyPr/>
          <a:lstStyle/>
          <a:p>
            <a:r>
              <a:rPr lang="en-US" dirty="0"/>
              <a:t>Some weather observation data was made available for the analysis</a:t>
            </a:r>
          </a:p>
          <a:p>
            <a:r>
              <a:rPr lang="en-US" dirty="0"/>
              <a:t>Focused on the southern half of the island</a:t>
            </a:r>
          </a:p>
        </p:txBody>
      </p:sp>
      <p:pic>
        <p:nvPicPr>
          <p:cNvPr id="5" name="Picture 4">
            <a:extLst>
              <a:ext uri="{FF2B5EF4-FFF2-40B4-BE49-F238E27FC236}">
                <a16:creationId xmlns:a16="http://schemas.microsoft.com/office/drawing/2014/main" id="{F0C05A15-F4B1-0E4E-B97A-492E02C197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4723" y="0"/>
            <a:ext cx="6387278" cy="6858000"/>
          </a:xfrm>
          <a:prstGeom prst="rect">
            <a:avLst/>
          </a:prstGeom>
          <a:ln w="19050">
            <a:solidFill>
              <a:schemeClr val="tx1"/>
            </a:solidFill>
          </a:ln>
        </p:spPr>
      </p:pic>
    </p:spTree>
    <p:extLst>
      <p:ext uri="{BB962C8B-B14F-4D97-AF65-F5344CB8AC3E}">
        <p14:creationId xmlns:p14="http://schemas.microsoft.com/office/powerpoint/2010/main" val="1533131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84CA-8E78-A443-AA94-C0DC08DDD302}"/>
              </a:ext>
            </a:extLst>
          </p:cNvPr>
          <p:cNvSpPr>
            <a:spLocks noGrp="1"/>
          </p:cNvSpPr>
          <p:nvPr>
            <p:ph type="title"/>
          </p:nvPr>
        </p:nvSpPr>
        <p:spPr/>
        <p:txBody>
          <a:bodyPr/>
          <a:lstStyle/>
          <a:p>
            <a:r>
              <a:rPr lang="en-US" dirty="0"/>
              <a:t>Barbados data</a:t>
            </a:r>
          </a:p>
        </p:txBody>
      </p:sp>
      <p:graphicFrame>
        <p:nvGraphicFramePr>
          <p:cNvPr id="4" name="Content Placeholder 3">
            <a:extLst>
              <a:ext uri="{FF2B5EF4-FFF2-40B4-BE49-F238E27FC236}">
                <a16:creationId xmlns:a16="http://schemas.microsoft.com/office/drawing/2014/main" id="{A6804AFD-12C6-D740-A6DB-0E07BF7295F3}"/>
              </a:ext>
            </a:extLst>
          </p:cNvPr>
          <p:cNvGraphicFramePr>
            <a:graphicFrameLocks noGrp="1"/>
          </p:cNvGraphicFramePr>
          <p:nvPr>
            <p:ph idx="1"/>
            <p:extLst>
              <p:ext uri="{D42A27DB-BD31-4B8C-83A1-F6EECF244321}">
                <p14:modId xmlns:p14="http://schemas.microsoft.com/office/powerpoint/2010/main" val="117604843"/>
              </p:ext>
            </p:extLst>
          </p:nvPr>
        </p:nvGraphicFramePr>
        <p:xfrm>
          <a:off x="838200" y="1690688"/>
          <a:ext cx="10293179" cy="3892369"/>
        </p:xfrm>
        <a:graphic>
          <a:graphicData uri="http://schemas.openxmlformats.org/drawingml/2006/table">
            <a:tbl>
              <a:tblPr firstRow="1" firstCol="1" bandRow="1">
                <a:tableStyleId>{5C22544A-7EE6-4342-B048-85BDC9FD1C3A}</a:tableStyleId>
              </a:tblPr>
              <a:tblGrid>
                <a:gridCol w="1775276">
                  <a:extLst>
                    <a:ext uri="{9D8B030D-6E8A-4147-A177-3AD203B41FA5}">
                      <a16:colId xmlns:a16="http://schemas.microsoft.com/office/drawing/2014/main" val="4139620077"/>
                    </a:ext>
                  </a:extLst>
                </a:gridCol>
                <a:gridCol w="1455613">
                  <a:extLst>
                    <a:ext uri="{9D8B030D-6E8A-4147-A177-3AD203B41FA5}">
                      <a16:colId xmlns:a16="http://schemas.microsoft.com/office/drawing/2014/main" val="1062051370"/>
                    </a:ext>
                  </a:extLst>
                </a:gridCol>
                <a:gridCol w="809435">
                  <a:extLst>
                    <a:ext uri="{9D8B030D-6E8A-4147-A177-3AD203B41FA5}">
                      <a16:colId xmlns:a16="http://schemas.microsoft.com/office/drawing/2014/main" val="1813875795"/>
                    </a:ext>
                  </a:extLst>
                </a:gridCol>
                <a:gridCol w="809435">
                  <a:extLst>
                    <a:ext uri="{9D8B030D-6E8A-4147-A177-3AD203B41FA5}">
                      <a16:colId xmlns:a16="http://schemas.microsoft.com/office/drawing/2014/main" val="4106748808"/>
                    </a:ext>
                  </a:extLst>
                </a:gridCol>
                <a:gridCol w="809435">
                  <a:extLst>
                    <a:ext uri="{9D8B030D-6E8A-4147-A177-3AD203B41FA5}">
                      <a16:colId xmlns:a16="http://schemas.microsoft.com/office/drawing/2014/main" val="3425449155"/>
                    </a:ext>
                  </a:extLst>
                </a:gridCol>
                <a:gridCol w="4633985">
                  <a:extLst>
                    <a:ext uri="{9D8B030D-6E8A-4147-A177-3AD203B41FA5}">
                      <a16:colId xmlns:a16="http://schemas.microsoft.com/office/drawing/2014/main" val="4290369683"/>
                    </a:ext>
                  </a:extLst>
                </a:gridCol>
              </a:tblGrid>
              <a:tr h="299413">
                <a:tc>
                  <a:txBody>
                    <a:bodyPr/>
                    <a:lstStyle/>
                    <a:p>
                      <a:pPr>
                        <a:spcAft>
                          <a:spcPts val="600"/>
                        </a:spcAft>
                      </a:pPr>
                      <a:r>
                        <a:rPr lang="en-GB" sz="1800" dirty="0">
                          <a:effectLst/>
                        </a:rPr>
                        <a:t>Station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600"/>
                        </a:spcAft>
                      </a:pPr>
                      <a:r>
                        <a:rPr lang="en-GB" sz="1800">
                          <a:effectLst/>
                        </a:rPr>
                        <a:t>Location</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a:effectLst/>
                        </a:rPr>
                        <a:t>Tmax</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a:effectLst/>
                        </a:rPr>
                        <a:t>Tmin</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a:effectLst/>
                        </a:rPr>
                        <a:t>Pr</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600"/>
                        </a:spcAft>
                      </a:pPr>
                      <a:r>
                        <a:rPr lang="en-GB" sz="1800">
                          <a:effectLst/>
                        </a:rPr>
                        <a:t>Description</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13314269"/>
                  </a:ext>
                </a:extLst>
              </a:tr>
              <a:tr h="898239">
                <a:tc>
                  <a:txBody>
                    <a:bodyPr/>
                    <a:lstStyle/>
                    <a:p>
                      <a:pPr>
                        <a:spcAft>
                          <a:spcPts val="600"/>
                        </a:spcAft>
                      </a:pPr>
                      <a:r>
                        <a:rPr lang="en-GB" sz="1800">
                          <a:effectLst/>
                        </a:rPr>
                        <a:t>Barbados Meteorological Service (BMS)</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600"/>
                        </a:spcAft>
                      </a:pPr>
                      <a:r>
                        <a:rPr lang="en-GB" sz="1800" dirty="0">
                          <a:effectLst/>
                        </a:rPr>
                        <a:t>13.086°N – 59.487°W</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GB" sz="1800">
                          <a:effectLst/>
                        </a:rPr>
                        <a: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GB" sz="1800">
                          <a:effectLst/>
                        </a:rPr>
                        <a: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spcAft>
                          <a:spcPts val="600"/>
                        </a:spcAft>
                      </a:pPr>
                      <a:r>
                        <a:rPr lang="en-GB" sz="1800">
                          <a:effectLst/>
                        </a:rPr>
                        <a:t>Monthly averages over the period 1991 – 2020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6653860"/>
                  </a:ext>
                </a:extLst>
              </a:tr>
              <a:tr h="1497065">
                <a:tc>
                  <a:txBody>
                    <a:bodyPr/>
                    <a:lstStyle/>
                    <a:p>
                      <a:pPr>
                        <a:spcAft>
                          <a:spcPts val="600"/>
                        </a:spcAft>
                      </a:pPr>
                      <a:r>
                        <a:rPr lang="en-GB" sz="1800" dirty="0">
                          <a:effectLst/>
                        </a:rPr>
                        <a:t>Caribbean Institute for Meteorology and Hydrology (CIMH)</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600"/>
                        </a:spcAft>
                      </a:pPr>
                      <a:r>
                        <a:rPr lang="en-GB" sz="1800">
                          <a:effectLst/>
                        </a:rPr>
                        <a:t>13.150°N – 59.625°W</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a:effectLst/>
                        </a:rPr>
                        <a: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GB" sz="18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GB" sz="1800" dirty="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spcAft>
                          <a:spcPts val="600"/>
                        </a:spcAft>
                      </a:pPr>
                      <a:r>
                        <a:rPr lang="en-GB" sz="1800" dirty="0">
                          <a:effectLst/>
                        </a:rPr>
                        <a:t>Daily observations over the period 1991 – 2020. These data have been used for a </a:t>
                      </a:r>
                      <a:r>
                        <a:rPr lang="en-GB" sz="1800" dirty="0" err="1">
                          <a:effectLst/>
                        </a:rPr>
                        <a:t>Climpact</a:t>
                      </a:r>
                      <a:r>
                        <a:rPr lang="en-GB" sz="1800" dirty="0">
                          <a:effectLst/>
                        </a:rPr>
                        <a:t> analysis. A discussion of analysis results and several relevant figures are included in section 1.3.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40198173"/>
                  </a:ext>
                </a:extLst>
              </a:tr>
              <a:tr h="598826">
                <a:tc>
                  <a:txBody>
                    <a:bodyPr/>
                    <a:lstStyle/>
                    <a:p>
                      <a:pPr>
                        <a:spcAft>
                          <a:spcPts val="600"/>
                        </a:spcAft>
                      </a:pPr>
                      <a:r>
                        <a:rPr lang="en-GB" sz="1800">
                          <a:effectLst/>
                        </a:rPr>
                        <a:t>Walkers Terrace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600"/>
                        </a:spcAft>
                      </a:pPr>
                      <a:r>
                        <a:rPr lang="en-GB" sz="1800">
                          <a:effectLst/>
                        </a:rPr>
                        <a:t>13.139°N – 59.559°W</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a:effectLst/>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GB" sz="1800">
                          <a:effectLst/>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GB" sz="1800">
                          <a:effectLst/>
                        </a:rPr>
                        <a: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spcAft>
                          <a:spcPts val="600"/>
                        </a:spcAft>
                      </a:pPr>
                      <a:r>
                        <a:rPr lang="en-GB" sz="1800" dirty="0">
                          <a:effectLst/>
                        </a:rPr>
                        <a:t>Monthly averages over the period 1991 – 2020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96781003"/>
                  </a:ext>
                </a:extLst>
              </a:tr>
              <a:tr h="598826">
                <a:tc>
                  <a:txBody>
                    <a:bodyPr/>
                    <a:lstStyle/>
                    <a:p>
                      <a:pPr>
                        <a:spcAft>
                          <a:spcPts val="600"/>
                        </a:spcAft>
                      </a:pPr>
                      <a:r>
                        <a:rPr lang="en-GB" sz="1800">
                          <a:effectLst/>
                        </a:rPr>
                        <a:t>Bowmanston</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600"/>
                        </a:spcAft>
                      </a:pPr>
                      <a:r>
                        <a:rPr lang="en-GB" sz="1800">
                          <a:effectLst/>
                        </a:rPr>
                        <a:t>13.170°N – 59.506°W</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600"/>
                        </a:spcAft>
                      </a:pPr>
                      <a:r>
                        <a:rPr lang="en-GB" sz="1800">
                          <a:effectLst/>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GB" sz="1800">
                          <a:effectLst/>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600"/>
                        </a:spcAft>
                      </a:pPr>
                      <a:r>
                        <a:rPr lang="en-GB" sz="1800">
                          <a:effectLst/>
                        </a:rPr>
                        <a:t>✓</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spcAft>
                          <a:spcPts val="600"/>
                        </a:spcAft>
                      </a:pPr>
                      <a:r>
                        <a:rPr lang="en-GB" sz="1800" dirty="0">
                          <a:effectLst/>
                        </a:rPr>
                        <a:t>Monthly averages over the period 1991 – 2020</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51212128"/>
                  </a:ext>
                </a:extLst>
              </a:tr>
            </a:tbl>
          </a:graphicData>
        </a:graphic>
      </p:graphicFrame>
      <p:sp>
        <p:nvSpPr>
          <p:cNvPr id="5" name="Rectangle 1">
            <a:extLst>
              <a:ext uri="{FF2B5EF4-FFF2-40B4-BE49-F238E27FC236}">
                <a16:creationId xmlns:a16="http://schemas.microsoft.com/office/drawing/2014/main" id="{B04E0EB3-0E3E-9F4D-B32D-94F804AC2849}"/>
              </a:ext>
            </a:extLst>
          </p:cNvPr>
          <p:cNvSpPr>
            <a:spLocks noChangeArrowheads="1"/>
          </p:cNvSpPr>
          <p:nvPr/>
        </p:nvSpPr>
        <p:spPr bwMode="auto">
          <a:xfrm>
            <a:off x="3233738" y="3011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63153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B5B15-362F-534C-A505-E347FDE1C751}"/>
              </a:ext>
            </a:extLst>
          </p:cNvPr>
          <p:cNvSpPr>
            <a:spLocks noGrp="1"/>
          </p:cNvSpPr>
          <p:nvPr>
            <p:ph type="title"/>
          </p:nvPr>
        </p:nvSpPr>
        <p:spPr/>
        <p:txBody>
          <a:bodyPr/>
          <a:lstStyle/>
          <a:p>
            <a:r>
              <a:rPr lang="en-US" dirty="0"/>
              <a:t>Current climate</a:t>
            </a:r>
          </a:p>
        </p:txBody>
      </p:sp>
      <p:pic>
        <p:nvPicPr>
          <p:cNvPr id="4" name="Picture 3">
            <a:extLst>
              <a:ext uri="{FF2B5EF4-FFF2-40B4-BE49-F238E27FC236}">
                <a16:creationId xmlns:a16="http://schemas.microsoft.com/office/drawing/2014/main" id="{80B1353E-261E-5C46-BFA1-FDEBBC4CE4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424" y="1835278"/>
            <a:ext cx="11137151" cy="4176740"/>
          </a:xfrm>
          <a:prstGeom prst="rect">
            <a:avLst/>
          </a:prstGeom>
          <a:ln w="12700">
            <a:solidFill>
              <a:schemeClr val="accent1"/>
            </a:solidFill>
          </a:ln>
        </p:spPr>
      </p:pic>
    </p:spTree>
    <p:extLst>
      <p:ext uri="{BB962C8B-B14F-4D97-AF65-F5344CB8AC3E}">
        <p14:creationId xmlns:p14="http://schemas.microsoft.com/office/powerpoint/2010/main" val="2497072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482391-A5DE-FD49-B662-D0F7DDFA92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9605" y="41454"/>
            <a:ext cx="9032789" cy="6775092"/>
          </a:xfrm>
          <a:prstGeom prst="rect">
            <a:avLst/>
          </a:prstGeom>
          <a:ln w="12700">
            <a:solidFill>
              <a:schemeClr val="accent1"/>
            </a:solidFill>
          </a:ln>
        </p:spPr>
      </p:pic>
    </p:spTree>
    <p:extLst>
      <p:ext uri="{BB962C8B-B14F-4D97-AF65-F5344CB8AC3E}">
        <p14:creationId xmlns:p14="http://schemas.microsoft.com/office/powerpoint/2010/main" val="5986587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979F12F22C9E4F9273E32F354CEDB7" ma:contentTypeVersion="18" ma:contentTypeDescription="Create a new document." ma:contentTypeScope="" ma:versionID="495cd79217b99afa72b9ee5eaa6991a8">
  <xsd:schema xmlns:xsd="http://www.w3.org/2001/XMLSchema" xmlns:xs="http://www.w3.org/2001/XMLSchema" xmlns:p="http://schemas.microsoft.com/office/2006/metadata/properties" xmlns:ns2="366ae72f-6d51-4737-8f6b-a9169c366b64" xmlns:ns3="a3cd7b71-671d-4139-9a97-5d1a7380fae4" xmlns:ns4="50c9b839-8b53-4ddb-9b24-b96221f2bda6" targetNamespace="http://schemas.microsoft.com/office/2006/metadata/properties" ma:root="true" ma:fieldsID="163074be616c017a06b81a72cc3842b3" ns2:_="" ns3:_="" ns4:_="">
    <xsd:import namespace="366ae72f-6d51-4737-8f6b-a9169c366b64"/>
    <xsd:import namespace="a3cd7b71-671d-4139-9a97-5d1a7380fae4"/>
    <xsd:import namespace="50c9b839-8b53-4ddb-9b24-b96221f2bda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ile_x0020_" minOccurs="0"/>
                <xsd:element ref="ns2:remark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6ae72f-6d51-4737-8f6b-a9169c366b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ile_x0020_" ma:index="16" nillable="true" ma:displayName="file " ma:format="Dropdown" ma:internalName="file_x0020_" ma:percentage="FALSE">
      <xsd:simpleType>
        <xsd:restriction base="dms:Number"/>
      </xsd:simpleType>
    </xsd:element>
    <xsd:element name="remarks" ma:index="17" nillable="true" ma:displayName="remarks" ma:format="Dropdown" ma:internalName="remarks">
      <xsd:simpleType>
        <xsd:restriction base="dms:Text">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3a5397d5-9543-4dbc-8fcb-23c3638b1d4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3cd7b71-671d-4139-9a97-5d1a7380fae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0c9b839-8b53-4ddb-9b24-b96221f2bda6"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5fd50e79-fa69-4ed5-b0f8-bdacc103d93a}" ma:internalName="TaxCatchAll" ma:showField="CatchAllData" ma:web="a3cd7b71-671d-4139-9a97-5d1a7380fae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emarks xmlns="366ae72f-6d51-4737-8f6b-a9169c366b64" xsi:nil="true"/>
    <TaxCatchAll xmlns="50c9b839-8b53-4ddb-9b24-b96221f2bda6" xsi:nil="true"/>
    <file_x0020_ xmlns="366ae72f-6d51-4737-8f6b-a9169c366b64" xsi:nil="true"/>
    <lcf76f155ced4ddcb4097134ff3c332f xmlns="366ae72f-6d51-4737-8f6b-a9169c366b6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CE204A6-7EA6-4991-9FB6-42A880878D97}"/>
</file>

<file path=customXml/itemProps2.xml><?xml version="1.0" encoding="utf-8"?>
<ds:datastoreItem xmlns:ds="http://schemas.openxmlformats.org/officeDocument/2006/customXml" ds:itemID="{811A9D57-3179-4F44-8877-A7CC7213AAF2}"/>
</file>

<file path=customXml/itemProps3.xml><?xml version="1.0" encoding="utf-8"?>
<ds:datastoreItem xmlns:ds="http://schemas.openxmlformats.org/officeDocument/2006/customXml" ds:itemID="{DAE805A0-F364-48DF-9CCE-7867317146A4}"/>
</file>

<file path=docProps/app.xml><?xml version="1.0" encoding="utf-8"?>
<Properties xmlns="http://schemas.openxmlformats.org/officeDocument/2006/extended-properties" xmlns:vt="http://schemas.openxmlformats.org/officeDocument/2006/docPropsVTypes">
  <Template>Office Theme</Template>
  <TotalTime>71</TotalTime>
  <Words>1087</Words>
  <Application>Microsoft Macintosh PowerPoint</Application>
  <PresentationFormat>Widescreen</PresentationFormat>
  <Paragraphs>126</Paragraphs>
  <Slides>19</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3R-CReWS Climate rationale</vt:lpstr>
      <vt:lpstr>GCF requirements for the climate rationale</vt:lpstr>
      <vt:lpstr>GCF policies on the climate rationale</vt:lpstr>
      <vt:lpstr>GCF policy – Adaptation principles</vt:lpstr>
      <vt:lpstr>Climate risk framework</vt:lpstr>
      <vt:lpstr>Barbados data</vt:lpstr>
      <vt:lpstr>Barbados data</vt:lpstr>
      <vt:lpstr>Current climate</vt:lpstr>
      <vt:lpstr>PowerPoint Presentation</vt:lpstr>
      <vt:lpstr>PowerPoint Presentation</vt:lpstr>
      <vt:lpstr>PowerPoint Presentation</vt:lpstr>
      <vt:lpstr>PowerPoint Presentation</vt:lpstr>
      <vt:lpstr>Climate change forecasts</vt:lpstr>
      <vt:lpstr>PowerPoint Presentation</vt:lpstr>
      <vt:lpstr>PowerPoint Presentation</vt:lpstr>
      <vt:lpstr>PowerPoint Presentation</vt:lpstr>
      <vt:lpstr>Climate change impacts</vt:lpstr>
      <vt:lpstr>PowerPoint Presentation</vt:lpstr>
      <vt:lpstr>Climate change impacts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3R-CReWS Climate rationale</dc:title>
  <dc:creator>Reviewer</dc:creator>
  <cp:lastModifiedBy>Reviewer</cp:lastModifiedBy>
  <cp:revision>1</cp:revision>
  <dcterms:created xsi:type="dcterms:W3CDTF">2021-12-06T06:02:00Z</dcterms:created>
  <dcterms:modified xsi:type="dcterms:W3CDTF">2021-12-06T07:13:21Z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0x01010000979F12F22C9E4F9273E32F354CEDB7</vt:lpwstr>
  </property>
</Properties>
</file>