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2"/>
  </p:notesMasterIdLst>
  <p:sldIdLst>
    <p:sldId id="256" r:id="rId2"/>
    <p:sldId id="265" r:id="rId3"/>
    <p:sldId id="266" r:id="rId4"/>
    <p:sldId id="257" r:id="rId5"/>
    <p:sldId id="263" r:id="rId6"/>
    <p:sldId id="264" r:id="rId7"/>
    <p:sldId id="258" r:id="rId8"/>
    <p:sldId id="259" r:id="rId9"/>
    <p:sldId id="260" r:id="rId10"/>
    <p:sldId id="261"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6" autoAdjust="0"/>
    <p:restoredTop sz="94697" autoAdjust="0"/>
  </p:normalViewPr>
  <p:slideViewPr>
    <p:cSldViewPr snapToGrid="0">
      <p:cViewPr varScale="1">
        <p:scale>
          <a:sx n="104" d="100"/>
          <a:sy n="104" d="100"/>
        </p:scale>
        <p:origin x="69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8A339-0913-4B05-8EEA-AE07F450A74E}" type="datetimeFigureOut">
              <a:rPr lang="en-BB" smtClean="0"/>
              <a:t>02/18/2022</a:t>
            </a:fld>
            <a:endParaRPr lang="en-B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599CC6-A2DE-4446-9AAC-D0BE4900141B}" type="slidenum">
              <a:rPr lang="en-BB" smtClean="0"/>
              <a:t>‹#›</a:t>
            </a:fld>
            <a:endParaRPr lang="en-BB"/>
          </a:p>
        </p:txBody>
      </p:sp>
    </p:spTree>
    <p:extLst>
      <p:ext uri="{BB962C8B-B14F-4D97-AF65-F5344CB8AC3E}">
        <p14:creationId xmlns:p14="http://schemas.microsoft.com/office/powerpoint/2010/main" val="1494140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Standardised Precipitation Index (12-month period) from monthly precipitation as projected by an ensemble of CMIP6 models with the SSP2-4.5 scenario. The grey shaded area represents the current climatological normal</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2</a:t>
            </a:fld>
            <a:endParaRPr lang="en-US"/>
          </a:p>
        </p:txBody>
      </p:sp>
    </p:spTree>
    <p:extLst>
      <p:ext uri="{BB962C8B-B14F-4D97-AF65-F5344CB8AC3E}">
        <p14:creationId xmlns:p14="http://schemas.microsoft.com/office/powerpoint/2010/main" val="1112023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SPI over the period 1991 – 2020 is almost the mirror image of observed salinity in wells. Periods of drought (negative SPI values, red) correlate with increasing salinity.</a:t>
            </a:r>
          </a:p>
        </p:txBody>
      </p:sp>
      <p:sp>
        <p:nvSpPr>
          <p:cNvPr id="4" name="Slide Number Placeholder 3"/>
          <p:cNvSpPr>
            <a:spLocks noGrp="1"/>
          </p:cNvSpPr>
          <p:nvPr>
            <p:ph type="sldNum" sz="quarter" idx="5"/>
          </p:nvPr>
        </p:nvSpPr>
        <p:spPr/>
        <p:txBody>
          <a:bodyPr/>
          <a:lstStyle/>
          <a:p>
            <a:fld id="{A19F3A34-A3BA-CB4A-BA3C-3BBD1FA10612}" type="slidenum">
              <a:rPr lang="en-US" smtClean="0"/>
              <a:t>3</a:t>
            </a:fld>
            <a:endParaRPr lang="en-US"/>
          </a:p>
        </p:txBody>
      </p:sp>
    </p:spTree>
    <p:extLst>
      <p:ext uri="{BB962C8B-B14F-4D97-AF65-F5344CB8AC3E}">
        <p14:creationId xmlns:p14="http://schemas.microsoft.com/office/powerpoint/2010/main" val="2866566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BSTP to Waterford (Botanical Gardens) with take-off at </a:t>
            </a:r>
            <a:r>
              <a:rPr lang="en-US" b="0" i="0" dirty="0" err="1">
                <a:solidFill>
                  <a:srgbClr val="000000"/>
                </a:solidFill>
                <a:effectLst/>
                <a:latin typeface="Arial" panose="020B0604020202020204" pitchFamily="34" charset="0"/>
              </a:rPr>
              <a:t>Hothersal</a:t>
            </a:r>
            <a:r>
              <a:rPr lang="en-US" b="0" i="0" dirty="0">
                <a:solidFill>
                  <a:srgbClr val="000000"/>
                </a:solidFill>
                <a:effectLst/>
                <a:latin typeface="Arial" panose="020B0604020202020204" pitchFamily="34" charset="0"/>
              </a:rPr>
              <a:t> on to Friendship Plantation then turn south along ABC </a:t>
            </a:r>
            <a:r>
              <a:rPr lang="en-US" b="0" i="0" dirty="0" err="1">
                <a:solidFill>
                  <a:srgbClr val="000000"/>
                </a:solidFill>
                <a:effectLst/>
                <a:latin typeface="Arial" panose="020B0604020202020204" pitchFamily="34" charset="0"/>
              </a:rPr>
              <a:t>H’way</a:t>
            </a:r>
            <a:r>
              <a:rPr lang="en-US" b="0" i="0" dirty="0">
                <a:solidFill>
                  <a:srgbClr val="000000"/>
                </a:solidFill>
                <a:effectLst/>
                <a:latin typeface="Arial" panose="020B0604020202020204" pitchFamily="34" charset="0"/>
              </a:rPr>
              <a:t> and then turn north along Belle Road up to </a:t>
            </a:r>
            <a:r>
              <a:rPr lang="en-US" b="0" i="0" dirty="0" err="1">
                <a:solidFill>
                  <a:srgbClr val="000000"/>
                </a:solidFill>
                <a:effectLst/>
                <a:latin typeface="Arial" panose="020B0604020202020204" pitchFamily="34" charset="0"/>
              </a:rPr>
              <a:t>Lears</a:t>
            </a:r>
            <a:r>
              <a:rPr lang="en-US" b="0" i="0" dirty="0">
                <a:solidFill>
                  <a:srgbClr val="000000"/>
                </a:solidFill>
                <a:effectLst/>
                <a:latin typeface="Arial" panose="020B0604020202020204" pitchFamily="34" charset="0"/>
              </a:rPr>
              <a:t> (Roberts Manufacturing) </a:t>
            </a:r>
            <a:endParaRPr lang="en-BB" dirty="0"/>
          </a:p>
        </p:txBody>
      </p:sp>
      <p:sp>
        <p:nvSpPr>
          <p:cNvPr id="4" name="Slide Number Placeholder 3"/>
          <p:cNvSpPr>
            <a:spLocks noGrp="1"/>
          </p:cNvSpPr>
          <p:nvPr>
            <p:ph type="sldNum" sz="quarter" idx="5"/>
          </p:nvPr>
        </p:nvSpPr>
        <p:spPr/>
        <p:txBody>
          <a:bodyPr/>
          <a:lstStyle/>
          <a:p>
            <a:fld id="{CB599CC6-A2DE-4446-9AAC-D0BE4900141B}" type="slidenum">
              <a:rPr lang="en-BB" smtClean="0"/>
              <a:t>7</a:t>
            </a:fld>
            <a:endParaRPr lang="en-BB"/>
          </a:p>
        </p:txBody>
      </p:sp>
    </p:spTree>
    <p:extLst>
      <p:ext uri="{BB962C8B-B14F-4D97-AF65-F5344CB8AC3E}">
        <p14:creationId xmlns:p14="http://schemas.microsoft.com/office/powerpoint/2010/main" val="4292633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24653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6399728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6008826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4404488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7238184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7257211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CBC1C18-307B-4F68-A007-B5B542270E8D}" type="datetimeFigureOut">
              <a:rPr lang="en-US" smtClean="0"/>
              <a:t>2/18/2022</a:t>
            </a:fld>
            <a:endParaRPr lang="en-US" dirty="0"/>
          </a:p>
        </p:txBody>
      </p:sp>
      <p:sp>
        <p:nvSpPr>
          <p:cNvPr id="4"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1572960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64373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501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97D162C4-EDD9-4389-A98B-B87ECEA2A816}"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74200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059C3-6A89-4494-99FF-5A4D6FFD50EB}" type="datetimeFigureOut">
              <a:rPr lang="en-US" smtClean="0"/>
              <a:t>2/18/2022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7244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2/18/2022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3911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smtClean="0"/>
              <a:t>2/18/2022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37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1FAF3416-4057-4DAA-829D-4CA07428D088}" type="datetimeFigureOut">
              <a:rPr lang="en-US" smtClean="0"/>
              <a:t>2/18/2022</a:t>
            </a:fld>
            <a:endParaRPr lang="en-US" dirty="0"/>
          </a:p>
        </p:txBody>
      </p:sp>
      <p:sp>
        <p:nvSpPr>
          <p:cNvPr id="5" name="Footer Placeholder 3"/>
          <p:cNvSpPr>
            <a:spLocks noGrp="1"/>
          </p:cNvSpPr>
          <p:nvPr>
            <p:ph type="ftr" sz="quarter" idx="11"/>
          </p:nvPr>
        </p:nvSpPr>
        <p:spPr/>
        <p:txBody>
          <a:bodyPr/>
          <a:lstStyle/>
          <a:p>
            <a:r>
              <a:rPr lang="en-US"/>
              <a:t>
              </a:t>
            </a:r>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79436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21D9284-D300-4297-87F7-E791DCC15DB1}" type="datetimeFigureOut">
              <a:rPr lang="en-US" smtClean="0"/>
              <a:t>2/18/2022</a:t>
            </a:fld>
            <a:endParaRPr lang="en-US" dirty="0"/>
          </a:p>
        </p:txBody>
      </p:sp>
      <p:sp>
        <p:nvSpPr>
          <p:cNvPr id="5" name="Footer Placeholder 2"/>
          <p:cNvSpPr>
            <a:spLocks noGrp="1"/>
          </p:cNvSpPr>
          <p:nvPr>
            <p:ph type="ftr" sz="quarter" idx="11"/>
          </p:nvPr>
        </p:nvSpPr>
        <p:spPr/>
        <p:txBody>
          <a:bodyPr/>
          <a:lstStyle/>
          <a:p>
            <a:r>
              <a:rPr lang="en-US"/>
              <a:t>
              </a:t>
            </a:r>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31413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37D525BB-DA17-4BA0-B3C8-3AC3ABC827E6}" type="datetimeFigureOut">
              <a:rPr lang="en-US" smtClean="0"/>
              <a:t>2/18/2022</a:t>
            </a:fld>
            <a:endParaRPr lang="en-US" dirty="0"/>
          </a:p>
        </p:txBody>
      </p:sp>
      <p:sp>
        <p:nvSpPr>
          <p:cNvPr id="5" name="Footer Placeholder 5"/>
          <p:cNvSpPr>
            <a:spLocks noGrp="1"/>
          </p:cNvSpPr>
          <p:nvPr>
            <p:ph type="ftr" sz="quarter" idx="11"/>
          </p:nvPr>
        </p:nvSpPr>
        <p:spPr/>
        <p:txBody>
          <a:bodyPr/>
          <a:lstStyle/>
          <a:p>
            <a:r>
              <a:rPr lang="en-US"/>
              <a:t>
              </a:t>
            </a:r>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688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16C4C9A-3960-41CF-A4E9-2A8FB932454B}" type="datetimeFigureOut">
              <a:rPr lang="en-US" smtClean="0"/>
              <a:t>2/18/2022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818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BC1C18-307B-4F68-A007-B5B542270E8D}" type="datetimeFigureOut">
              <a:rPr lang="en-US" smtClean="0"/>
              <a:t>2/18/2022</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
              </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3932240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C75A581-59FD-4BEE-96A5-4B37A64592D0}"/>
              </a:ext>
            </a:extLst>
          </p:cNvPr>
          <p:cNvSpPr>
            <a:spLocks noGrp="1"/>
          </p:cNvSpPr>
          <p:nvPr>
            <p:ph type="ctrTitle"/>
          </p:nvPr>
        </p:nvSpPr>
        <p:spPr/>
        <p:txBody>
          <a:bodyPr/>
          <a:lstStyle/>
          <a:p>
            <a:r>
              <a:rPr lang="en-US" sz="4400" dirty="0"/>
              <a:t>THE R’s (REDUCE, REUSE AND RECYCLE) FOR CLIMATE RESILIENCE WASTEWATER SYSTEMS IN BARBADOS (3R-CReWS</a:t>
            </a:r>
            <a:r>
              <a:rPr lang="en-US" sz="4400" dirty="0" smtClean="0"/>
              <a:t>)</a:t>
            </a:r>
            <a:endParaRPr lang="en-BB" sz="4400" dirty="0"/>
          </a:p>
        </p:txBody>
      </p:sp>
      <p:sp>
        <p:nvSpPr>
          <p:cNvPr id="5" name="Content Placeholder 4">
            <a:extLst>
              <a:ext uri="{FF2B5EF4-FFF2-40B4-BE49-F238E27FC236}">
                <a16:creationId xmlns:a16="http://schemas.microsoft.com/office/drawing/2014/main" id="{96718D9C-6120-4FBC-ADE6-6263DCFE750B}"/>
              </a:ext>
            </a:extLst>
          </p:cNvPr>
          <p:cNvSpPr>
            <a:spLocks noGrp="1"/>
          </p:cNvSpPr>
          <p:nvPr>
            <p:ph type="subTitle" idx="1"/>
          </p:nvPr>
        </p:nvSpPr>
        <p:spPr>
          <a:xfrm>
            <a:off x="1154955" y="5266908"/>
            <a:ext cx="8825658" cy="861420"/>
          </a:xfrm>
        </p:spPr>
        <p:txBody>
          <a:bodyPr/>
          <a:lstStyle/>
          <a:p>
            <a:r>
              <a:rPr lang="en-US" i="1" dirty="0"/>
              <a:t>Technical working group meeting </a:t>
            </a:r>
          </a:p>
          <a:p>
            <a:r>
              <a:rPr lang="en-US" i="1" dirty="0" smtClean="0"/>
              <a:t>18</a:t>
            </a:r>
            <a:r>
              <a:rPr lang="en-US" i="1" dirty="0" smtClean="0"/>
              <a:t> February 2022</a:t>
            </a:r>
            <a:endParaRPr lang="en-BB" i="1" dirty="0"/>
          </a:p>
        </p:txBody>
      </p:sp>
    </p:spTree>
    <p:extLst>
      <p:ext uri="{BB962C8B-B14F-4D97-AF65-F5344CB8AC3E}">
        <p14:creationId xmlns:p14="http://schemas.microsoft.com/office/powerpoint/2010/main" val="4265020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25714-7024-4628-8071-C709D42B9382}"/>
              </a:ext>
            </a:extLst>
          </p:cNvPr>
          <p:cNvSpPr>
            <a:spLocks noGrp="1"/>
          </p:cNvSpPr>
          <p:nvPr>
            <p:ph type="title"/>
          </p:nvPr>
        </p:nvSpPr>
        <p:spPr/>
        <p:txBody>
          <a:bodyPr/>
          <a:lstStyle/>
          <a:p>
            <a:r>
              <a:rPr lang="en-US" dirty="0"/>
              <a:t>COMPONENT 4</a:t>
            </a:r>
            <a:endParaRPr lang="en-BB" dirty="0"/>
          </a:p>
        </p:txBody>
      </p:sp>
      <p:sp>
        <p:nvSpPr>
          <p:cNvPr id="3" name="Content Placeholder 2">
            <a:extLst>
              <a:ext uri="{FF2B5EF4-FFF2-40B4-BE49-F238E27FC236}">
                <a16:creationId xmlns:a16="http://schemas.microsoft.com/office/drawing/2014/main" id="{463C1506-8F9D-45B7-BD37-522DC28F08AF}"/>
              </a:ext>
            </a:extLst>
          </p:cNvPr>
          <p:cNvSpPr>
            <a:spLocks noGrp="1"/>
          </p:cNvSpPr>
          <p:nvPr>
            <p:ph idx="1"/>
          </p:nvPr>
        </p:nvSpPr>
        <p:spPr/>
        <p:txBody>
          <a:bodyPr>
            <a:normAutofit lnSpcReduction="10000"/>
          </a:bodyPr>
          <a:lstStyle/>
          <a:p>
            <a:pPr marL="0" indent="0">
              <a:buNone/>
            </a:pPr>
            <a:r>
              <a:rPr lang="en-US" dirty="0"/>
              <a:t>Activities:</a:t>
            </a:r>
          </a:p>
          <a:p>
            <a:r>
              <a:rPr lang="en-US" dirty="0"/>
              <a:t>Undertake legislative review and provide road map </a:t>
            </a:r>
          </a:p>
          <a:p>
            <a:r>
              <a:rPr lang="en-US" dirty="0">
                <a:solidFill>
                  <a:schemeClr val="accent3"/>
                </a:solidFill>
              </a:rPr>
              <a:t>Develop Water and Sanitation Master Plan </a:t>
            </a:r>
            <a:endParaRPr lang="en-US" dirty="0"/>
          </a:p>
          <a:p>
            <a:r>
              <a:rPr lang="en-US" dirty="0" smtClean="0"/>
              <a:t>Develop private </a:t>
            </a:r>
            <a:r>
              <a:rPr lang="en-US" dirty="0"/>
              <a:t>sector engagement strategies</a:t>
            </a:r>
          </a:p>
          <a:p>
            <a:r>
              <a:rPr lang="en-US" dirty="0"/>
              <a:t>Undertake a review and provide recommendations on an incentive </a:t>
            </a:r>
            <a:r>
              <a:rPr lang="en-US" dirty="0" err="1"/>
              <a:t>programme</a:t>
            </a:r>
            <a:r>
              <a:rPr lang="en-US" dirty="0"/>
              <a:t> to encourage conservation, recycle and reuse</a:t>
            </a:r>
          </a:p>
          <a:p>
            <a:r>
              <a:rPr lang="en-US" dirty="0"/>
              <a:t>Expand the RAFF for the adoption of waste-water treatment technologies</a:t>
            </a:r>
          </a:p>
          <a:p>
            <a:r>
              <a:rPr lang="en-US" dirty="0"/>
              <a:t>Re-educate key stakeholders and implement PEA campaign</a:t>
            </a:r>
          </a:p>
          <a:p>
            <a:r>
              <a:rPr lang="en-US" dirty="0"/>
              <a:t>Develop a project web page and social media accounts to share progress on project</a:t>
            </a:r>
          </a:p>
        </p:txBody>
      </p:sp>
      <p:sp>
        <p:nvSpPr>
          <p:cNvPr id="4" name="TextBox 3"/>
          <p:cNvSpPr txBox="1"/>
          <p:nvPr/>
        </p:nvSpPr>
        <p:spPr>
          <a:xfrm>
            <a:off x="8711737" y="5832900"/>
            <a:ext cx="3325092" cy="830997"/>
          </a:xfrm>
          <a:prstGeom prst="rect">
            <a:avLst/>
          </a:prstGeom>
          <a:noFill/>
        </p:spPr>
        <p:txBody>
          <a:bodyPr wrap="square" rtlCol="0">
            <a:spAutoFit/>
          </a:bodyPr>
          <a:lstStyle/>
          <a:p>
            <a:r>
              <a:rPr lang="en-US" sz="4800" dirty="0" smtClean="0"/>
              <a:t>US$1.4Mn</a:t>
            </a:r>
            <a:endParaRPr lang="en-BZ" sz="4800" dirty="0"/>
          </a:p>
        </p:txBody>
      </p:sp>
    </p:spTree>
    <p:extLst>
      <p:ext uri="{BB962C8B-B14F-4D97-AF65-F5344CB8AC3E}">
        <p14:creationId xmlns:p14="http://schemas.microsoft.com/office/powerpoint/2010/main" val="2493200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9103E-E2BE-E340-A8C0-1AC4CFE8B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83" y="1192427"/>
            <a:ext cx="11931033" cy="4473146"/>
          </a:xfrm>
          <a:prstGeom prst="rect">
            <a:avLst/>
          </a:prstGeom>
          <a:ln w="12700">
            <a:solidFill>
              <a:schemeClr val="accent1"/>
            </a:solidFill>
          </a:ln>
        </p:spPr>
      </p:pic>
    </p:spTree>
    <p:extLst>
      <p:ext uri="{BB962C8B-B14F-4D97-AF65-F5344CB8AC3E}">
        <p14:creationId xmlns:p14="http://schemas.microsoft.com/office/powerpoint/2010/main" val="993764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5B6FAD6-17AA-0944-860C-A8FA543B6DA5}"/>
              </a:ext>
            </a:extLst>
          </p:cNvPr>
          <p:cNvPicPr>
            <a:picLocks noChangeAspect="1"/>
          </p:cNvPicPr>
          <p:nvPr/>
        </p:nvPicPr>
        <p:blipFill>
          <a:blip r:embed="rId3"/>
          <a:stretch>
            <a:fillRect/>
          </a:stretch>
        </p:blipFill>
        <p:spPr>
          <a:xfrm>
            <a:off x="1610497" y="64873"/>
            <a:ext cx="8971005" cy="6728254"/>
          </a:xfrm>
          <a:prstGeom prst="rect">
            <a:avLst/>
          </a:prstGeom>
        </p:spPr>
      </p:pic>
    </p:spTree>
    <p:extLst>
      <p:ext uri="{BB962C8B-B14F-4D97-AF65-F5344CB8AC3E}">
        <p14:creationId xmlns:p14="http://schemas.microsoft.com/office/powerpoint/2010/main" val="2789276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52BEFF1-896C-45B1-B02C-96A6A1BC389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0" name="Freeform 36">
            <a:extLst>
              <a:ext uri="{FF2B5EF4-FFF2-40B4-BE49-F238E27FC236}">
                <a16:creationId xmlns:a16="http://schemas.microsoft.com/office/drawing/2014/main" id="{BB237A14-61B1-4C00-A670-5D8D68A866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12" name="Freeform: Shape 11">
            <a:extLst>
              <a:ext uri="{FF2B5EF4-FFF2-40B4-BE49-F238E27FC236}">
                <a16:creationId xmlns:a16="http://schemas.microsoft.com/office/drawing/2014/main" id="{8598F259-6F54-47A3-8D13-1603D786A3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BA768A8-4FED-4ED8-9E46-6BE72188ECD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EECD14-7D33-8E48-B447-D79CB035C8EC}"/>
              </a:ext>
            </a:extLst>
          </p:cNvPr>
          <p:cNvSpPr>
            <a:spLocks noGrp="1"/>
          </p:cNvSpPr>
          <p:nvPr>
            <p:ph type="title"/>
          </p:nvPr>
        </p:nvSpPr>
        <p:spPr>
          <a:xfrm>
            <a:off x="653143" y="1645920"/>
            <a:ext cx="3522879" cy="4470821"/>
          </a:xfrm>
        </p:spPr>
        <p:txBody>
          <a:bodyPr>
            <a:normAutofit/>
          </a:bodyPr>
          <a:lstStyle/>
          <a:p>
            <a:pPr algn="r"/>
            <a:r>
              <a:rPr lang="en-US" dirty="0">
                <a:solidFill>
                  <a:srgbClr val="FFFFFF"/>
                </a:solidFill>
              </a:rPr>
              <a:t>3R-CReWS</a:t>
            </a:r>
          </a:p>
        </p:txBody>
      </p:sp>
      <p:sp>
        <p:nvSpPr>
          <p:cNvPr id="3" name="Content Placeholder 2">
            <a:extLst>
              <a:ext uri="{FF2B5EF4-FFF2-40B4-BE49-F238E27FC236}">
                <a16:creationId xmlns:a16="http://schemas.microsoft.com/office/drawing/2014/main" id="{05C06765-9EF9-144E-912F-57A7C10727E7}"/>
              </a:ext>
            </a:extLst>
          </p:cNvPr>
          <p:cNvSpPr>
            <a:spLocks noGrp="1"/>
          </p:cNvSpPr>
          <p:nvPr>
            <p:ph idx="1"/>
          </p:nvPr>
        </p:nvSpPr>
        <p:spPr>
          <a:xfrm>
            <a:off x="5204109" y="1645920"/>
            <a:ext cx="5919503" cy="4470821"/>
          </a:xfrm>
        </p:spPr>
        <p:txBody>
          <a:bodyPr>
            <a:normAutofit/>
          </a:bodyPr>
          <a:lstStyle/>
          <a:p>
            <a:pPr lvl="0" fontAlgn="base">
              <a:lnSpc>
                <a:spcPct val="90000"/>
              </a:lnSpc>
            </a:pPr>
            <a:r>
              <a:rPr lang="en-US" b="1" dirty="0"/>
              <a:t>Component 1</a:t>
            </a:r>
            <a:r>
              <a:rPr lang="en-US" dirty="0"/>
              <a:t> involves installing centralized and decentralized cluster wastewater collection and treatment systems to achieve a tertiary water-quality for multiple non-potable water reuse applications that will increase water availability and the water sector’s resilience to climate change.</a:t>
            </a:r>
          </a:p>
          <a:p>
            <a:pPr lvl="0" fontAlgn="base">
              <a:lnSpc>
                <a:spcPct val="90000"/>
              </a:lnSpc>
            </a:pPr>
            <a:endParaRPr lang="en-US" dirty="0"/>
          </a:p>
          <a:p>
            <a:pPr lvl="0" fontAlgn="base">
              <a:lnSpc>
                <a:spcPct val="90000"/>
              </a:lnSpc>
            </a:pPr>
            <a:r>
              <a:rPr lang="en-US" b="1" dirty="0"/>
              <a:t>Component 2</a:t>
            </a:r>
            <a:r>
              <a:rPr lang="en-US" dirty="0"/>
              <a:t> focuses on enhancing the climate resiliency and carbon-neutrality of the BSTP wastewater treatment system through the installation of renewable photovoltaic energy, and energy conservation and improved efficiency measures</a:t>
            </a:r>
          </a:p>
          <a:p>
            <a:pPr>
              <a:lnSpc>
                <a:spcPct val="90000"/>
              </a:lnSpc>
            </a:pPr>
            <a:endParaRPr lang="en-US" dirty="0"/>
          </a:p>
        </p:txBody>
      </p:sp>
    </p:spTree>
    <p:extLst>
      <p:ext uri="{BB962C8B-B14F-4D97-AF65-F5344CB8AC3E}">
        <p14:creationId xmlns:p14="http://schemas.microsoft.com/office/powerpoint/2010/main" val="1742122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52BEFF1-896C-45B1-B02C-96A6A1BC389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0" name="Freeform 36">
            <a:extLst>
              <a:ext uri="{FF2B5EF4-FFF2-40B4-BE49-F238E27FC236}">
                <a16:creationId xmlns:a16="http://schemas.microsoft.com/office/drawing/2014/main" id="{BB237A14-61B1-4C00-A670-5D8D68A8668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12" name="Freeform: Shape 11">
            <a:extLst>
              <a:ext uri="{FF2B5EF4-FFF2-40B4-BE49-F238E27FC236}">
                <a16:creationId xmlns:a16="http://schemas.microsoft.com/office/drawing/2014/main" id="{8598F259-6F54-47A3-8D13-1603D786A3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BA768A8-4FED-4ED8-9E46-6BE72188ECD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EECD14-7D33-8E48-B447-D79CB035C8EC}"/>
              </a:ext>
            </a:extLst>
          </p:cNvPr>
          <p:cNvSpPr>
            <a:spLocks noGrp="1"/>
          </p:cNvSpPr>
          <p:nvPr>
            <p:ph type="title"/>
          </p:nvPr>
        </p:nvSpPr>
        <p:spPr>
          <a:xfrm>
            <a:off x="653143" y="1645920"/>
            <a:ext cx="3522879" cy="4470821"/>
          </a:xfrm>
        </p:spPr>
        <p:txBody>
          <a:bodyPr>
            <a:normAutofit/>
          </a:bodyPr>
          <a:lstStyle/>
          <a:p>
            <a:pPr algn="r"/>
            <a:r>
              <a:rPr lang="en-US" dirty="0">
                <a:solidFill>
                  <a:srgbClr val="FFFFFF"/>
                </a:solidFill>
              </a:rPr>
              <a:t>3R-CReWS</a:t>
            </a:r>
          </a:p>
        </p:txBody>
      </p:sp>
      <p:sp>
        <p:nvSpPr>
          <p:cNvPr id="3" name="Content Placeholder 2">
            <a:extLst>
              <a:ext uri="{FF2B5EF4-FFF2-40B4-BE49-F238E27FC236}">
                <a16:creationId xmlns:a16="http://schemas.microsoft.com/office/drawing/2014/main" id="{05C06765-9EF9-144E-912F-57A7C10727E7}"/>
              </a:ext>
            </a:extLst>
          </p:cNvPr>
          <p:cNvSpPr>
            <a:spLocks noGrp="1"/>
          </p:cNvSpPr>
          <p:nvPr>
            <p:ph idx="1"/>
          </p:nvPr>
        </p:nvSpPr>
        <p:spPr>
          <a:xfrm>
            <a:off x="5204109" y="1645920"/>
            <a:ext cx="5919503" cy="4470821"/>
          </a:xfrm>
        </p:spPr>
        <p:txBody>
          <a:bodyPr>
            <a:normAutofit/>
          </a:bodyPr>
          <a:lstStyle/>
          <a:p>
            <a:pPr lvl="0" fontAlgn="base"/>
            <a:r>
              <a:rPr lang="en-US" b="1" dirty="0"/>
              <a:t>Component 3</a:t>
            </a:r>
            <a:r>
              <a:rPr lang="en-US" dirty="0"/>
              <a:t> is focused on enhancing options for scaling-up wastewater reuse as well as the capabilities of technical personnel at BWA to promote sustainability. </a:t>
            </a:r>
          </a:p>
          <a:p>
            <a:pPr lvl="0" fontAlgn="base"/>
            <a:endParaRPr lang="en-US" dirty="0"/>
          </a:p>
          <a:p>
            <a:pPr lvl="0" fontAlgn="base"/>
            <a:r>
              <a:rPr lang="en-US" b="1" dirty="0"/>
              <a:t>Component 4</a:t>
            </a:r>
            <a:r>
              <a:rPr lang="en-US" dirty="0"/>
              <a:t> is focused on enhancing the enabling environment for wastewater management by advancing stakeholders’ (government, public, tourists, teachers, students, private sector/businesses, civil society) buy-</a:t>
            </a:r>
            <a:r>
              <a:rPr lang="en-US" dirty="0" err="1"/>
              <a:t>inleadership</a:t>
            </a:r>
            <a:r>
              <a:rPr lang="en-US" dirty="0"/>
              <a:t> and ownership </a:t>
            </a:r>
          </a:p>
          <a:p>
            <a:pPr>
              <a:lnSpc>
                <a:spcPct val="90000"/>
              </a:lnSpc>
            </a:pPr>
            <a:endParaRPr lang="en-US" dirty="0"/>
          </a:p>
        </p:txBody>
      </p:sp>
    </p:spTree>
    <p:extLst>
      <p:ext uri="{BB962C8B-B14F-4D97-AF65-F5344CB8AC3E}">
        <p14:creationId xmlns:p14="http://schemas.microsoft.com/office/powerpoint/2010/main" val="41583770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FB3CEA1-88D9-42FB-88ED-1E9807FE659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A6C928E-4252-4F33-8C34-E50A12A3170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4" name="Table 3">
            <a:extLst>
              <a:ext uri="{FF2B5EF4-FFF2-40B4-BE49-F238E27FC236}">
                <a16:creationId xmlns:a16="http://schemas.microsoft.com/office/drawing/2014/main" id="{3D323BD0-CD9D-3041-8AD6-F61DEEC0E6D1}"/>
              </a:ext>
            </a:extLst>
          </p:cNvPr>
          <p:cNvGraphicFramePr>
            <a:graphicFrameLocks noGrp="1"/>
          </p:cNvGraphicFramePr>
          <p:nvPr>
            <p:extLst>
              <p:ext uri="{D42A27DB-BD31-4B8C-83A1-F6EECF244321}">
                <p14:modId xmlns:p14="http://schemas.microsoft.com/office/powerpoint/2010/main" val="3192354015"/>
              </p:ext>
            </p:extLst>
          </p:nvPr>
        </p:nvGraphicFramePr>
        <p:xfrm>
          <a:off x="249382" y="142504"/>
          <a:ext cx="11709070" cy="6555179"/>
        </p:xfrm>
        <a:graphic>
          <a:graphicData uri="http://schemas.openxmlformats.org/drawingml/2006/table">
            <a:tbl>
              <a:tblPr firstRow="1" bandRow="1">
                <a:tableStyleId>{5C22544A-7EE6-4342-B048-85BDC9FD1C3A}</a:tableStyleId>
              </a:tblPr>
              <a:tblGrid>
                <a:gridCol w="3259878">
                  <a:extLst>
                    <a:ext uri="{9D8B030D-6E8A-4147-A177-3AD203B41FA5}">
                      <a16:colId xmlns:a16="http://schemas.microsoft.com/office/drawing/2014/main" val="3713256384"/>
                    </a:ext>
                  </a:extLst>
                </a:gridCol>
                <a:gridCol w="2174032">
                  <a:extLst>
                    <a:ext uri="{9D8B030D-6E8A-4147-A177-3AD203B41FA5}">
                      <a16:colId xmlns:a16="http://schemas.microsoft.com/office/drawing/2014/main" val="3635852957"/>
                    </a:ext>
                  </a:extLst>
                </a:gridCol>
                <a:gridCol w="3250611">
                  <a:extLst>
                    <a:ext uri="{9D8B030D-6E8A-4147-A177-3AD203B41FA5}">
                      <a16:colId xmlns:a16="http://schemas.microsoft.com/office/drawing/2014/main" val="4056318435"/>
                    </a:ext>
                  </a:extLst>
                </a:gridCol>
                <a:gridCol w="3024549">
                  <a:extLst>
                    <a:ext uri="{9D8B030D-6E8A-4147-A177-3AD203B41FA5}">
                      <a16:colId xmlns:a16="http://schemas.microsoft.com/office/drawing/2014/main" val="3005437942"/>
                    </a:ext>
                  </a:extLst>
                </a:gridCol>
              </a:tblGrid>
              <a:tr h="539921">
                <a:tc gridSpan="4">
                  <a:txBody>
                    <a:bodyPr/>
                    <a:lstStyle/>
                    <a:p>
                      <a:pPr marL="0" marR="0" algn="ctr">
                        <a:lnSpc>
                          <a:spcPct val="107000"/>
                        </a:lnSpc>
                        <a:spcBef>
                          <a:spcPts val="0"/>
                        </a:spcBef>
                        <a:spcAft>
                          <a:spcPts val="800"/>
                        </a:spcAft>
                      </a:pPr>
                      <a:r>
                        <a:rPr lang="en-US" sz="1250">
                          <a:effectLst/>
                        </a:rPr>
                        <a:t>IMPACT: Enhanced health, wellbeing, and productivity of Barbadians through the use of carbon neutral and climate resilient water and energy management technologies and strategies that ensures water is protected, managed, recycled, reused, and conserved</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745946"/>
                  </a:ext>
                </a:extLst>
              </a:tr>
              <a:tr h="291530">
                <a:tc gridSpan="4">
                  <a:txBody>
                    <a:bodyPr/>
                    <a:lstStyle/>
                    <a:p>
                      <a:pPr marL="0" marR="0" algn="ctr">
                        <a:lnSpc>
                          <a:spcPct val="107000"/>
                        </a:lnSpc>
                        <a:spcBef>
                          <a:spcPts val="0"/>
                        </a:spcBef>
                        <a:spcAft>
                          <a:spcPts val="800"/>
                        </a:spcAft>
                      </a:pPr>
                      <a:r>
                        <a:rPr lang="en-US" sz="1250" b="1" dirty="0">
                          <a:effectLst/>
                        </a:rPr>
                        <a:t>OUTCOMES</a:t>
                      </a:r>
                      <a:endParaRPr lang="en-US" sz="1250" b="1"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66278442"/>
                  </a:ext>
                </a:extLst>
              </a:tr>
              <a:tr h="1191462">
                <a:tc>
                  <a:txBody>
                    <a:bodyPr/>
                    <a:lstStyle/>
                    <a:p>
                      <a:pPr marL="0" marR="0">
                        <a:lnSpc>
                          <a:spcPct val="107000"/>
                        </a:lnSpc>
                        <a:spcBef>
                          <a:spcPts val="0"/>
                        </a:spcBef>
                        <a:spcAft>
                          <a:spcPts val="800"/>
                        </a:spcAft>
                      </a:pPr>
                      <a:r>
                        <a:rPr lang="en-US" sz="1250" b="1" dirty="0">
                          <a:effectLst/>
                        </a:rPr>
                        <a:t>1. Enhanced availability, management and use of  tertiary level treated wastewater to improve the water sector’s resilience to climate change</a:t>
                      </a:r>
                      <a:endParaRPr lang="en-US" sz="1250" b="1"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nSpc>
                          <a:spcPct val="107000"/>
                        </a:lnSpc>
                        <a:spcBef>
                          <a:spcPts val="0"/>
                        </a:spcBef>
                        <a:spcAft>
                          <a:spcPts val="800"/>
                        </a:spcAft>
                      </a:pPr>
                      <a:r>
                        <a:rPr lang="en-US" sz="1250" b="1">
                          <a:effectLst/>
                        </a:rPr>
                        <a:t>2. Climate resilient net zero carbon operations achieved at BSTP</a:t>
                      </a:r>
                    </a:p>
                    <a:p>
                      <a:pPr marL="0" marR="0" algn="ctr">
                        <a:lnSpc>
                          <a:spcPct val="107000"/>
                        </a:lnSpc>
                        <a:spcBef>
                          <a:spcPts val="0"/>
                        </a:spcBef>
                        <a:spcAft>
                          <a:spcPts val="800"/>
                        </a:spcAft>
                      </a:pPr>
                      <a:r>
                        <a:rPr lang="en-US" sz="1250" b="1">
                          <a:effectLst/>
                        </a:rPr>
                        <a:t> </a:t>
                      </a:r>
                      <a:endParaRPr lang="en-US" sz="1250" b="1">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b="1">
                          <a:effectLst/>
                        </a:rPr>
                        <a:t>3. Enhanced capacity and capability to support a preventative maintenance (PM) and climate resiliency programme </a:t>
                      </a:r>
                      <a:endParaRPr lang="en-US" sz="1250" b="1">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nSpc>
                          <a:spcPct val="107000"/>
                        </a:lnSpc>
                        <a:spcBef>
                          <a:spcPts val="0"/>
                        </a:spcBef>
                        <a:spcAft>
                          <a:spcPts val="800"/>
                        </a:spcAft>
                      </a:pPr>
                      <a:r>
                        <a:rPr lang="en-US" sz="1250" b="1" dirty="0">
                          <a:effectLst/>
                        </a:rPr>
                        <a:t>4. An enabling environment is created for wastewater technologies and reuse in the public and private sectors</a:t>
                      </a:r>
                      <a:endParaRPr lang="en-US" sz="1250" b="1"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extLst>
                  <a:ext uri="{0D108BD9-81ED-4DB2-BD59-A6C34878D82A}">
                    <a16:rowId xmlns:a16="http://schemas.microsoft.com/office/drawing/2014/main" val="3168472281"/>
                  </a:ext>
                </a:extLst>
              </a:tr>
              <a:tr h="291530">
                <a:tc gridSpan="4">
                  <a:txBody>
                    <a:bodyPr/>
                    <a:lstStyle/>
                    <a:p>
                      <a:pPr marL="0" marR="0" algn="ctr">
                        <a:lnSpc>
                          <a:spcPct val="107000"/>
                        </a:lnSpc>
                        <a:spcBef>
                          <a:spcPts val="0"/>
                        </a:spcBef>
                        <a:spcAft>
                          <a:spcPts val="800"/>
                        </a:spcAft>
                      </a:pPr>
                      <a:r>
                        <a:rPr lang="en-US" sz="1250" b="1" dirty="0">
                          <a:effectLst/>
                        </a:rPr>
                        <a:t>OUTPUTS</a:t>
                      </a:r>
                      <a:endParaRPr lang="en-US" sz="1250" b="1"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71878116"/>
                  </a:ext>
                </a:extLst>
              </a:tr>
              <a:tr h="1386173">
                <a:tc>
                  <a:txBody>
                    <a:bodyPr/>
                    <a:lstStyle/>
                    <a:p>
                      <a:pPr marL="0" marR="0" algn="ctr">
                        <a:lnSpc>
                          <a:spcPct val="107000"/>
                        </a:lnSpc>
                        <a:spcBef>
                          <a:spcPts val="0"/>
                        </a:spcBef>
                        <a:spcAft>
                          <a:spcPts val="800"/>
                        </a:spcAft>
                      </a:pPr>
                      <a:r>
                        <a:rPr lang="en-US" sz="1250">
                          <a:effectLst/>
                        </a:rPr>
                        <a:t>1.1 The Bridgetown Sewage Treatment Plant (BSTP)  is upgraded to treat wastewater to a tertiary water-quality standard.</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0"/>
                        </a:spcAft>
                      </a:pPr>
                      <a:r>
                        <a:rPr lang="en-US" sz="1250">
                          <a:effectLst/>
                        </a:rPr>
                        <a:t>2.1  Energy efficiency and renewable energy technologies are implemented</a:t>
                      </a:r>
                    </a:p>
                    <a:p>
                      <a:pPr marL="0" marR="0" algn="ctr">
                        <a:lnSpc>
                          <a:spcPct val="107000"/>
                        </a:lnSpc>
                        <a:spcBef>
                          <a:spcPts val="0"/>
                        </a:spcBef>
                        <a:spcAft>
                          <a:spcPts val="800"/>
                        </a:spcAft>
                      </a:pPr>
                      <a:r>
                        <a:rPr lang="en-US" sz="1250">
                          <a:effectLst/>
                        </a:rPr>
                        <a:t> </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dirty="0">
                          <a:effectLst/>
                        </a:rPr>
                        <a:t>3.1 Improved capabilities of wastewater technical personnel to operate, maintain and monitor and implement climate change adaptation planning strategies for wastewater management</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4.1 Governance and planning roadmaps updated/developed to enable wastewater reuse in the public and private sectors</a:t>
                      </a:r>
                    </a:p>
                    <a:p>
                      <a:pPr marL="0" marR="0" algn="ctr">
                        <a:lnSpc>
                          <a:spcPct val="107000"/>
                        </a:lnSpc>
                        <a:spcBef>
                          <a:spcPts val="0"/>
                        </a:spcBef>
                        <a:spcAft>
                          <a:spcPts val="800"/>
                        </a:spcAft>
                      </a:pPr>
                      <a:r>
                        <a:rPr lang="en-US" sz="1250">
                          <a:effectLst/>
                        </a:rPr>
                        <a:t> </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extLst>
                  <a:ext uri="{0D108BD9-81ED-4DB2-BD59-A6C34878D82A}">
                    <a16:rowId xmlns:a16="http://schemas.microsoft.com/office/drawing/2014/main" val="3818634522"/>
                  </a:ext>
                </a:extLst>
              </a:tr>
              <a:tr h="1243809">
                <a:tc>
                  <a:txBody>
                    <a:bodyPr/>
                    <a:lstStyle/>
                    <a:p>
                      <a:pPr marL="0" marR="0" algn="ctr">
                        <a:lnSpc>
                          <a:spcPct val="107000"/>
                        </a:lnSpc>
                        <a:spcBef>
                          <a:spcPts val="0"/>
                        </a:spcBef>
                        <a:spcAft>
                          <a:spcPts val="800"/>
                        </a:spcAft>
                      </a:pPr>
                      <a:r>
                        <a:rPr lang="en-US" sz="1250">
                          <a:effectLst/>
                        </a:rPr>
                        <a:t>1.2 Tertiary wastewater is available to supplement non-potable use</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dirty="0">
                          <a:effectLst/>
                        </a:rPr>
                        <a:t>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3.2 A strategic plan is developed to guide the replication of the brackish water RO treatment plant along the west coast corridor</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4.2 Mechanisms developed/expanded to encourage the adoption of wastewater treatment and reuse applications by private individuals and businesses</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extLst>
                  <a:ext uri="{0D108BD9-81ED-4DB2-BD59-A6C34878D82A}">
                    <a16:rowId xmlns:a16="http://schemas.microsoft.com/office/drawing/2014/main" val="3374511773"/>
                  </a:ext>
                </a:extLst>
              </a:tr>
              <a:tr h="1070833">
                <a:tc>
                  <a:txBody>
                    <a:bodyPr/>
                    <a:lstStyle/>
                    <a:p>
                      <a:pPr marL="0" marR="0" algn="ctr">
                        <a:lnSpc>
                          <a:spcPct val="107000"/>
                        </a:lnSpc>
                        <a:spcBef>
                          <a:spcPts val="0"/>
                        </a:spcBef>
                        <a:spcAft>
                          <a:spcPts val="800"/>
                        </a:spcAft>
                      </a:pPr>
                      <a:r>
                        <a:rPr lang="en-US" sz="1250">
                          <a:effectLst/>
                        </a:rPr>
                        <a:t>1.3 Decision-support tools and infrastructure implemented to mitigate potential climate change risks to the wastewater collection and treatment systems</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 </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dirty="0">
                          <a:effectLst/>
                        </a:rPr>
                        <a:t>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4.3 Gender Sensitive Public Education and Awareness Campaign Implemented.</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extLst>
                  <a:ext uri="{0D108BD9-81ED-4DB2-BD59-A6C34878D82A}">
                    <a16:rowId xmlns:a16="http://schemas.microsoft.com/office/drawing/2014/main" val="723508015"/>
                  </a:ext>
                </a:extLst>
              </a:tr>
              <a:tr h="539921">
                <a:tc>
                  <a:txBody>
                    <a:bodyPr/>
                    <a:lstStyle/>
                    <a:p>
                      <a:pPr marL="0" marR="0" algn="ctr">
                        <a:lnSpc>
                          <a:spcPct val="107000"/>
                        </a:lnSpc>
                        <a:spcBef>
                          <a:spcPts val="0"/>
                        </a:spcBef>
                        <a:spcAft>
                          <a:spcPts val="800"/>
                        </a:spcAft>
                      </a:pPr>
                      <a:r>
                        <a:rPr lang="en-US" sz="1250">
                          <a:effectLst/>
                        </a:rPr>
                        <a:t>1.4 Decentralized treatment plants or cluster treatment facilities installed</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 </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a:effectLst/>
                        </a:rPr>
                        <a:t> </a:t>
                      </a:r>
                      <a:endParaRPr lang="en-US" sz="125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tc>
                  <a:txBody>
                    <a:bodyPr/>
                    <a:lstStyle/>
                    <a:p>
                      <a:pPr marL="0" marR="0" algn="ctr">
                        <a:lnSpc>
                          <a:spcPct val="107000"/>
                        </a:lnSpc>
                        <a:spcBef>
                          <a:spcPts val="0"/>
                        </a:spcBef>
                        <a:spcAft>
                          <a:spcPts val="800"/>
                        </a:spcAft>
                      </a:pPr>
                      <a:r>
                        <a:rPr lang="en-US" sz="1250" dirty="0">
                          <a:effectLst/>
                        </a:rPr>
                        <a:t> </a:t>
                      </a:r>
                      <a:endParaRPr lang="en-US"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40611" marR="40611" marT="0" marB="0"/>
                </a:tc>
                <a:extLst>
                  <a:ext uri="{0D108BD9-81ED-4DB2-BD59-A6C34878D82A}">
                    <a16:rowId xmlns:a16="http://schemas.microsoft.com/office/drawing/2014/main" val="417162283"/>
                  </a:ext>
                </a:extLst>
              </a:tr>
            </a:tbl>
          </a:graphicData>
        </a:graphic>
      </p:graphicFrame>
    </p:spTree>
    <p:extLst>
      <p:ext uri="{BB962C8B-B14F-4D97-AF65-F5344CB8AC3E}">
        <p14:creationId xmlns:p14="http://schemas.microsoft.com/office/powerpoint/2010/main" val="3495515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38E7-53FA-428A-B60D-4A8109D29B94}"/>
              </a:ext>
            </a:extLst>
          </p:cNvPr>
          <p:cNvSpPr>
            <a:spLocks noGrp="1"/>
          </p:cNvSpPr>
          <p:nvPr>
            <p:ph type="title"/>
          </p:nvPr>
        </p:nvSpPr>
        <p:spPr/>
        <p:txBody>
          <a:bodyPr/>
          <a:lstStyle/>
          <a:p>
            <a:r>
              <a:rPr lang="en-US" dirty="0"/>
              <a:t>COMPONENT 1</a:t>
            </a:r>
            <a:endParaRPr lang="en-BB" dirty="0"/>
          </a:p>
        </p:txBody>
      </p:sp>
      <p:sp>
        <p:nvSpPr>
          <p:cNvPr id="3" name="Content Placeholder 2">
            <a:extLst>
              <a:ext uri="{FF2B5EF4-FFF2-40B4-BE49-F238E27FC236}">
                <a16:creationId xmlns:a16="http://schemas.microsoft.com/office/drawing/2014/main" id="{9ECB5F1A-04DF-4800-8A8F-9AC5EAADACFF}"/>
              </a:ext>
            </a:extLst>
          </p:cNvPr>
          <p:cNvSpPr>
            <a:spLocks noGrp="1"/>
          </p:cNvSpPr>
          <p:nvPr>
            <p:ph idx="1"/>
          </p:nvPr>
        </p:nvSpPr>
        <p:spPr/>
        <p:txBody>
          <a:bodyPr>
            <a:normAutofit/>
          </a:bodyPr>
          <a:lstStyle/>
          <a:p>
            <a:pPr marL="0" indent="0">
              <a:buNone/>
            </a:pPr>
            <a:r>
              <a:rPr lang="en-US" dirty="0"/>
              <a:t>Activities:</a:t>
            </a:r>
          </a:p>
          <a:p>
            <a:r>
              <a:rPr lang="en-US" dirty="0"/>
              <a:t>Install Conventional Activated Sludge Biological treatment process</a:t>
            </a:r>
          </a:p>
          <a:p>
            <a:r>
              <a:rPr lang="en-US" dirty="0">
                <a:solidFill>
                  <a:srgbClr val="FFC000"/>
                </a:solidFill>
              </a:rPr>
              <a:t>Install RO membrane filtration system </a:t>
            </a:r>
          </a:p>
          <a:p>
            <a:r>
              <a:rPr lang="en-US" dirty="0">
                <a:solidFill>
                  <a:schemeClr val="accent3"/>
                </a:solidFill>
              </a:rPr>
              <a:t>Construct 9km pipeline for irrigation and aquifer recharge</a:t>
            </a:r>
          </a:p>
          <a:p>
            <a:r>
              <a:rPr lang="en-US" dirty="0"/>
              <a:t>Implement sewer monitoring </a:t>
            </a:r>
            <a:r>
              <a:rPr lang="en-US" dirty="0" err="1"/>
              <a:t>programme</a:t>
            </a:r>
            <a:r>
              <a:rPr lang="en-US" dirty="0"/>
              <a:t> – </a:t>
            </a:r>
            <a:r>
              <a:rPr lang="en-US" i="1" dirty="0"/>
              <a:t>flow measurement, rain gauging equipment</a:t>
            </a:r>
          </a:p>
          <a:p>
            <a:r>
              <a:rPr lang="en-US" dirty="0"/>
              <a:t>Establish on-site laboratory</a:t>
            </a:r>
          </a:p>
          <a:p>
            <a:r>
              <a:rPr lang="en-US" dirty="0"/>
              <a:t>Implement Computerized Real-time Management System (CMMS)</a:t>
            </a:r>
          </a:p>
          <a:p>
            <a:r>
              <a:rPr lang="en-US" dirty="0">
                <a:solidFill>
                  <a:schemeClr val="accent3"/>
                </a:solidFill>
              </a:rPr>
              <a:t>Construct 2 decentralized treatment facility in Zone A – Belle Vue and Belle Tenantry </a:t>
            </a:r>
          </a:p>
        </p:txBody>
      </p:sp>
      <p:sp>
        <p:nvSpPr>
          <p:cNvPr id="4" name="TextBox 3"/>
          <p:cNvSpPr txBox="1"/>
          <p:nvPr/>
        </p:nvSpPr>
        <p:spPr>
          <a:xfrm>
            <a:off x="8462356" y="5894456"/>
            <a:ext cx="3325092" cy="830997"/>
          </a:xfrm>
          <a:prstGeom prst="rect">
            <a:avLst/>
          </a:prstGeom>
          <a:noFill/>
        </p:spPr>
        <p:txBody>
          <a:bodyPr wrap="square" rtlCol="0">
            <a:spAutoFit/>
          </a:bodyPr>
          <a:lstStyle/>
          <a:p>
            <a:r>
              <a:rPr lang="en-US" sz="4800" dirty="0" smtClean="0"/>
              <a:t>US$42Mn</a:t>
            </a:r>
            <a:endParaRPr lang="en-BZ" sz="4800" dirty="0"/>
          </a:p>
        </p:txBody>
      </p:sp>
    </p:spTree>
    <p:extLst>
      <p:ext uri="{BB962C8B-B14F-4D97-AF65-F5344CB8AC3E}">
        <p14:creationId xmlns:p14="http://schemas.microsoft.com/office/powerpoint/2010/main" val="3205663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08302-AE51-4866-8383-4EF48D0050CC}"/>
              </a:ext>
            </a:extLst>
          </p:cNvPr>
          <p:cNvSpPr>
            <a:spLocks noGrp="1"/>
          </p:cNvSpPr>
          <p:nvPr>
            <p:ph type="title"/>
          </p:nvPr>
        </p:nvSpPr>
        <p:spPr/>
        <p:txBody>
          <a:bodyPr/>
          <a:lstStyle/>
          <a:p>
            <a:r>
              <a:rPr lang="en-US" dirty="0"/>
              <a:t>COMPONENT 2</a:t>
            </a:r>
            <a:endParaRPr lang="en-BB" dirty="0"/>
          </a:p>
        </p:txBody>
      </p:sp>
      <p:sp>
        <p:nvSpPr>
          <p:cNvPr id="3" name="Content Placeholder 2">
            <a:extLst>
              <a:ext uri="{FF2B5EF4-FFF2-40B4-BE49-F238E27FC236}">
                <a16:creationId xmlns:a16="http://schemas.microsoft.com/office/drawing/2014/main" id="{B796ABB7-39E8-4CFA-9C30-30CB33E4C7CD}"/>
              </a:ext>
            </a:extLst>
          </p:cNvPr>
          <p:cNvSpPr>
            <a:spLocks noGrp="1"/>
          </p:cNvSpPr>
          <p:nvPr>
            <p:ph idx="1"/>
          </p:nvPr>
        </p:nvSpPr>
        <p:spPr/>
        <p:txBody>
          <a:bodyPr/>
          <a:lstStyle/>
          <a:p>
            <a:pPr marL="0" indent="0">
              <a:buNone/>
            </a:pPr>
            <a:r>
              <a:rPr lang="en-US" dirty="0"/>
              <a:t>Activities:</a:t>
            </a:r>
          </a:p>
          <a:p>
            <a:r>
              <a:rPr lang="en-US" dirty="0"/>
              <a:t>Install grid-tied PV</a:t>
            </a:r>
          </a:p>
          <a:p>
            <a:r>
              <a:rPr lang="en-US" dirty="0"/>
              <a:t>Install automated controls</a:t>
            </a:r>
          </a:p>
          <a:p>
            <a:r>
              <a:rPr lang="en-US" dirty="0"/>
              <a:t>Install sludge dewatering technologies </a:t>
            </a:r>
          </a:p>
        </p:txBody>
      </p:sp>
      <p:sp>
        <p:nvSpPr>
          <p:cNvPr id="4" name="TextBox 3"/>
          <p:cNvSpPr txBox="1"/>
          <p:nvPr/>
        </p:nvSpPr>
        <p:spPr>
          <a:xfrm>
            <a:off x="8866908" y="5832900"/>
            <a:ext cx="3325092" cy="830997"/>
          </a:xfrm>
          <a:prstGeom prst="rect">
            <a:avLst/>
          </a:prstGeom>
          <a:noFill/>
        </p:spPr>
        <p:txBody>
          <a:bodyPr wrap="square" rtlCol="0">
            <a:spAutoFit/>
          </a:bodyPr>
          <a:lstStyle/>
          <a:p>
            <a:r>
              <a:rPr lang="en-US" sz="4800" dirty="0" smtClean="0"/>
              <a:t>US$3Mn</a:t>
            </a:r>
            <a:endParaRPr lang="en-BZ" sz="4800" dirty="0"/>
          </a:p>
        </p:txBody>
      </p:sp>
    </p:spTree>
    <p:extLst>
      <p:ext uri="{BB962C8B-B14F-4D97-AF65-F5344CB8AC3E}">
        <p14:creationId xmlns:p14="http://schemas.microsoft.com/office/powerpoint/2010/main" val="1812206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04636-0DC4-45B8-88C9-9B080EA222E4}"/>
              </a:ext>
            </a:extLst>
          </p:cNvPr>
          <p:cNvSpPr>
            <a:spLocks noGrp="1"/>
          </p:cNvSpPr>
          <p:nvPr>
            <p:ph type="title"/>
          </p:nvPr>
        </p:nvSpPr>
        <p:spPr/>
        <p:txBody>
          <a:bodyPr/>
          <a:lstStyle/>
          <a:p>
            <a:r>
              <a:rPr lang="en-US" dirty="0"/>
              <a:t>COMPONENT 3</a:t>
            </a:r>
            <a:endParaRPr lang="en-BB" dirty="0"/>
          </a:p>
        </p:txBody>
      </p:sp>
      <p:sp>
        <p:nvSpPr>
          <p:cNvPr id="3" name="Content Placeholder 2">
            <a:extLst>
              <a:ext uri="{FF2B5EF4-FFF2-40B4-BE49-F238E27FC236}">
                <a16:creationId xmlns:a16="http://schemas.microsoft.com/office/drawing/2014/main" id="{52B51D2C-4D7E-4848-8851-2DAB15EA49E8}"/>
              </a:ext>
            </a:extLst>
          </p:cNvPr>
          <p:cNvSpPr>
            <a:spLocks noGrp="1"/>
          </p:cNvSpPr>
          <p:nvPr>
            <p:ph idx="1"/>
          </p:nvPr>
        </p:nvSpPr>
        <p:spPr/>
        <p:txBody>
          <a:bodyPr/>
          <a:lstStyle/>
          <a:p>
            <a:pPr marL="0" indent="0">
              <a:buNone/>
            </a:pPr>
            <a:r>
              <a:rPr lang="en-US" dirty="0"/>
              <a:t>Activities:</a:t>
            </a:r>
          </a:p>
          <a:p>
            <a:r>
              <a:rPr lang="en-US" dirty="0"/>
              <a:t>Develop and provide </a:t>
            </a:r>
            <a:r>
              <a:rPr lang="en-US" dirty="0" err="1"/>
              <a:t>specialised</a:t>
            </a:r>
            <a:r>
              <a:rPr lang="en-US" dirty="0"/>
              <a:t> training to BWA (and other Ministries, Department and Agencies, as applicable)</a:t>
            </a:r>
          </a:p>
          <a:p>
            <a:r>
              <a:rPr lang="en-US" dirty="0"/>
              <a:t>Update SOPs and operations manual</a:t>
            </a:r>
          </a:p>
          <a:p>
            <a:r>
              <a:rPr lang="en-US" dirty="0"/>
              <a:t>Develop and implement risk management framework at BWA</a:t>
            </a:r>
          </a:p>
          <a:p>
            <a:r>
              <a:rPr lang="en-US" dirty="0"/>
              <a:t>Investigate and develop a strategic plan for the installation of RO along the west coast</a:t>
            </a:r>
            <a:endParaRPr lang="en-BB" dirty="0"/>
          </a:p>
        </p:txBody>
      </p:sp>
      <p:sp>
        <p:nvSpPr>
          <p:cNvPr id="4" name="TextBox 3"/>
          <p:cNvSpPr txBox="1"/>
          <p:nvPr/>
        </p:nvSpPr>
        <p:spPr>
          <a:xfrm>
            <a:off x="8866908" y="5832900"/>
            <a:ext cx="3325092" cy="830997"/>
          </a:xfrm>
          <a:prstGeom prst="rect">
            <a:avLst/>
          </a:prstGeom>
          <a:noFill/>
        </p:spPr>
        <p:txBody>
          <a:bodyPr wrap="square" rtlCol="0">
            <a:spAutoFit/>
          </a:bodyPr>
          <a:lstStyle/>
          <a:p>
            <a:r>
              <a:rPr lang="en-US" sz="4800" dirty="0" smtClean="0"/>
              <a:t>US$1.6Mn</a:t>
            </a:r>
            <a:endParaRPr lang="en-BZ" sz="4800" dirty="0"/>
          </a:p>
        </p:txBody>
      </p:sp>
    </p:spTree>
    <p:extLst>
      <p:ext uri="{BB962C8B-B14F-4D97-AF65-F5344CB8AC3E}">
        <p14:creationId xmlns:p14="http://schemas.microsoft.com/office/powerpoint/2010/main" val="41045109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8" ma:contentTypeDescription="Create a new document." ma:contentTypeScope="" ma:versionID="495cd79217b99afa72b9ee5eaa6991a8">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163074be616c017a06b81a72cc3842b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marks xmlns="366ae72f-6d51-4737-8f6b-a9169c366b64" xsi:nil="true"/>
    <TaxCatchAll xmlns="50c9b839-8b53-4ddb-9b24-b96221f2bda6" xsi:nil="true"/>
    <file_x0020_ xmlns="366ae72f-6d51-4737-8f6b-a9169c366b64" xsi:nil="true"/>
    <lcf76f155ced4ddcb4097134ff3c332f xmlns="366ae72f-6d51-4737-8f6b-a9169c366b6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DFBEF53-4703-45B5-A875-7DDB05B97856}"/>
</file>

<file path=customXml/itemProps2.xml><?xml version="1.0" encoding="utf-8"?>
<ds:datastoreItem xmlns:ds="http://schemas.openxmlformats.org/officeDocument/2006/customXml" ds:itemID="{8C17E50F-37D6-4371-819B-3B02A92A11AC}"/>
</file>

<file path=customXml/itemProps3.xml><?xml version="1.0" encoding="utf-8"?>
<ds:datastoreItem xmlns:ds="http://schemas.openxmlformats.org/officeDocument/2006/customXml" ds:itemID="{272E15DC-33CC-4889-AC7E-4F64357FAD90}"/>
</file>

<file path=docProps/app.xml><?xml version="1.0" encoding="utf-8"?>
<Properties xmlns="http://schemas.openxmlformats.org/officeDocument/2006/extended-properties" xmlns:vt="http://schemas.openxmlformats.org/officeDocument/2006/docPropsVTypes">
  <Template>Ion</Template>
  <TotalTime>9137</TotalTime>
  <Words>727</Words>
  <Application>Microsoft Office PowerPoint</Application>
  <PresentationFormat>Widescreen</PresentationFormat>
  <Paragraphs>76</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Times New Roman</vt:lpstr>
      <vt:lpstr>Wingdings 3</vt:lpstr>
      <vt:lpstr>Ion</vt:lpstr>
      <vt:lpstr>THE R’s (REDUCE, REUSE AND RECYCLE) FOR CLIMATE RESILIENCE WASTEWATER SYSTEMS IN BARBADOS (3R-CReWS)</vt:lpstr>
      <vt:lpstr>PowerPoint Presentation</vt:lpstr>
      <vt:lpstr>PowerPoint Presentation</vt:lpstr>
      <vt:lpstr>3R-CReWS</vt:lpstr>
      <vt:lpstr>3R-CReWS</vt:lpstr>
      <vt:lpstr>PowerPoint Presentation</vt:lpstr>
      <vt:lpstr>COMPONENT 1</vt:lpstr>
      <vt:lpstr>COMPONENT 2</vt:lpstr>
      <vt:lpstr>COMPONENT 3</vt:lpstr>
      <vt:lpstr>COMPONENT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R’s (REDUCE, REUSE AND RECYCLE) FOR CLIMATE RESILIENCE WASTEWATER SYSTEMS IN BARBADOS (3R-CReWS).</dc:title>
  <dc:creator>Saudia Rahat</dc:creator>
  <cp:lastModifiedBy>Donneil Cain</cp:lastModifiedBy>
  <cp:revision>15</cp:revision>
  <dcterms:created xsi:type="dcterms:W3CDTF">2021-12-07T00:15:48Z</dcterms:created>
  <dcterms:modified xsi:type="dcterms:W3CDTF">2022-02-21T14:46:07Z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ies>
</file>