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cevich, Tommaso (CFIE)" initials="AT(" lastIdx="7" clrIdx="0">
    <p:extLst>
      <p:ext uri="{19B8F6BF-5375-455C-9EA6-DF929625EA0E}">
        <p15:presenceInfo xmlns:p15="http://schemas.microsoft.com/office/powerpoint/2012/main" userId="S-1-5-21-2107199734-1002509562-578033828-688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66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6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5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3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23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0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6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4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2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19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14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54581-B41C-42CD-85B7-1AF380C61ECE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9A509-D0F9-46E3-91FE-342038416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7566" y="6105525"/>
            <a:ext cx="1672994" cy="6542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7567" y="4825165"/>
            <a:ext cx="1672993" cy="12024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Barriers / Risks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4882" y="3640426"/>
            <a:ext cx="1672993" cy="9673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Activities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7566" y="2491409"/>
            <a:ext cx="1672994" cy="90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7567" y="1247837"/>
            <a:ext cx="1672994" cy="10153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7566" y="77935"/>
            <a:ext cx="1672994" cy="8482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Statement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45260" y="2398426"/>
            <a:ext cx="1363469" cy="11156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1.1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Mangrove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ecosystems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sustainably restored in fisheries priority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</a:t>
            </a:r>
          </a:p>
          <a:p>
            <a:pPr algn="ctr"/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419" y="2379344"/>
            <a:ext cx="1645766" cy="11284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</a:t>
            </a:r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Fisheries </a:t>
            </a: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communities are equipped  with climate-proofed and improved critical small scale fisheries infrastructure </a:t>
            </a:r>
            <a:r>
              <a:rPr lang="en-US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climate-smart fish processing </a:t>
            </a:r>
            <a:r>
              <a:rPr lang="en-US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  <a:endParaRPr lang="en-US" sz="9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44620" y="2379344"/>
            <a:ext cx="1600724" cy="10870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3.1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strengthened to facilitate local community capacity to prepare for and respond to climate change risks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35183" y="3671961"/>
            <a:ext cx="1477667" cy="9673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Set 1</a:t>
            </a:r>
          </a:p>
          <a:p>
            <a:pPr algn="ctr"/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Mangrove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restoration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</a:p>
          <a:p>
            <a:pPr algn="ctr"/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fisheries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areas</a:t>
            </a:r>
          </a:p>
          <a:p>
            <a:pPr algn="ctr"/>
            <a:endParaRPr lang="en-GB" sz="95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7044" y="3676201"/>
            <a:ext cx="1441675" cy="9673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Set 2</a:t>
            </a:r>
          </a:p>
          <a:p>
            <a:pPr algn="ctr"/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Empowerment of communities for mangrove ecosystem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  <a:p>
            <a:pPr algn="ctr"/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86951" y="3685058"/>
            <a:ext cx="1463364" cy="9673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Set 3</a:t>
            </a:r>
          </a:p>
          <a:p>
            <a:pPr algn="ctr"/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Climate-proofing and improvement of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small-scale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fisheries infrastructure </a:t>
            </a:r>
            <a:endParaRPr lang="en-GB" sz="95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47375" y="3688937"/>
            <a:ext cx="1445786" cy="9673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Set 4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aquaculture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adaptation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measures</a:t>
            </a:r>
          </a:p>
          <a:p>
            <a:pPr algn="ctr"/>
            <a:endParaRPr lang="en-GB" sz="95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544620" y="3685058"/>
            <a:ext cx="1600724" cy="9673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Set 5</a:t>
            </a:r>
          </a:p>
          <a:p>
            <a:pPr algn="ctr"/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Strengthening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institutions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policies and regulations to respond to climate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</a:t>
            </a:r>
          </a:p>
          <a:p>
            <a:pPr algn="ctr"/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211008" y="3695906"/>
            <a:ext cx="1800000" cy="9673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Set 6</a:t>
            </a:r>
          </a:p>
          <a:p>
            <a:pPr algn="ctr"/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(including HH methodology), and de-constraining activities to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market-driven adaptation</a:t>
            </a:r>
            <a:endParaRPr lang="en-US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34065" y="6105525"/>
            <a:ext cx="9772151" cy="6542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Government commitment to sustainable fisheries sector continues unabated; successful community mobilization and investments in co-financier ROOTS project; </a:t>
            </a: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sector off-takers are willing to offer better conditions to fishers groups for regular supplies of improved-quality smoked fish</a:t>
            </a: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farmers/horticulturists are interested in diversifying into aquaculture; demand for domestic fish as source of protein follows population growth; international demand for fisheries products grows; fish is affordable for consumers and remunerative for artisanal fisheries; fish stock not decreasing; private initiatives are developed to provide high-quality inputs; climate change information generation and dissemination is achieved; no major shocks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32756" y="4825165"/>
            <a:ext cx="1836000" cy="12024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barriers</a:t>
            </a:r>
          </a:p>
          <a:p>
            <a:pPr algn="ctr"/>
            <a:r>
              <a:rPr lang="en-US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(data and knowledge of CC, women literacy / numeracy…)</a:t>
            </a:r>
          </a:p>
          <a:p>
            <a:pPr algn="ctr"/>
            <a:r>
              <a:rPr lang="en-GB" sz="9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Barriers</a:t>
            </a:r>
            <a:endParaRPr lang="en-US" sz="95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(knowledge and technologies for sustainable fisheries and mangrove management)</a:t>
            </a:r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740036" y="4825165"/>
            <a:ext cx="1260000" cy="12024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9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financial system not conducive to adaptive rural transformation</a:t>
            </a:r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164612" y="4825165"/>
            <a:ext cx="1260000" cy="12024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9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depletion of natural resources including mangrove deterioration and increase in adaptation gap</a:t>
            </a:r>
            <a:endParaRPr lang="en-US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520468" y="4825165"/>
            <a:ext cx="1836000" cy="12024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barriers</a:t>
            </a:r>
          </a:p>
          <a:p>
            <a:pPr algn="ctr"/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 access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finance, limited HH investment)</a:t>
            </a:r>
          </a:p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barriers</a:t>
            </a:r>
          </a:p>
          <a:p>
            <a:pPr algn="ctr"/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quality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standards, 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b2b linkages, gender-based mkt segregation</a:t>
            </a:r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808180" y="4825165"/>
            <a:ext cx="1836000" cy="12024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barriers</a:t>
            </a:r>
          </a:p>
          <a:p>
            <a:pPr algn="ctr"/>
            <a:r>
              <a:rPr lang="en-US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(limited education levels, entrenched </a:t>
            </a:r>
            <a:r>
              <a:rPr lang="en-US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patriarchal </a:t>
            </a:r>
            <a:r>
              <a:rPr lang="en-US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norms) </a:t>
            </a:r>
          </a:p>
          <a:p>
            <a:pPr algn="ctr"/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Institutional barriers</a:t>
            </a:r>
          </a:p>
          <a:p>
            <a:pPr algn="ctr"/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(insufficient coordination, poor public-private dialogue, armchair financial system)</a:t>
            </a:r>
            <a:endParaRPr lang="en-GB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45261" y="1247837"/>
            <a:ext cx="1188000" cy="10153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Fisheries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habitats (mangrove ecosystems) 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sustainably restored and managed by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communities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070939" y="1247837"/>
            <a:ext cx="1478646" cy="10153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Fisherfolks’ livelihoods become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resilient by increased fish availability and additional income generation</a:t>
            </a:r>
          </a:p>
        </p:txBody>
      </p:sp>
      <p:cxnSp>
        <p:nvCxnSpPr>
          <p:cNvPr id="43" name="Elbow Connector 42"/>
          <p:cNvCxnSpPr>
            <a:cxnSpLocks/>
            <a:stCxn id="13" idx="0"/>
            <a:endCxn id="10" idx="2"/>
          </p:cNvCxnSpPr>
          <p:nvPr/>
        </p:nvCxnSpPr>
        <p:spPr>
          <a:xfrm rot="16200000" flipV="1">
            <a:off x="2871564" y="3569508"/>
            <a:ext cx="157885" cy="470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cxnSpLocks/>
            <a:stCxn id="14" idx="0"/>
            <a:endCxn id="76" idx="2"/>
          </p:cNvCxnSpPr>
          <p:nvPr/>
        </p:nvCxnSpPr>
        <p:spPr>
          <a:xfrm rot="16200000" flipV="1">
            <a:off x="4422005" y="3530324"/>
            <a:ext cx="168405" cy="1233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cxnSpLocks/>
            <a:stCxn id="15" idx="0"/>
            <a:endCxn id="11" idx="2"/>
          </p:cNvCxnSpPr>
          <p:nvPr/>
        </p:nvCxnSpPr>
        <p:spPr>
          <a:xfrm rot="16200000" flipV="1">
            <a:off x="6010837" y="3577261"/>
            <a:ext cx="177263" cy="383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cxnSpLocks/>
            <a:stCxn id="16" idx="0"/>
            <a:endCxn id="77" idx="2"/>
          </p:cNvCxnSpPr>
          <p:nvPr/>
        </p:nvCxnSpPr>
        <p:spPr>
          <a:xfrm rot="5400000" flipH="1" flipV="1">
            <a:off x="7579814" y="3561687"/>
            <a:ext cx="217704" cy="3679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cxnSpLocks/>
            <a:stCxn id="17" idx="0"/>
            <a:endCxn id="12" idx="2"/>
          </p:cNvCxnSpPr>
          <p:nvPr/>
        </p:nvCxnSpPr>
        <p:spPr>
          <a:xfrm rot="5400000" flipH="1" flipV="1">
            <a:off x="9235663" y="3575739"/>
            <a:ext cx="218638" cy="1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cxnSpLocks/>
            <a:stCxn id="18" idx="0"/>
            <a:endCxn id="79" idx="2"/>
          </p:cNvCxnSpPr>
          <p:nvPr/>
        </p:nvCxnSpPr>
        <p:spPr>
          <a:xfrm rot="16200000" flipV="1">
            <a:off x="10990779" y="3575677"/>
            <a:ext cx="229486" cy="109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2245260" y="77936"/>
            <a:ext cx="9754776" cy="8482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n-GB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mangrove forests are restored, artisanal fisheries and aquaculture 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and equipment are </a:t>
            </a:r>
            <a:r>
              <a:rPr lang="en-GB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climate-proofed, and accessible to vulnerable households, and stakeholders receive adequate support, </a:t>
            </a:r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artisanal fisheries continue to grow as a climate-resilient livelihood for rural population of Gambia, </a:t>
            </a: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 folk will become less vulnerable against climate changes while the GHG emission will be reduced by carbon sequestration from mangrove 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forests</a:t>
            </a:r>
            <a:endParaRPr lang="it-IT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B030EF-42CD-3A4F-96CE-E1E19A4E8832}"/>
              </a:ext>
            </a:extLst>
          </p:cNvPr>
          <p:cNvSpPr/>
          <p:nvPr/>
        </p:nvSpPr>
        <p:spPr>
          <a:xfrm>
            <a:off x="7452324" y="4825165"/>
            <a:ext cx="1260000" cy="12024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9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en-GB" sz="9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9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opportunities for women and youth to engage in employment, market and economic activities </a:t>
            </a:r>
            <a:endParaRPr lang="en-US" sz="9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Elbow Connector 2"/>
          <p:cNvCxnSpPr>
            <a:stCxn id="24" idx="0"/>
            <a:endCxn id="14" idx="2"/>
          </p:cNvCxnSpPr>
          <p:nvPr/>
        </p:nvCxnSpPr>
        <p:spPr>
          <a:xfrm flipV="1">
            <a:off x="3150756" y="4643592"/>
            <a:ext cx="1417126" cy="18157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2"/>
          <p:cNvCxnSpPr>
            <a:stCxn id="24" idx="0"/>
            <a:endCxn id="13" idx="2"/>
          </p:cNvCxnSpPr>
          <p:nvPr/>
        </p:nvCxnSpPr>
        <p:spPr>
          <a:xfrm flipH="1" flipV="1">
            <a:off x="2974017" y="4639352"/>
            <a:ext cx="176739" cy="18581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2"/>
          <p:cNvCxnSpPr/>
          <p:nvPr/>
        </p:nvCxnSpPr>
        <p:spPr>
          <a:xfrm flipV="1">
            <a:off x="3289540" y="4663297"/>
            <a:ext cx="6246041" cy="1693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7" idx="0"/>
            <a:endCxn id="15" idx="2"/>
          </p:cNvCxnSpPr>
          <p:nvPr/>
        </p:nvCxnSpPr>
        <p:spPr>
          <a:xfrm flipH="1" flipV="1">
            <a:off x="6118633" y="4652449"/>
            <a:ext cx="319835" cy="1727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7" idx="0"/>
            <a:endCxn id="16" idx="2"/>
          </p:cNvCxnSpPr>
          <p:nvPr/>
        </p:nvCxnSpPr>
        <p:spPr>
          <a:xfrm flipV="1">
            <a:off x="6438468" y="4656328"/>
            <a:ext cx="1231800" cy="16883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27" idx="0"/>
            <a:endCxn id="18" idx="2"/>
          </p:cNvCxnSpPr>
          <p:nvPr/>
        </p:nvCxnSpPr>
        <p:spPr>
          <a:xfrm flipV="1">
            <a:off x="6438468" y="4663297"/>
            <a:ext cx="4672540" cy="16186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28" idx="0"/>
            <a:endCxn id="17" idx="2"/>
          </p:cNvCxnSpPr>
          <p:nvPr/>
        </p:nvCxnSpPr>
        <p:spPr>
          <a:xfrm flipH="1" flipV="1">
            <a:off x="9344982" y="4652449"/>
            <a:ext cx="381198" cy="1727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28" idx="0"/>
            <a:endCxn id="18" idx="2"/>
          </p:cNvCxnSpPr>
          <p:nvPr/>
        </p:nvCxnSpPr>
        <p:spPr>
          <a:xfrm flipV="1">
            <a:off x="9726180" y="4663297"/>
            <a:ext cx="1384828" cy="16186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3608283" y="1247837"/>
            <a:ext cx="1176612" cy="10153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CO2e sequestration through improved management of mangrove forests</a:t>
            </a: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9084842" y="1247837"/>
            <a:ext cx="1655194" cy="10153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communities, public and private actors in the fisheries sector anticipate and plan for climate change adopting suitable and market driven adaptation measures</a:t>
            </a: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0811806" y="1247837"/>
            <a:ext cx="1188232" cy="10153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Co-Benefit: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smallholder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fisherfolks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markets</a:t>
            </a:r>
            <a:endParaRPr lang="en-US" sz="1000" strike="sngStrik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7" name="Elbow Connector 376"/>
          <p:cNvCxnSpPr>
            <a:cxnSpLocks/>
            <a:stCxn id="143" idx="3"/>
            <a:endCxn id="243" idx="1"/>
          </p:cNvCxnSpPr>
          <p:nvPr/>
        </p:nvCxnSpPr>
        <p:spPr>
          <a:xfrm>
            <a:off x="10740036" y="1755530"/>
            <a:ext cx="71770" cy="12700"/>
          </a:xfrm>
          <a:prstGeom prst="curvedConnector3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74"/>
          <p:cNvCxnSpPr>
            <a:cxnSpLocks/>
            <a:stCxn id="79" idx="0"/>
            <a:endCxn id="243" idx="2"/>
          </p:cNvCxnSpPr>
          <p:nvPr/>
        </p:nvCxnSpPr>
        <p:spPr>
          <a:xfrm rot="5400000" flipH="1" flipV="1">
            <a:off x="11194918" y="2168340"/>
            <a:ext cx="116122" cy="305886"/>
          </a:xfrm>
          <a:prstGeom prst="curvedConnector3">
            <a:avLst>
              <a:gd name="adj1" fmla="val 50000"/>
            </a:avLst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Arrow 1"/>
          <p:cNvSpPr/>
          <p:nvPr/>
        </p:nvSpPr>
        <p:spPr>
          <a:xfrm>
            <a:off x="3991867" y="5296834"/>
            <a:ext cx="253299" cy="259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ight Arrow 65"/>
          <p:cNvSpPr/>
          <p:nvPr/>
        </p:nvSpPr>
        <p:spPr>
          <a:xfrm>
            <a:off x="7276282" y="5296834"/>
            <a:ext cx="253299" cy="259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ight Arrow 67"/>
          <p:cNvSpPr/>
          <p:nvPr/>
        </p:nvSpPr>
        <p:spPr>
          <a:xfrm>
            <a:off x="10576744" y="5296834"/>
            <a:ext cx="253299" cy="259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Right Arrow 69"/>
          <p:cNvSpPr/>
          <p:nvPr/>
        </p:nvSpPr>
        <p:spPr>
          <a:xfrm rot="10800000">
            <a:off x="5354180" y="5296834"/>
            <a:ext cx="253299" cy="259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Right Arrow 70"/>
          <p:cNvSpPr/>
          <p:nvPr/>
        </p:nvSpPr>
        <p:spPr>
          <a:xfrm rot="10800000">
            <a:off x="8662681" y="5296834"/>
            <a:ext cx="253299" cy="259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693725" y="2392145"/>
            <a:ext cx="1501613" cy="11156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1.2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communities equipped to sustainably manage mangrove ecosystems as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fisheries habitat </a:t>
            </a: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984709" y="2379344"/>
            <a:ext cx="1444711" cy="10918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2.2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Aquaculture activities introduced as adaptation measures for livelihood improvement of 2,800 smallholder rural households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0200036" y="2379344"/>
            <a:ext cx="1800000" cy="10870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3.2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communities, groups and HHs capacities to implement market driven adaptation measures are strengthened </a:t>
            </a:r>
          </a:p>
        </p:txBody>
      </p:sp>
      <p:sp>
        <p:nvSpPr>
          <p:cNvPr id="92" name="Rectangle 91"/>
          <p:cNvSpPr/>
          <p:nvPr/>
        </p:nvSpPr>
        <p:spPr>
          <a:xfrm>
            <a:off x="7724607" y="1247836"/>
            <a:ext cx="1185213" cy="10153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Co-Benefit: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intra-HH gender based discriminations in rural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society</a:t>
            </a: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959917" y="1247835"/>
            <a:ext cx="936000" cy="10153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Co-Benefit: </a:t>
            </a:r>
            <a:r>
              <a:rPr lang="en-US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public health from reduced oven pollution</a:t>
            </a: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Elbow Connector 74"/>
          <p:cNvCxnSpPr>
            <a:cxnSpLocks/>
            <a:stCxn id="41" idx="1"/>
            <a:endCxn id="93" idx="3"/>
          </p:cNvCxnSpPr>
          <p:nvPr/>
        </p:nvCxnSpPr>
        <p:spPr>
          <a:xfrm rot="10800000">
            <a:off x="5895917" y="1755528"/>
            <a:ext cx="175022" cy="2"/>
          </a:xfrm>
          <a:prstGeom prst="curvedConnector3">
            <a:avLst>
              <a:gd name="adj1" fmla="val 50000"/>
            </a:avLst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Right Brace 239"/>
          <p:cNvSpPr/>
          <p:nvPr/>
        </p:nvSpPr>
        <p:spPr>
          <a:xfrm rot="16200000">
            <a:off x="3618809" y="848863"/>
            <a:ext cx="210020" cy="3012603"/>
          </a:xfrm>
          <a:prstGeom prst="rightBrace">
            <a:avLst>
              <a:gd name="adj1" fmla="val 8333"/>
              <a:gd name="adj2" fmla="val 39676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Elbow Connector 2"/>
          <p:cNvCxnSpPr>
            <a:stCxn id="11" idx="0"/>
            <a:endCxn id="41" idx="2"/>
          </p:cNvCxnSpPr>
          <p:nvPr/>
        </p:nvCxnSpPr>
        <p:spPr>
          <a:xfrm rot="5400000" flipH="1" flipV="1">
            <a:off x="6387221" y="1956303"/>
            <a:ext cx="116122" cy="729960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2"/>
          <p:cNvCxnSpPr>
            <a:stCxn id="77" idx="0"/>
            <a:endCxn id="41" idx="2"/>
          </p:cNvCxnSpPr>
          <p:nvPr/>
        </p:nvCxnSpPr>
        <p:spPr>
          <a:xfrm rot="16200000" flipV="1">
            <a:off x="7200603" y="1872881"/>
            <a:ext cx="116122" cy="896803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74"/>
          <p:cNvCxnSpPr>
            <a:cxnSpLocks/>
            <a:stCxn id="79" idx="0"/>
            <a:endCxn id="92" idx="2"/>
          </p:cNvCxnSpPr>
          <p:nvPr/>
        </p:nvCxnSpPr>
        <p:spPr>
          <a:xfrm rot="16200000" flipV="1">
            <a:off x="9650564" y="929872"/>
            <a:ext cx="116123" cy="2782822"/>
          </a:xfrm>
          <a:prstGeom prst="curvedConnector3">
            <a:avLst>
              <a:gd name="adj1" fmla="val 50000"/>
            </a:avLst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Elbow Connector 2"/>
          <p:cNvCxnSpPr>
            <a:stCxn id="12" idx="0"/>
            <a:endCxn id="143" idx="2"/>
          </p:cNvCxnSpPr>
          <p:nvPr/>
        </p:nvCxnSpPr>
        <p:spPr>
          <a:xfrm rot="5400000" flipH="1" flipV="1">
            <a:off x="9570649" y="2037555"/>
            <a:ext cx="116122" cy="567457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2"/>
          <p:cNvCxnSpPr>
            <a:stCxn id="79" idx="0"/>
            <a:endCxn id="143" idx="2"/>
          </p:cNvCxnSpPr>
          <p:nvPr/>
        </p:nvCxnSpPr>
        <p:spPr>
          <a:xfrm rot="16200000" flipV="1">
            <a:off x="10448177" y="1727484"/>
            <a:ext cx="116122" cy="1187597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Elbow Connector 376"/>
          <p:cNvCxnSpPr>
            <a:cxnSpLocks/>
            <a:stCxn id="143" idx="1"/>
            <a:endCxn id="92" idx="3"/>
          </p:cNvCxnSpPr>
          <p:nvPr/>
        </p:nvCxnSpPr>
        <p:spPr>
          <a:xfrm rot="10800000">
            <a:off x="8909820" y="1755530"/>
            <a:ext cx="175022" cy="1"/>
          </a:xfrm>
          <a:prstGeom prst="curvedConnector3">
            <a:avLst>
              <a:gd name="adj1" fmla="val 50000"/>
            </a:avLst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2"/>
          <p:cNvCxnSpPr>
            <a:stCxn id="38" idx="0"/>
            <a:endCxn id="41" idx="0"/>
          </p:cNvCxnSpPr>
          <p:nvPr/>
        </p:nvCxnSpPr>
        <p:spPr>
          <a:xfrm rot="5400000" flipH="1" flipV="1">
            <a:off x="4824761" y="-737663"/>
            <a:ext cx="12700" cy="3971001"/>
          </a:xfrm>
          <a:prstGeom prst="curvedConnector3">
            <a:avLst>
              <a:gd name="adj1" fmla="val 180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2"/>
          <p:cNvCxnSpPr>
            <a:stCxn id="143" idx="0"/>
            <a:endCxn id="41" idx="0"/>
          </p:cNvCxnSpPr>
          <p:nvPr/>
        </p:nvCxnSpPr>
        <p:spPr>
          <a:xfrm rot="16200000" flipV="1">
            <a:off x="8361351" y="-303252"/>
            <a:ext cx="12700" cy="3102177"/>
          </a:xfrm>
          <a:prstGeom prst="curvedConnector3">
            <a:avLst>
              <a:gd name="adj1" fmla="val 180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5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6ae72f-6d51-4737-8f6b-a9169c366b64">
      <Terms xmlns="http://schemas.microsoft.com/office/infopath/2007/PartnerControls"/>
    </lcf76f155ced4ddcb4097134ff3c332f>
    <TaxCatchAll xmlns="50c9b839-8b53-4ddb-9b24-b96221f2bda6" xsi:nil="true"/>
    <remarks xmlns="366ae72f-6d51-4737-8f6b-a9169c366b64" xsi:nil="true"/>
    <file_x0020_ xmlns="366ae72f-6d51-4737-8f6b-a9169c366b6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979F12F22C9E4F9273E32F354CEDB7" ma:contentTypeVersion="18" ma:contentTypeDescription="Create a new document." ma:contentTypeScope="" ma:versionID="495cd79217b99afa72b9ee5eaa6991a8">
  <xsd:schema xmlns:xsd="http://www.w3.org/2001/XMLSchema" xmlns:xs="http://www.w3.org/2001/XMLSchema" xmlns:p="http://schemas.microsoft.com/office/2006/metadata/properties" xmlns:ns2="366ae72f-6d51-4737-8f6b-a9169c366b64" xmlns:ns3="a3cd7b71-671d-4139-9a97-5d1a7380fae4" xmlns:ns4="50c9b839-8b53-4ddb-9b24-b96221f2bda6" targetNamespace="http://schemas.microsoft.com/office/2006/metadata/properties" ma:root="true" ma:fieldsID="163074be616c017a06b81a72cc3842b3" ns2:_="" ns3:_="" ns4:_="">
    <xsd:import namespace="366ae72f-6d51-4737-8f6b-a9169c366b64"/>
    <xsd:import namespace="a3cd7b71-671d-4139-9a97-5d1a7380fae4"/>
    <xsd:import namespace="50c9b839-8b53-4ddb-9b24-b96221f2bd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file_x0020_" minOccurs="0"/>
                <xsd:element ref="ns2:remark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ae72f-6d51-4737-8f6b-a9169c366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description="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file_x0020_" ma:index="16" nillable="true" ma:displayName="file " ma:format="Dropdown" ma:internalName="file_x0020_" ma:percentage="FALSE">
      <xsd:simpleType>
        <xsd:restriction base="dms:Number"/>
      </xsd:simpleType>
    </xsd:element>
    <xsd:element name="remarks" ma:index="17" nillable="true" ma:displayName="remarks" ma:format="Dropdown" ma:internalName="remarks">
      <xsd:simpleType>
        <xsd:restriction base="dms:Text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3a5397d5-9543-4dbc-8fcb-23c3638b1d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cd7b71-671d-4139-9a97-5d1a7380f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9b839-8b53-4ddb-9b24-b96221f2bda6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5fd50e79-fa69-4ed5-b0f8-bdacc103d93a}" ma:internalName="TaxCatchAll" ma:showField="CatchAllData" ma:web="a3cd7b71-671d-4139-9a97-5d1a7380fa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F74692-B8C1-4784-9B2C-700BF4F0AE5F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218d177c-a3bf-4b0b-adae-4c1a5ab298cb"/>
    <ds:schemaRef ds:uri="http://purl.org/dc/terms/"/>
    <ds:schemaRef ds:uri="http://schemas.openxmlformats.org/package/2006/metadata/core-properties"/>
    <ds:schemaRef ds:uri="90c3386d-b1cc-4404-9a17-ce575b01d39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91A9A1D-E732-4D63-8111-6D0521511480}"/>
</file>

<file path=customXml/itemProps3.xml><?xml version="1.0" encoding="utf-8"?>
<ds:datastoreItem xmlns:ds="http://schemas.openxmlformats.org/officeDocument/2006/customXml" ds:itemID="{4F3F8F06-2933-45EB-A4D5-ACDBBA0EC5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6738</TotalTime>
  <Words>559</Words>
  <Application>Microsoft Office PowerPoint</Application>
  <PresentationFormat>Widescreen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GCF Gambia PROREFISH</dc:title>
  <dc:creator>Boc, Gabriel (CFIA)</dc:creator>
  <cp:lastModifiedBy>Lehel, Rosalie (OCB)</cp:lastModifiedBy>
  <cp:revision>71</cp:revision>
  <dcterms:created xsi:type="dcterms:W3CDTF">2021-12-01T06:41:08Z</dcterms:created>
  <dcterms:modified xsi:type="dcterms:W3CDTF">2022-04-04T14:29:15Z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0x01010000979F12F22C9E4F9273E32F354CEDB7</vt:lpwstr>
  </property>
</Properties>
</file>