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ann Elysee" initials="JE" lastIdx="1" clrIdx="0">
    <p:extLst>
      <p:ext uri="{19B8F6BF-5375-455C-9EA6-DF929625EA0E}">
        <p15:presenceInfo xmlns:p15="http://schemas.microsoft.com/office/powerpoint/2012/main" userId="S::jelysee@gcfund.org::0a0ce374-7d76-4260-8fa1-c51c5b2de40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22" autoAdjust="0"/>
    <p:restoredTop sz="94660"/>
  </p:normalViewPr>
  <p:slideViewPr>
    <p:cSldViewPr snapToGrid="0">
      <p:cViewPr>
        <p:scale>
          <a:sx n="100" d="100"/>
          <a:sy n="100" d="100"/>
        </p:scale>
        <p:origin x="906" y="4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F60A-B097-4DD4-BDE4-ECC32C5E185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6B60784-9F17-4EE6-9860-1021224FEB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81DD702-A7F1-4A7B-8D5E-EC739A5E2077}"/>
              </a:ext>
            </a:extLst>
          </p:cNvPr>
          <p:cNvSpPr>
            <a:spLocks noGrp="1"/>
          </p:cNvSpPr>
          <p:nvPr>
            <p:ph type="dt" sz="half" idx="10"/>
          </p:nvPr>
        </p:nvSpPr>
        <p:spPr/>
        <p:txBody>
          <a:bodyPr/>
          <a:lstStyle/>
          <a:p>
            <a:fld id="{7A0D4F10-3BA8-4BB5-99CA-9DA1ADE963CE}" type="datetimeFigureOut">
              <a:rPr lang="en-US" smtClean="0"/>
              <a:t>16/12/2020</a:t>
            </a:fld>
            <a:endParaRPr lang="en-US"/>
          </a:p>
        </p:txBody>
      </p:sp>
      <p:sp>
        <p:nvSpPr>
          <p:cNvPr id="5" name="Footer Placeholder 4">
            <a:extLst>
              <a:ext uri="{FF2B5EF4-FFF2-40B4-BE49-F238E27FC236}">
                <a16:creationId xmlns:a16="http://schemas.microsoft.com/office/drawing/2014/main" id="{18364E33-80FE-4CBD-8A1A-39B0BFD146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F1F994-2CB8-41A8-8BF0-063735DABF2E}"/>
              </a:ext>
            </a:extLst>
          </p:cNvPr>
          <p:cNvSpPr>
            <a:spLocks noGrp="1"/>
          </p:cNvSpPr>
          <p:nvPr>
            <p:ph type="sldNum" sz="quarter" idx="12"/>
          </p:nvPr>
        </p:nvSpPr>
        <p:spPr/>
        <p:txBody>
          <a:bodyPr/>
          <a:lstStyle/>
          <a:p>
            <a:fld id="{F8DD31DE-16DC-48A9-91D7-AA89F7E337EF}" type="slidenum">
              <a:rPr lang="en-US" smtClean="0"/>
              <a:t>‹#›</a:t>
            </a:fld>
            <a:endParaRPr lang="en-US"/>
          </a:p>
        </p:txBody>
      </p:sp>
    </p:spTree>
    <p:extLst>
      <p:ext uri="{BB962C8B-B14F-4D97-AF65-F5344CB8AC3E}">
        <p14:creationId xmlns:p14="http://schemas.microsoft.com/office/powerpoint/2010/main" val="1953636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84CA9-F60C-4861-BE59-F58A40DAA00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3C72AA0-493A-40A8-BE97-6870159CE80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FD2338-CBFE-4D9E-B89B-991B1C0A8943}"/>
              </a:ext>
            </a:extLst>
          </p:cNvPr>
          <p:cNvSpPr>
            <a:spLocks noGrp="1"/>
          </p:cNvSpPr>
          <p:nvPr>
            <p:ph type="dt" sz="half" idx="10"/>
          </p:nvPr>
        </p:nvSpPr>
        <p:spPr/>
        <p:txBody>
          <a:bodyPr/>
          <a:lstStyle/>
          <a:p>
            <a:fld id="{7A0D4F10-3BA8-4BB5-99CA-9DA1ADE963CE}" type="datetimeFigureOut">
              <a:rPr lang="en-US" smtClean="0"/>
              <a:t>16/12/2020</a:t>
            </a:fld>
            <a:endParaRPr lang="en-US"/>
          </a:p>
        </p:txBody>
      </p:sp>
      <p:sp>
        <p:nvSpPr>
          <p:cNvPr id="5" name="Footer Placeholder 4">
            <a:extLst>
              <a:ext uri="{FF2B5EF4-FFF2-40B4-BE49-F238E27FC236}">
                <a16:creationId xmlns:a16="http://schemas.microsoft.com/office/drawing/2014/main" id="{A2653E85-B8E5-480F-9F5A-191724EBB7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7CF5B2-82BD-4B7C-B7C5-583032C292A1}"/>
              </a:ext>
            </a:extLst>
          </p:cNvPr>
          <p:cNvSpPr>
            <a:spLocks noGrp="1"/>
          </p:cNvSpPr>
          <p:nvPr>
            <p:ph type="sldNum" sz="quarter" idx="12"/>
          </p:nvPr>
        </p:nvSpPr>
        <p:spPr/>
        <p:txBody>
          <a:bodyPr/>
          <a:lstStyle/>
          <a:p>
            <a:fld id="{F8DD31DE-16DC-48A9-91D7-AA89F7E337EF}" type="slidenum">
              <a:rPr lang="en-US" smtClean="0"/>
              <a:t>‹#›</a:t>
            </a:fld>
            <a:endParaRPr lang="en-US"/>
          </a:p>
        </p:txBody>
      </p:sp>
    </p:spTree>
    <p:extLst>
      <p:ext uri="{BB962C8B-B14F-4D97-AF65-F5344CB8AC3E}">
        <p14:creationId xmlns:p14="http://schemas.microsoft.com/office/powerpoint/2010/main" val="2125168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5AEBE56-E2D7-40FA-858A-299C1291374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B58CBFE-93F7-497C-9EBF-F3007F7AC17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4516BD-648C-41DA-8C83-83CD9FCFE8C7}"/>
              </a:ext>
            </a:extLst>
          </p:cNvPr>
          <p:cNvSpPr>
            <a:spLocks noGrp="1"/>
          </p:cNvSpPr>
          <p:nvPr>
            <p:ph type="dt" sz="half" idx="10"/>
          </p:nvPr>
        </p:nvSpPr>
        <p:spPr/>
        <p:txBody>
          <a:bodyPr/>
          <a:lstStyle/>
          <a:p>
            <a:fld id="{7A0D4F10-3BA8-4BB5-99CA-9DA1ADE963CE}" type="datetimeFigureOut">
              <a:rPr lang="en-US" smtClean="0"/>
              <a:t>16/12/2020</a:t>
            </a:fld>
            <a:endParaRPr lang="en-US"/>
          </a:p>
        </p:txBody>
      </p:sp>
      <p:sp>
        <p:nvSpPr>
          <p:cNvPr id="5" name="Footer Placeholder 4">
            <a:extLst>
              <a:ext uri="{FF2B5EF4-FFF2-40B4-BE49-F238E27FC236}">
                <a16:creationId xmlns:a16="http://schemas.microsoft.com/office/drawing/2014/main" id="{92EBE4BC-5A66-41A3-8E87-A25624F473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2CABB2-12B9-4C85-8ABD-7251DF86804B}"/>
              </a:ext>
            </a:extLst>
          </p:cNvPr>
          <p:cNvSpPr>
            <a:spLocks noGrp="1"/>
          </p:cNvSpPr>
          <p:nvPr>
            <p:ph type="sldNum" sz="quarter" idx="12"/>
          </p:nvPr>
        </p:nvSpPr>
        <p:spPr/>
        <p:txBody>
          <a:bodyPr/>
          <a:lstStyle/>
          <a:p>
            <a:fld id="{F8DD31DE-16DC-48A9-91D7-AA89F7E337EF}" type="slidenum">
              <a:rPr lang="en-US" smtClean="0"/>
              <a:t>‹#›</a:t>
            </a:fld>
            <a:endParaRPr lang="en-US"/>
          </a:p>
        </p:txBody>
      </p:sp>
    </p:spTree>
    <p:extLst>
      <p:ext uri="{BB962C8B-B14F-4D97-AF65-F5344CB8AC3E}">
        <p14:creationId xmlns:p14="http://schemas.microsoft.com/office/powerpoint/2010/main" val="4129896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4897B-3761-4A56-B674-114145D39FA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D105F43-33E1-4A69-80F2-1BB01D9323D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0D9E5D-EC47-4945-AE16-A66EC4EB49D9}"/>
              </a:ext>
            </a:extLst>
          </p:cNvPr>
          <p:cNvSpPr>
            <a:spLocks noGrp="1"/>
          </p:cNvSpPr>
          <p:nvPr>
            <p:ph type="dt" sz="half" idx="10"/>
          </p:nvPr>
        </p:nvSpPr>
        <p:spPr/>
        <p:txBody>
          <a:bodyPr/>
          <a:lstStyle/>
          <a:p>
            <a:fld id="{7A0D4F10-3BA8-4BB5-99CA-9DA1ADE963CE}" type="datetimeFigureOut">
              <a:rPr lang="en-US" smtClean="0"/>
              <a:t>16/12/2020</a:t>
            </a:fld>
            <a:endParaRPr lang="en-US"/>
          </a:p>
        </p:txBody>
      </p:sp>
      <p:sp>
        <p:nvSpPr>
          <p:cNvPr id="5" name="Footer Placeholder 4">
            <a:extLst>
              <a:ext uri="{FF2B5EF4-FFF2-40B4-BE49-F238E27FC236}">
                <a16:creationId xmlns:a16="http://schemas.microsoft.com/office/drawing/2014/main" id="{4FE45571-F9E6-4B67-9111-4C8EA56304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DD72BD-835B-4016-8798-B1A1011976FB}"/>
              </a:ext>
            </a:extLst>
          </p:cNvPr>
          <p:cNvSpPr>
            <a:spLocks noGrp="1"/>
          </p:cNvSpPr>
          <p:nvPr>
            <p:ph type="sldNum" sz="quarter" idx="12"/>
          </p:nvPr>
        </p:nvSpPr>
        <p:spPr/>
        <p:txBody>
          <a:bodyPr/>
          <a:lstStyle/>
          <a:p>
            <a:fld id="{F8DD31DE-16DC-48A9-91D7-AA89F7E337EF}" type="slidenum">
              <a:rPr lang="en-US" smtClean="0"/>
              <a:t>‹#›</a:t>
            </a:fld>
            <a:endParaRPr lang="en-US"/>
          </a:p>
        </p:txBody>
      </p:sp>
    </p:spTree>
    <p:extLst>
      <p:ext uri="{BB962C8B-B14F-4D97-AF65-F5344CB8AC3E}">
        <p14:creationId xmlns:p14="http://schemas.microsoft.com/office/powerpoint/2010/main" val="340236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88099-3514-447C-AA01-6643E491B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21D2673-D0AC-4C2A-B14E-B9ADBAF1881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C5AB653-9192-4FEE-B1AF-E52A57472015}"/>
              </a:ext>
            </a:extLst>
          </p:cNvPr>
          <p:cNvSpPr>
            <a:spLocks noGrp="1"/>
          </p:cNvSpPr>
          <p:nvPr>
            <p:ph type="dt" sz="half" idx="10"/>
          </p:nvPr>
        </p:nvSpPr>
        <p:spPr/>
        <p:txBody>
          <a:bodyPr/>
          <a:lstStyle/>
          <a:p>
            <a:fld id="{7A0D4F10-3BA8-4BB5-99CA-9DA1ADE963CE}" type="datetimeFigureOut">
              <a:rPr lang="en-US" smtClean="0"/>
              <a:t>16/12/2020</a:t>
            </a:fld>
            <a:endParaRPr lang="en-US"/>
          </a:p>
        </p:txBody>
      </p:sp>
      <p:sp>
        <p:nvSpPr>
          <p:cNvPr id="5" name="Footer Placeholder 4">
            <a:extLst>
              <a:ext uri="{FF2B5EF4-FFF2-40B4-BE49-F238E27FC236}">
                <a16:creationId xmlns:a16="http://schemas.microsoft.com/office/drawing/2014/main" id="{CA18378D-E518-41DC-AE3E-34BAB2FB82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D02274-91E9-4374-BC27-DBDFC212FD5F}"/>
              </a:ext>
            </a:extLst>
          </p:cNvPr>
          <p:cNvSpPr>
            <a:spLocks noGrp="1"/>
          </p:cNvSpPr>
          <p:nvPr>
            <p:ph type="sldNum" sz="quarter" idx="12"/>
          </p:nvPr>
        </p:nvSpPr>
        <p:spPr/>
        <p:txBody>
          <a:bodyPr/>
          <a:lstStyle/>
          <a:p>
            <a:fld id="{F8DD31DE-16DC-48A9-91D7-AA89F7E337EF}" type="slidenum">
              <a:rPr lang="en-US" smtClean="0"/>
              <a:t>‹#›</a:t>
            </a:fld>
            <a:endParaRPr lang="en-US"/>
          </a:p>
        </p:txBody>
      </p:sp>
    </p:spTree>
    <p:extLst>
      <p:ext uri="{BB962C8B-B14F-4D97-AF65-F5344CB8AC3E}">
        <p14:creationId xmlns:p14="http://schemas.microsoft.com/office/powerpoint/2010/main" val="1480691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3F23E-E3DF-41A4-9AA1-0C8D3AC92B2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492593-3260-4990-8E0F-D3AED59F071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947126A-06C0-4F6F-99A3-EF0CB9D08F9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4CFEDEF-BA5A-4C22-BAE1-743910277F3D}"/>
              </a:ext>
            </a:extLst>
          </p:cNvPr>
          <p:cNvSpPr>
            <a:spLocks noGrp="1"/>
          </p:cNvSpPr>
          <p:nvPr>
            <p:ph type="dt" sz="half" idx="10"/>
          </p:nvPr>
        </p:nvSpPr>
        <p:spPr/>
        <p:txBody>
          <a:bodyPr/>
          <a:lstStyle/>
          <a:p>
            <a:fld id="{7A0D4F10-3BA8-4BB5-99CA-9DA1ADE963CE}" type="datetimeFigureOut">
              <a:rPr lang="en-US" smtClean="0"/>
              <a:t>16/12/2020</a:t>
            </a:fld>
            <a:endParaRPr lang="en-US"/>
          </a:p>
        </p:txBody>
      </p:sp>
      <p:sp>
        <p:nvSpPr>
          <p:cNvPr id="6" name="Footer Placeholder 5">
            <a:extLst>
              <a:ext uri="{FF2B5EF4-FFF2-40B4-BE49-F238E27FC236}">
                <a16:creationId xmlns:a16="http://schemas.microsoft.com/office/drawing/2014/main" id="{2D098D30-60D0-4C23-9E66-1AFF0141121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915A48-69A5-4D5A-997B-B5AEE117FB4B}"/>
              </a:ext>
            </a:extLst>
          </p:cNvPr>
          <p:cNvSpPr>
            <a:spLocks noGrp="1"/>
          </p:cNvSpPr>
          <p:nvPr>
            <p:ph type="sldNum" sz="quarter" idx="12"/>
          </p:nvPr>
        </p:nvSpPr>
        <p:spPr/>
        <p:txBody>
          <a:bodyPr/>
          <a:lstStyle/>
          <a:p>
            <a:fld id="{F8DD31DE-16DC-48A9-91D7-AA89F7E337EF}" type="slidenum">
              <a:rPr lang="en-US" smtClean="0"/>
              <a:t>‹#›</a:t>
            </a:fld>
            <a:endParaRPr lang="en-US"/>
          </a:p>
        </p:txBody>
      </p:sp>
    </p:spTree>
    <p:extLst>
      <p:ext uri="{BB962C8B-B14F-4D97-AF65-F5344CB8AC3E}">
        <p14:creationId xmlns:p14="http://schemas.microsoft.com/office/powerpoint/2010/main" val="1755987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8A75D-78AD-4327-9207-FB64D9897F8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87F4964-F683-4DE2-BD16-2037E30700A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99517D3-BFDE-43CA-B83C-FEDEEA94373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3098353-DDE0-44DD-A682-EDFF002F5D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A34E05E-1BB6-4BAF-9556-B723DA10621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AC2ECBB-F875-4426-998E-C61E0DEF1861}"/>
              </a:ext>
            </a:extLst>
          </p:cNvPr>
          <p:cNvSpPr>
            <a:spLocks noGrp="1"/>
          </p:cNvSpPr>
          <p:nvPr>
            <p:ph type="dt" sz="half" idx="10"/>
          </p:nvPr>
        </p:nvSpPr>
        <p:spPr/>
        <p:txBody>
          <a:bodyPr/>
          <a:lstStyle/>
          <a:p>
            <a:fld id="{7A0D4F10-3BA8-4BB5-99CA-9DA1ADE963CE}" type="datetimeFigureOut">
              <a:rPr lang="en-US" smtClean="0"/>
              <a:t>16/12/2020</a:t>
            </a:fld>
            <a:endParaRPr lang="en-US"/>
          </a:p>
        </p:txBody>
      </p:sp>
      <p:sp>
        <p:nvSpPr>
          <p:cNvPr id="8" name="Footer Placeholder 7">
            <a:extLst>
              <a:ext uri="{FF2B5EF4-FFF2-40B4-BE49-F238E27FC236}">
                <a16:creationId xmlns:a16="http://schemas.microsoft.com/office/drawing/2014/main" id="{2A6FD2C5-97C8-4B7D-8FAF-0C80924BBA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9B389FD-DCEC-4D5F-9568-719C4F63A8B5}"/>
              </a:ext>
            </a:extLst>
          </p:cNvPr>
          <p:cNvSpPr>
            <a:spLocks noGrp="1"/>
          </p:cNvSpPr>
          <p:nvPr>
            <p:ph type="sldNum" sz="quarter" idx="12"/>
          </p:nvPr>
        </p:nvSpPr>
        <p:spPr/>
        <p:txBody>
          <a:bodyPr/>
          <a:lstStyle/>
          <a:p>
            <a:fld id="{F8DD31DE-16DC-48A9-91D7-AA89F7E337EF}" type="slidenum">
              <a:rPr lang="en-US" smtClean="0"/>
              <a:t>‹#›</a:t>
            </a:fld>
            <a:endParaRPr lang="en-US"/>
          </a:p>
        </p:txBody>
      </p:sp>
    </p:spTree>
    <p:extLst>
      <p:ext uri="{BB962C8B-B14F-4D97-AF65-F5344CB8AC3E}">
        <p14:creationId xmlns:p14="http://schemas.microsoft.com/office/powerpoint/2010/main" val="96339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AF783-CA0F-4261-92D1-BD5017DA3C7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2F89046-3D9A-4844-962A-04F6A20CF2BB}"/>
              </a:ext>
            </a:extLst>
          </p:cNvPr>
          <p:cNvSpPr>
            <a:spLocks noGrp="1"/>
          </p:cNvSpPr>
          <p:nvPr>
            <p:ph type="dt" sz="half" idx="10"/>
          </p:nvPr>
        </p:nvSpPr>
        <p:spPr/>
        <p:txBody>
          <a:bodyPr/>
          <a:lstStyle/>
          <a:p>
            <a:fld id="{7A0D4F10-3BA8-4BB5-99CA-9DA1ADE963CE}" type="datetimeFigureOut">
              <a:rPr lang="en-US" smtClean="0"/>
              <a:t>16/12/2020</a:t>
            </a:fld>
            <a:endParaRPr lang="en-US"/>
          </a:p>
        </p:txBody>
      </p:sp>
      <p:sp>
        <p:nvSpPr>
          <p:cNvPr id="4" name="Footer Placeholder 3">
            <a:extLst>
              <a:ext uri="{FF2B5EF4-FFF2-40B4-BE49-F238E27FC236}">
                <a16:creationId xmlns:a16="http://schemas.microsoft.com/office/drawing/2014/main" id="{80B0F01C-7972-4E4A-8581-19722355EBC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702DD76-BD8B-4A36-AC2F-3D3A7707276A}"/>
              </a:ext>
            </a:extLst>
          </p:cNvPr>
          <p:cNvSpPr>
            <a:spLocks noGrp="1"/>
          </p:cNvSpPr>
          <p:nvPr>
            <p:ph type="sldNum" sz="quarter" idx="12"/>
          </p:nvPr>
        </p:nvSpPr>
        <p:spPr/>
        <p:txBody>
          <a:bodyPr/>
          <a:lstStyle/>
          <a:p>
            <a:fld id="{F8DD31DE-16DC-48A9-91D7-AA89F7E337EF}" type="slidenum">
              <a:rPr lang="en-US" smtClean="0"/>
              <a:t>‹#›</a:t>
            </a:fld>
            <a:endParaRPr lang="en-US"/>
          </a:p>
        </p:txBody>
      </p:sp>
    </p:spTree>
    <p:extLst>
      <p:ext uri="{BB962C8B-B14F-4D97-AF65-F5344CB8AC3E}">
        <p14:creationId xmlns:p14="http://schemas.microsoft.com/office/powerpoint/2010/main" val="219436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FF53D5-B9ED-4E04-85B7-0388223360CD}"/>
              </a:ext>
            </a:extLst>
          </p:cNvPr>
          <p:cNvSpPr>
            <a:spLocks noGrp="1"/>
          </p:cNvSpPr>
          <p:nvPr>
            <p:ph type="dt" sz="half" idx="10"/>
          </p:nvPr>
        </p:nvSpPr>
        <p:spPr/>
        <p:txBody>
          <a:bodyPr/>
          <a:lstStyle/>
          <a:p>
            <a:fld id="{7A0D4F10-3BA8-4BB5-99CA-9DA1ADE963CE}" type="datetimeFigureOut">
              <a:rPr lang="en-US" smtClean="0"/>
              <a:t>16/12/2020</a:t>
            </a:fld>
            <a:endParaRPr lang="en-US"/>
          </a:p>
        </p:txBody>
      </p:sp>
      <p:sp>
        <p:nvSpPr>
          <p:cNvPr id="3" name="Footer Placeholder 2">
            <a:extLst>
              <a:ext uri="{FF2B5EF4-FFF2-40B4-BE49-F238E27FC236}">
                <a16:creationId xmlns:a16="http://schemas.microsoft.com/office/drawing/2014/main" id="{D8CFBC05-78CE-4400-A349-5CC5FEE3F1D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C217D13-C567-4FAB-96A2-80A7F98FCDF5}"/>
              </a:ext>
            </a:extLst>
          </p:cNvPr>
          <p:cNvSpPr>
            <a:spLocks noGrp="1"/>
          </p:cNvSpPr>
          <p:nvPr>
            <p:ph type="sldNum" sz="quarter" idx="12"/>
          </p:nvPr>
        </p:nvSpPr>
        <p:spPr/>
        <p:txBody>
          <a:bodyPr/>
          <a:lstStyle/>
          <a:p>
            <a:fld id="{F8DD31DE-16DC-48A9-91D7-AA89F7E337EF}" type="slidenum">
              <a:rPr lang="en-US" smtClean="0"/>
              <a:t>‹#›</a:t>
            </a:fld>
            <a:endParaRPr lang="en-US"/>
          </a:p>
        </p:txBody>
      </p:sp>
    </p:spTree>
    <p:extLst>
      <p:ext uri="{BB962C8B-B14F-4D97-AF65-F5344CB8AC3E}">
        <p14:creationId xmlns:p14="http://schemas.microsoft.com/office/powerpoint/2010/main" val="2171427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B0991-0E25-4313-A1B7-51E31EE2964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21FCC9C-356C-461E-8110-7B5493CC3DF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EB82A5-8B52-4C8A-A7E2-180124216B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BA9E4F1-0394-4470-8146-3BB6ED37DDA3}"/>
              </a:ext>
            </a:extLst>
          </p:cNvPr>
          <p:cNvSpPr>
            <a:spLocks noGrp="1"/>
          </p:cNvSpPr>
          <p:nvPr>
            <p:ph type="dt" sz="half" idx="10"/>
          </p:nvPr>
        </p:nvSpPr>
        <p:spPr/>
        <p:txBody>
          <a:bodyPr/>
          <a:lstStyle/>
          <a:p>
            <a:fld id="{7A0D4F10-3BA8-4BB5-99CA-9DA1ADE963CE}" type="datetimeFigureOut">
              <a:rPr lang="en-US" smtClean="0"/>
              <a:t>16/12/2020</a:t>
            </a:fld>
            <a:endParaRPr lang="en-US"/>
          </a:p>
        </p:txBody>
      </p:sp>
      <p:sp>
        <p:nvSpPr>
          <p:cNvPr id="6" name="Footer Placeholder 5">
            <a:extLst>
              <a:ext uri="{FF2B5EF4-FFF2-40B4-BE49-F238E27FC236}">
                <a16:creationId xmlns:a16="http://schemas.microsoft.com/office/drawing/2014/main" id="{0AF3C2B6-41B6-4250-AC73-19380AFE81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0A976A3-FE1B-4437-8C04-A95D47537F9E}"/>
              </a:ext>
            </a:extLst>
          </p:cNvPr>
          <p:cNvSpPr>
            <a:spLocks noGrp="1"/>
          </p:cNvSpPr>
          <p:nvPr>
            <p:ph type="sldNum" sz="quarter" idx="12"/>
          </p:nvPr>
        </p:nvSpPr>
        <p:spPr/>
        <p:txBody>
          <a:bodyPr/>
          <a:lstStyle/>
          <a:p>
            <a:fld id="{F8DD31DE-16DC-48A9-91D7-AA89F7E337EF}" type="slidenum">
              <a:rPr lang="en-US" smtClean="0"/>
              <a:t>‹#›</a:t>
            </a:fld>
            <a:endParaRPr lang="en-US"/>
          </a:p>
        </p:txBody>
      </p:sp>
    </p:spTree>
    <p:extLst>
      <p:ext uri="{BB962C8B-B14F-4D97-AF65-F5344CB8AC3E}">
        <p14:creationId xmlns:p14="http://schemas.microsoft.com/office/powerpoint/2010/main" val="2335680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CA584-8C83-4179-BB78-FBF234D4269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431735D-1DF4-4471-8F14-D9B029F9615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E4DE259-4787-40D9-84D7-42521FBD68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58B20D-85D8-4E8D-9E7D-01A59DE30DED}"/>
              </a:ext>
            </a:extLst>
          </p:cNvPr>
          <p:cNvSpPr>
            <a:spLocks noGrp="1"/>
          </p:cNvSpPr>
          <p:nvPr>
            <p:ph type="dt" sz="half" idx="10"/>
          </p:nvPr>
        </p:nvSpPr>
        <p:spPr/>
        <p:txBody>
          <a:bodyPr/>
          <a:lstStyle/>
          <a:p>
            <a:fld id="{7A0D4F10-3BA8-4BB5-99CA-9DA1ADE963CE}" type="datetimeFigureOut">
              <a:rPr lang="en-US" smtClean="0"/>
              <a:t>16/12/2020</a:t>
            </a:fld>
            <a:endParaRPr lang="en-US"/>
          </a:p>
        </p:txBody>
      </p:sp>
      <p:sp>
        <p:nvSpPr>
          <p:cNvPr id="6" name="Footer Placeholder 5">
            <a:extLst>
              <a:ext uri="{FF2B5EF4-FFF2-40B4-BE49-F238E27FC236}">
                <a16:creationId xmlns:a16="http://schemas.microsoft.com/office/drawing/2014/main" id="{B03C1F14-759E-45BD-B98D-7C7B952CBE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6D0252-8930-4813-8C95-50E5ED18560C}"/>
              </a:ext>
            </a:extLst>
          </p:cNvPr>
          <p:cNvSpPr>
            <a:spLocks noGrp="1"/>
          </p:cNvSpPr>
          <p:nvPr>
            <p:ph type="sldNum" sz="quarter" idx="12"/>
          </p:nvPr>
        </p:nvSpPr>
        <p:spPr/>
        <p:txBody>
          <a:bodyPr/>
          <a:lstStyle/>
          <a:p>
            <a:fld id="{F8DD31DE-16DC-48A9-91D7-AA89F7E337EF}" type="slidenum">
              <a:rPr lang="en-US" smtClean="0"/>
              <a:t>‹#›</a:t>
            </a:fld>
            <a:endParaRPr lang="en-US"/>
          </a:p>
        </p:txBody>
      </p:sp>
    </p:spTree>
    <p:extLst>
      <p:ext uri="{BB962C8B-B14F-4D97-AF65-F5344CB8AC3E}">
        <p14:creationId xmlns:p14="http://schemas.microsoft.com/office/powerpoint/2010/main" val="123181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AC0222-08A0-4AD4-A4CA-E0729E187D6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D5F7ADB-72ED-4AE5-B575-C229B87BBF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6EF235-2275-4F90-8E61-99A699BBDF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0D4F10-3BA8-4BB5-99CA-9DA1ADE963CE}" type="datetimeFigureOut">
              <a:rPr lang="en-US" smtClean="0"/>
              <a:t>16/12/2020</a:t>
            </a:fld>
            <a:endParaRPr lang="en-US"/>
          </a:p>
        </p:txBody>
      </p:sp>
      <p:sp>
        <p:nvSpPr>
          <p:cNvPr id="5" name="Footer Placeholder 4">
            <a:extLst>
              <a:ext uri="{FF2B5EF4-FFF2-40B4-BE49-F238E27FC236}">
                <a16:creationId xmlns:a16="http://schemas.microsoft.com/office/drawing/2014/main" id="{471468DB-B696-42A8-BB3E-E6163AD851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71DDE89-6402-4BBB-B840-C1998AB9099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DD31DE-16DC-48A9-91D7-AA89F7E337EF}" type="slidenum">
              <a:rPr lang="en-US" smtClean="0"/>
              <a:t>‹#›</a:t>
            </a:fld>
            <a:endParaRPr lang="en-US"/>
          </a:p>
        </p:txBody>
      </p:sp>
    </p:spTree>
    <p:extLst>
      <p:ext uri="{BB962C8B-B14F-4D97-AF65-F5344CB8AC3E}">
        <p14:creationId xmlns:p14="http://schemas.microsoft.com/office/powerpoint/2010/main" val="31393177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B142DD0-6942-483E-9EA8-992B85BE725C}"/>
              </a:ext>
            </a:extLst>
          </p:cNvPr>
          <p:cNvSpPr/>
          <p:nvPr/>
        </p:nvSpPr>
        <p:spPr>
          <a:xfrm>
            <a:off x="400692" y="328773"/>
            <a:ext cx="1777429" cy="87330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GOAL STATEMENT</a:t>
            </a:r>
          </a:p>
        </p:txBody>
      </p:sp>
      <p:sp>
        <p:nvSpPr>
          <p:cNvPr id="6" name="Rectangle 5">
            <a:extLst>
              <a:ext uri="{FF2B5EF4-FFF2-40B4-BE49-F238E27FC236}">
                <a16:creationId xmlns:a16="http://schemas.microsoft.com/office/drawing/2014/main" id="{652D002E-F9B6-49B7-A5B1-4C51994BBBA6}"/>
              </a:ext>
            </a:extLst>
          </p:cNvPr>
          <p:cNvSpPr/>
          <p:nvPr/>
        </p:nvSpPr>
        <p:spPr>
          <a:xfrm>
            <a:off x="400688" y="1380163"/>
            <a:ext cx="1777429" cy="873303"/>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OUTCOMES</a:t>
            </a:r>
          </a:p>
        </p:txBody>
      </p:sp>
      <p:sp>
        <p:nvSpPr>
          <p:cNvPr id="7" name="Rectangle 6">
            <a:extLst>
              <a:ext uri="{FF2B5EF4-FFF2-40B4-BE49-F238E27FC236}">
                <a16:creationId xmlns:a16="http://schemas.microsoft.com/office/drawing/2014/main" id="{88983534-CE30-4E28-8672-FDC3433114A4}"/>
              </a:ext>
            </a:extLst>
          </p:cNvPr>
          <p:cNvSpPr/>
          <p:nvPr/>
        </p:nvSpPr>
        <p:spPr>
          <a:xfrm>
            <a:off x="400688" y="2431553"/>
            <a:ext cx="1777429" cy="873303"/>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PROJECT RESULTS</a:t>
            </a:r>
          </a:p>
        </p:txBody>
      </p:sp>
      <p:sp>
        <p:nvSpPr>
          <p:cNvPr id="8" name="Rectangle 7">
            <a:extLst>
              <a:ext uri="{FF2B5EF4-FFF2-40B4-BE49-F238E27FC236}">
                <a16:creationId xmlns:a16="http://schemas.microsoft.com/office/drawing/2014/main" id="{25660945-C071-4A45-9C60-39828C8C198C}"/>
              </a:ext>
            </a:extLst>
          </p:cNvPr>
          <p:cNvSpPr/>
          <p:nvPr/>
        </p:nvSpPr>
        <p:spPr>
          <a:xfrm>
            <a:off x="400688" y="3482943"/>
            <a:ext cx="1777429" cy="87330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PROJECT ACTIVITIES</a:t>
            </a:r>
          </a:p>
        </p:txBody>
      </p:sp>
      <p:sp>
        <p:nvSpPr>
          <p:cNvPr id="9" name="Rectangle 8">
            <a:extLst>
              <a:ext uri="{FF2B5EF4-FFF2-40B4-BE49-F238E27FC236}">
                <a16:creationId xmlns:a16="http://schemas.microsoft.com/office/drawing/2014/main" id="{D75BF112-3F99-4207-B50F-1BB6E689CB59}"/>
              </a:ext>
            </a:extLst>
          </p:cNvPr>
          <p:cNvSpPr/>
          <p:nvPr/>
        </p:nvSpPr>
        <p:spPr>
          <a:xfrm>
            <a:off x="400688" y="5585723"/>
            <a:ext cx="1777429" cy="8733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ASSUMPTIONS</a:t>
            </a:r>
          </a:p>
          <a:p>
            <a:pPr algn="ctr"/>
            <a:endParaRPr lang="en-US" dirty="0"/>
          </a:p>
        </p:txBody>
      </p:sp>
      <p:sp>
        <p:nvSpPr>
          <p:cNvPr id="10" name="Rectangle 9">
            <a:extLst>
              <a:ext uri="{FF2B5EF4-FFF2-40B4-BE49-F238E27FC236}">
                <a16:creationId xmlns:a16="http://schemas.microsoft.com/office/drawing/2014/main" id="{0B6C5879-E858-4033-B3D4-CFA07B80452E}"/>
              </a:ext>
            </a:extLst>
          </p:cNvPr>
          <p:cNvSpPr/>
          <p:nvPr/>
        </p:nvSpPr>
        <p:spPr>
          <a:xfrm>
            <a:off x="400688" y="4534333"/>
            <a:ext cx="1777429" cy="873303"/>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BARRIERS, </a:t>
            </a:r>
          </a:p>
          <a:p>
            <a:pPr algn="ctr"/>
            <a:r>
              <a:rPr lang="en-US" dirty="0">
                <a:solidFill>
                  <a:schemeClr val="bg1"/>
                </a:solidFill>
              </a:rPr>
              <a:t>RISKS</a:t>
            </a:r>
          </a:p>
        </p:txBody>
      </p:sp>
      <p:sp>
        <p:nvSpPr>
          <p:cNvPr id="11" name="Rectangle 10">
            <a:extLst>
              <a:ext uri="{FF2B5EF4-FFF2-40B4-BE49-F238E27FC236}">
                <a16:creationId xmlns:a16="http://schemas.microsoft.com/office/drawing/2014/main" id="{2E69686A-9657-476A-9516-5E6430CE6B2D}"/>
              </a:ext>
            </a:extLst>
          </p:cNvPr>
          <p:cNvSpPr/>
          <p:nvPr/>
        </p:nvSpPr>
        <p:spPr>
          <a:xfrm>
            <a:off x="3176379" y="175010"/>
            <a:ext cx="7844046" cy="62428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b="1" dirty="0">
                <a:solidFill>
                  <a:schemeClr val="tx1"/>
                </a:solidFill>
              </a:rPr>
              <a:t>If</a:t>
            </a:r>
            <a:r>
              <a:rPr lang="en-GB" sz="900" dirty="0">
                <a:solidFill>
                  <a:schemeClr val="tx1"/>
                </a:solidFill>
              </a:rPr>
              <a:t> investments are made in water efficient infrastructure, farmer’s knowledge of water saving and conserving technologies and awareness of climate adaptive technologies and practices and Government capacity in planning, information dissemination and policy development </a:t>
            </a:r>
            <a:r>
              <a:rPr lang="en-GB" sz="900" b="1" dirty="0">
                <a:solidFill>
                  <a:schemeClr val="tx1"/>
                </a:solidFill>
              </a:rPr>
              <a:t>then</a:t>
            </a:r>
            <a:r>
              <a:rPr lang="en-GB" sz="900" dirty="0">
                <a:solidFill>
                  <a:schemeClr val="tx1"/>
                </a:solidFill>
              </a:rPr>
              <a:t> vulnerable communities will be able to increase their resilience and enhance their livelihoods and improve their health, well-being and food security because of their adoption and use of the new </a:t>
            </a:r>
            <a:r>
              <a:rPr lang="en-GB" sz="900" dirty="0" smtClean="0">
                <a:solidFill>
                  <a:schemeClr val="tx1"/>
                </a:solidFill>
              </a:rPr>
              <a:t>practices</a:t>
            </a:r>
            <a:endParaRPr lang="en-US" sz="900" dirty="0">
              <a:solidFill>
                <a:schemeClr val="tx1"/>
              </a:solidFill>
            </a:endParaRPr>
          </a:p>
        </p:txBody>
      </p:sp>
      <p:sp>
        <p:nvSpPr>
          <p:cNvPr id="12" name="Rectangle 11">
            <a:extLst>
              <a:ext uri="{FF2B5EF4-FFF2-40B4-BE49-F238E27FC236}">
                <a16:creationId xmlns:a16="http://schemas.microsoft.com/office/drawing/2014/main" id="{6AF3291C-3DC9-4EA2-B313-F8E9493E3F2C}"/>
              </a:ext>
            </a:extLst>
          </p:cNvPr>
          <p:cNvSpPr/>
          <p:nvPr/>
        </p:nvSpPr>
        <p:spPr>
          <a:xfrm>
            <a:off x="2786471" y="1265857"/>
            <a:ext cx="1852436" cy="595566"/>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Outcome A.7 Strengthened adaptive capacity and reduced  exposure to climate risks</a:t>
            </a:r>
          </a:p>
        </p:txBody>
      </p:sp>
      <p:sp>
        <p:nvSpPr>
          <p:cNvPr id="13" name="Rectangle 12">
            <a:extLst>
              <a:ext uri="{FF2B5EF4-FFF2-40B4-BE49-F238E27FC236}">
                <a16:creationId xmlns:a16="http://schemas.microsoft.com/office/drawing/2014/main" id="{CE4E7250-BDAF-4FF1-8AF4-5B9E83441E6D}"/>
              </a:ext>
            </a:extLst>
          </p:cNvPr>
          <p:cNvSpPr/>
          <p:nvPr/>
        </p:nvSpPr>
        <p:spPr>
          <a:xfrm>
            <a:off x="4741468" y="1265858"/>
            <a:ext cx="2331138" cy="582294"/>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Outcome A.8: Strengthened awareness of climate threats and risk reduction  processes</a:t>
            </a:r>
          </a:p>
        </p:txBody>
      </p:sp>
      <p:sp>
        <p:nvSpPr>
          <p:cNvPr id="14" name="Rectangle 13">
            <a:extLst>
              <a:ext uri="{FF2B5EF4-FFF2-40B4-BE49-F238E27FC236}">
                <a16:creationId xmlns:a16="http://schemas.microsoft.com/office/drawing/2014/main" id="{C8315E65-468F-49E9-98D9-123E89EEC8BF}"/>
              </a:ext>
            </a:extLst>
          </p:cNvPr>
          <p:cNvSpPr/>
          <p:nvPr/>
        </p:nvSpPr>
        <p:spPr>
          <a:xfrm>
            <a:off x="9505071" y="1184126"/>
            <a:ext cx="2396986" cy="731127"/>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Outcome A.5: Strengthened institutional and regulatory systems for climate responsive planning and development in Jordan </a:t>
            </a:r>
          </a:p>
        </p:txBody>
      </p:sp>
      <p:sp>
        <p:nvSpPr>
          <p:cNvPr id="16" name="Rectangle 15">
            <a:extLst>
              <a:ext uri="{FF2B5EF4-FFF2-40B4-BE49-F238E27FC236}">
                <a16:creationId xmlns:a16="http://schemas.microsoft.com/office/drawing/2014/main" id="{7C051D65-EC77-43DD-9E22-F1EB9B55811C}"/>
              </a:ext>
            </a:extLst>
          </p:cNvPr>
          <p:cNvSpPr/>
          <p:nvPr/>
        </p:nvSpPr>
        <p:spPr>
          <a:xfrm>
            <a:off x="2519902" y="2253467"/>
            <a:ext cx="2401386" cy="777098"/>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rgbClr val="FF0000"/>
                </a:solidFill>
              </a:rPr>
              <a:t>Enhanced water availability to address climate change risks </a:t>
            </a:r>
          </a:p>
          <a:p>
            <a:pPr algn="ctr"/>
            <a:r>
              <a:rPr lang="en-US" sz="900" dirty="0">
                <a:solidFill>
                  <a:schemeClr val="tx1"/>
                </a:solidFill>
              </a:rPr>
              <a:t>8250 buildings with roof- top water harvesting</a:t>
            </a:r>
          </a:p>
          <a:p>
            <a:pPr algn="ctr"/>
            <a:r>
              <a:rPr lang="en-US" sz="900" dirty="0">
                <a:solidFill>
                  <a:schemeClr val="tx1"/>
                </a:solidFill>
              </a:rPr>
              <a:t>Reclaimed water use optimized in 3 plants</a:t>
            </a:r>
          </a:p>
          <a:p>
            <a:pPr algn="ctr"/>
            <a:r>
              <a:rPr lang="en-US" sz="900" dirty="0">
                <a:solidFill>
                  <a:schemeClr val="tx1"/>
                </a:solidFill>
              </a:rPr>
              <a:t>Landscape resilience Investment Plans (LRIPs)</a:t>
            </a:r>
          </a:p>
          <a:p>
            <a:pPr algn="ctr"/>
            <a:endParaRPr lang="en-US" sz="800" dirty="0">
              <a:solidFill>
                <a:schemeClr val="tx1"/>
              </a:solidFill>
            </a:endParaRPr>
          </a:p>
        </p:txBody>
      </p:sp>
      <p:sp>
        <p:nvSpPr>
          <p:cNvPr id="17" name="Rectangle 16">
            <a:extLst>
              <a:ext uri="{FF2B5EF4-FFF2-40B4-BE49-F238E27FC236}">
                <a16:creationId xmlns:a16="http://schemas.microsoft.com/office/drawing/2014/main" id="{66CCE049-C7EE-4F29-BFF2-FD241323F5A9}"/>
              </a:ext>
            </a:extLst>
          </p:cNvPr>
          <p:cNvSpPr/>
          <p:nvPr/>
        </p:nvSpPr>
        <p:spPr>
          <a:xfrm>
            <a:off x="5057669" y="2249261"/>
            <a:ext cx="3842582" cy="801851"/>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rgbClr val="FF0000"/>
                </a:solidFill>
              </a:rPr>
              <a:t>Enhanced capacity of people to deal with climate change risks. </a:t>
            </a:r>
          </a:p>
          <a:p>
            <a:pPr algn="ctr"/>
            <a:r>
              <a:rPr lang="en-US" sz="900" dirty="0">
                <a:solidFill>
                  <a:schemeClr val="tx1"/>
                </a:solidFill>
              </a:rPr>
              <a:t>6000 farmers trained  in climate resilient practices</a:t>
            </a:r>
          </a:p>
          <a:p>
            <a:pPr algn="ctr"/>
            <a:r>
              <a:rPr lang="en-US" sz="900" dirty="0">
                <a:solidFill>
                  <a:schemeClr val="tx1"/>
                </a:solidFill>
              </a:rPr>
              <a:t>30,000 farmers reached through e-extension</a:t>
            </a:r>
          </a:p>
          <a:p>
            <a:pPr algn="ctr"/>
            <a:r>
              <a:rPr lang="en-US" sz="900" dirty="0">
                <a:solidFill>
                  <a:schemeClr val="tx1"/>
                </a:solidFill>
              </a:rPr>
              <a:t>400 women trained as change agents </a:t>
            </a:r>
          </a:p>
          <a:p>
            <a:pPr algn="ctr"/>
            <a:r>
              <a:rPr lang="en-US" sz="900" dirty="0">
                <a:solidFill>
                  <a:schemeClr val="tx1"/>
                </a:solidFill>
              </a:rPr>
              <a:t>15,000 persons sensitized to climate risks and practices.</a:t>
            </a:r>
          </a:p>
        </p:txBody>
      </p:sp>
      <p:sp>
        <p:nvSpPr>
          <p:cNvPr id="19" name="Rectangle 18">
            <a:extLst>
              <a:ext uri="{FF2B5EF4-FFF2-40B4-BE49-F238E27FC236}">
                <a16:creationId xmlns:a16="http://schemas.microsoft.com/office/drawing/2014/main" id="{7683BE36-0E0A-4392-A385-86BBFB2F39CB}"/>
              </a:ext>
            </a:extLst>
          </p:cNvPr>
          <p:cNvSpPr/>
          <p:nvPr/>
        </p:nvSpPr>
        <p:spPr>
          <a:xfrm>
            <a:off x="9093467" y="2160140"/>
            <a:ext cx="2860450" cy="83451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rgbClr val="FF0000"/>
                </a:solidFill>
              </a:rPr>
              <a:t>Gender sensitive resilience tools and practices mainstreamed </a:t>
            </a:r>
          </a:p>
          <a:p>
            <a:pPr algn="ctr"/>
            <a:r>
              <a:rPr lang="en-US" sz="900" dirty="0">
                <a:solidFill>
                  <a:schemeClr val="tx1"/>
                </a:solidFill>
              </a:rPr>
              <a:t>policy and regulatory </a:t>
            </a:r>
            <a:r>
              <a:rPr lang="en-US" sz="900">
                <a:solidFill>
                  <a:schemeClr val="tx1"/>
                </a:solidFill>
              </a:rPr>
              <a:t>bottlenecks reformed</a:t>
            </a:r>
            <a:endParaRPr lang="en-US" sz="900" dirty="0">
              <a:solidFill>
                <a:schemeClr val="tx1"/>
              </a:solidFill>
            </a:endParaRPr>
          </a:p>
          <a:p>
            <a:pPr algn="ctr"/>
            <a:r>
              <a:rPr lang="en-US" sz="900" dirty="0">
                <a:solidFill>
                  <a:schemeClr val="tx1"/>
                </a:solidFill>
              </a:rPr>
              <a:t>National curricula revised  to include climate adaptation</a:t>
            </a:r>
          </a:p>
          <a:p>
            <a:pPr algn="ctr"/>
            <a:r>
              <a:rPr lang="en-US" sz="900" dirty="0">
                <a:solidFill>
                  <a:schemeClr val="tx1"/>
                </a:solidFill>
              </a:rPr>
              <a:t>4 Governorates, 16 provinces and 324 municipalities</a:t>
            </a:r>
          </a:p>
          <a:p>
            <a:pPr algn="ctr"/>
            <a:r>
              <a:rPr lang="en-US" sz="900" dirty="0">
                <a:solidFill>
                  <a:schemeClr val="tx1"/>
                </a:solidFill>
              </a:rPr>
              <a:t>Private sector and civil society engaged</a:t>
            </a:r>
          </a:p>
        </p:txBody>
      </p:sp>
      <p:sp>
        <p:nvSpPr>
          <p:cNvPr id="20" name="Rectangle: Rounded Corners 19">
            <a:extLst>
              <a:ext uri="{FF2B5EF4-FFF2-40B4-BE49-F238E27FC236}">
                <a16:creationId xmlns:a16="http://schemas.microsoft.com/office/drawing/2014/main" id="{6A50A278-A0E2-46EA-875F-5040EF54ECD2}"/>
              </a:ext>
            </a:extLst>
          </p:cNvPr>
          <p:cNvSpPr/>
          <p:nvPr/>
        </p:nvSpPr>
        <p:spPr>
          <a:xfrm>
            <a:off x="2398449" y="3412070"/>
            <a:ext cx="2240458" cy="9144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Installation of Roof-top water harvesting</a:t>
            </a:r>
          </a:p>
          <a:p>
            <a:pPr algn="ctr"/>
            <a:r>
              <a:rPr lang="en-US" sz="1000" dirty="0">
                <a:solidFill>
                  <a:schemeClr val="tx1"/>
                </a:solidFill>
              </a:rPr>
              <a:t>Rehabilitation of waste -water plants</a:t>
            </a:r>
          </a:p>
          <a:p>
            <a:pPr algn="ctr"/>
            <a:r>
              <a:rPr lang="en-US" sz="1000" dirty="0">
                <a:solidFill>
                  <a:schemeClr val="tx1"/>
                </a:solidFill>
              </a:rPr>
              <a:t>Prepare Feasibility studies of LRIPs</a:t>
            </a:r>
          </a:p>
        </p:txBody>
      </p:sp>
      <p:sp>
        <p:nvSpPr>
          <p:cNvPr id="21" name="Rectangle: Rounded Corners 20">
            <a:extLst>
              <a:ext uri="{FF2B5EF4-FFF2-40B4-BE49-F238E27FC236}">
                <a16:creationId xmlns:a16="http://schemas.microsoft.com/office/drawing/2014/main" id="{8D7C29FD-476E-464D-8610-13438F4D6687}"/>
              </a:ext>
            </a:extLst>
          </p:cNvPr>
          <p:cNvSpPr/>
          <p:nvPr/>
        </p:nvSpPr>
        <p:spPr>
          <a:xfrm>
            <a:off x="4741468" y="3276577"/>
            <a:ext cx="1580952" cy="1070439"/>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Design appropriate modules on adaptive practices</a:t>
            </a:r>
          </a:p>
          <a:p>
            <a:pPr algn="ctr"/>
            <a:r>
              <a:rPr lang="en-US" sz="900" dirty="0">
                <a:solidFill>
                  <a:schemeClr val="tx1"/>
                </a:solidFill>
              </a:rPr>
              <a:t>On climate risks  </a:t>
            </a:r>
          </a:p>
          <a:p>
            <a:pPr algn="ctr"/>
            <a:r>
              <a:rPr lang="en-US" sz="900" dirty="0">
                <a:solidFill>
                  <a:schemeClr val="tx1"/>
                </a:solidFill>
              </a:rPr>
              <a:t>Train Master Trainers &amp; Conduct FFS</a:t>
            </a:r>
          </a:p>
          <a:p>
            <a:pPr algn="ctr"/>
            <a:r>
              <a:rPr lang="en-US" sz="900" dirty="0">
                <a:solidFill>
                  <a:schemeClr val="tx1"/>
                </a:solidFill>
              </a:rPr>
              <a:t>Private sector introduces new technologies</a:t>
            </a:r>
          </a:p>
        </p:txBody>
      </p:sp>
      <p:sp>
        <p:nvSpPr>
          <p:cNvPr id="22" name="Rectangle: Rounded Corners 21">
            <a:extLst>
              <a:ext uri="{FF2B5EF4-FFF2-40B4-BE49-F238E27FC236}">
                <a16:creationId xmlns:a16="http://schemas.microsoft.com/office/drawing/2014/main" id="{B1B2A21B-900E-42D4-BD3D-DCE3C132989D}"/>
              </a:ext>
            </a:extLst>
          </p:cNvPr>
          <p:cNvSpPr/>
          <p:nvPr/>
        </p:nvSpPr>
        <p:spPr>
          <a:xfrm>
            <a:off x="6444486" y="3412070"/>
            <a:ext cx="1714094" cy="9144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Develop Climate smart IT solutions </a:t>
            </a:r>
          </a:p>
          <a:p>
            <a:pPr algn="ctr"/>
            <a:r>
              <a:rPr lang="en-US" sz="800" dirty="0">
                <a:solidFill>
                  <a:schemeClr val="tx1"/>
                </a:solidFill>
              </a:rPr>
              <a:t>Disseminating climate smart-solutions and weather forecast</a:t>
            </a:r>
            <a:endParaRPr lang="en-US" sz="900" dirty="0">
              <a:solidFill>
                <a:schemeClr val="tx1"/>
              </a:solidFill>
            </a:endParaRPr>
          </a:p>
        </p:txBody>
      </p:sp>
      <p:sp>
        <p:nvSpPr>
          <p:cNvPr id="23" name="Rectangle: Rounded Corners 22">
            <a:extLst>
              <a:ext uri="{FF2B5EF4-FFF2-40B4-BE49-F238E27FC236}">
                <a16:creationId xmlns:a16="http://schemas.microsoft.com/office/drawing/2014/main" id="{EF5DB006-E208-44C6-9A66-26085B77979E}"/>
              </a:ext>
            </a:extLst>
          </p:cNvPr>
          <p:cNvSpPr/>
          <p:nvPr/>
        </p:nvSpPr>
        <p:spPr>
          <a:xfrm>
            <a:off x="8280647" y="3276578"/>
            <a:ext cx="1914172" cy="1079668"/>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rPr>
              <a:t>Selection of University for training</a:t>
            </a:r>
          </a:p>
          <a:p>
            <a:pPr algn="ctr"/>
            <a:r>
              <a:rPr lang="en-US" sz="800" dirty="0">
                <a:solidFill>
                  <a:schemeClr val="tx1"/>
                </a:solidFill>
              </a:rPr>
              <a:t>Development of training manuals</a:t>
            </a:r>
          </a:p>
          <a:p>
            <a:pPr algn="ctr"/>
            <a:r>
              <a:rPr lang="en-US" sz="800" dirty="0">
                <a:solidFill>
                  <a:schemeClr val="tx1"/>
                </a:solidFill>
              </a:rPr>
              <a:t>Selection of 8 women Master Trainers</a:t>
            </a:r>
          </a:p>
          <a:p>
            <a:pPr algn="ctr"/>
            <a:r>
              <a:rPr lang="en-US" sz="800" dirty="0">
                <a:solidFill>
                  <a:schemeClr val="tx1"/>
                </a:solidFill>
              </a:rPr>
              <a:t>Selection of 400 Climate Wise Women Community dialogues </a:t>
            </a:r>
          </a:p>
          <a:p>
            <a:pPr algn="ctr"/>
            <a:r>
              <a:rPr lang="en-US" sz="800" dirty="0">
                <a:solidFill>
                  <a:schemeClr val="tx1"/>
                </a:solidFill>
              </a:rPr>
              <a:t>Stakeholder Forums</a:t>
            </a:r>
          </a:p>
          <a:p>
            <a:pPr algn="ctr"/>
            <a:endParaRPr lang="en-US" sz="800" dirty="0">
              <a:solidFill>
                <a:schemeClr val="tx1"/>
              </a:solidFill>
            </a:endParaRPr>
          </a:p>
        </p:txBody>
      </p:sp>
      <p:sp>
        <p:nvSpPr>
          <p:cNvPr id="24" name="Rectangle: Rounded Corners 23">
            <a:extLst>
              <a:ext uri="{FF2B5EF4-FFF2-40B4-BE49-F238E27FC236}">
                <a16:creationId xmlns:a16="http://schemas.microsoft.com/office/drawing/2014/main" id="{F50E1B63-1446-4635-BBD8-29DD5D3BF292}"/>
              </a:ext>
            </a:extLst>
          </p:cNvPr>
          <p:cNvSpPr/>
          <p:nvPr/>
        </p:nvSpPr>
        <p:spPr>
          <a:xfrm>
            <a:off x="2329687" y="4437232"/>
            <a:ext cx="1599154" cy="1148491"/>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rPr>
              <a:t>Limited capacity of Households to invest in water infrastructure due to lack of resources</a:t>
            </a:r>
          </a:p>
        </p:txBody>
      </p:sp>
      <p:sp>
        <p:nvSpPr>
          <p:cNvPr id="25" name="Rectangle: Rounded Corners 24">
            <a:extLst>
              <a:ext uri="{FF2B5EF4-FFF2-40B4-BE49-F238E27FC236}">
                <a16:creationId xmlns:a16="http://schemas.microsoft.com/office/drawing/2014/main" id="{84D7FD38-1C37-4A41-AA54-7B533B679080}"/>
              </a:ext>
            </a:extLst>
          </p:cNvPr>
          <p:cNvSpPr/>
          <p:nvPr/>
        </p:nvSpPr>
        <p:spPr>
          <a:xfrm>
            <a:off x="4080412" y="4583279"/>
            <a:ext cx="1497762" cy="990888"/>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rPr>
              <a:t>Lack of knowledge and awareness about climate risks, and adaptive practices</a:t>
            </a:r>
            <a:endParaRPr lang="en-US" sz="1000" dirty="0"/>
          </a:p>
        </p:txBody>
      </p:sp>
      <p:sp>
        <p:nvSpPr>
          <p:cNvPr id="26" name="Rectangle: Rounded Corners 25">
            <a:extLst>
              <a:ext uri="{FF2B5EF4-FFF2-40B4-BE49-F238E27FC236}">
                <a16:creationId xmlns:a16="http://schemas.microsoft.com/office/drawing/2014/main" id="{948A4D99-1436-4B18-B624-25CE670B995D}"/>
              </a:ext>
            </a:extLst>
          </p:cNvPr>
          <p:cNvSpPr/>
          <p:nvPr/>
        </p:nvSpPr>
        <p:spPr>
          <a:xfrm>
            <a:off x="7325338" y="4583279"/>
            <a:ext cx="1290759" cy="91440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Women disproportionately affected and lack of operational  strategies for their participation</a:t>
            </a:r>
          </a:p>
        </p:txBody>
      </p:sp>
      <p:sp>
        <p:nvSpPr>
          <p:cNvPr id="27" name="Rectangle 26">
            <a:extLst>
              <a:ext uri="{FF2B5EF4-FFF2-40B4-BE49-F238E27FC236}">
                <a16:creationId xmlns:a16="http://schemas.microsoft.com/office/drawing/2014/main" id="{66867247-961F-43F5-A150-1688B601FC28}"/>
              </a:ext>
            </a:extLst>
          </p:cNvPr>
          <p:cNvSpPr/>
          <p:nvPr/>
        </p:nvSpPr>
        <p:spPr>
          <a:xfrm>
            <a:off x="3117608" y="6126796"/>
            <a:ext cx="7722704" cy="731204"/>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 </a:t>
            </a:r>
            <a:r>
              <a:rPr lang="en-US" sz="900" dirty="0"/>
              <a:t>Investments in selected infrastructure, farmer awareness and use of adaptive technologies and weather forecasting, training and deployment of women as climate wise agents, capacity building of government in strategic planning and policy reform, introduction of climate adaptation in educational and vocational institutions, engagement of local administrative tiers, private sector and CSO will  lead to enhancing the resilience and sustainable change. </a:t>
            </a:r>
          </a:p>
        </p:txBody>
      </p:sp>
      <p:cxnSp>
        <p:nvCxnSpPr>
          <p:cNvPr id="29" name="Straight Arrow Connector 28">
            <a:extLst>
              <a:ext uri="{FF2B5EF4-FFF2-40B4-BE49-F238E27FC236}">
                <a16:creationId xmlns:a16="http://schemas.microsoft.com/office/drawing/2014/main" id="{DFCD47E6-9958-444C-B3FF-B1D70499AAD0}"/>
              </a:ext>
            </a:extLst>
          </p:cNvPr>
          <p:cNvCxnSpPr>
            <a:cxnSpLocks/>
            <a:stCxn id="12" idx="0"/>
            <a:endCxn id="11" idx="2"/>
          </p:cNvCxnSpPr>
          <p:nvPr/>
        </p:nvCxnSpPr>
        <p:spPr>
          <a:xfrm flipV="1">
            <a:off x="3712689" y="799292"/>
            <a:ext cx="3385713" cy="4665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F06B2229-FE26-4D72-B743-41939D49550E}"/>
              </a:ext>
            </a:extLst>
          </p:cNvPr>
          <p:cNvCxnSpPr>
            <a:cxnSpLocks/>
            <a:stCxn id="13" idx="0"/>
            <a:endCxn id="11" idx="2"/>
          </p:cNvCxnSpPr>
          <p:nvPr/>
        </p:nvCxnSpPr>
        <p:spPr>
          <a:xfrm flipV="1">
            <a:off x="5907037" y="799292"/>
            <a:ext cx="1191365" cy="4665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896CC1B9-6073-4928-805E-6183CD21B1EC}"/>
              </a:ext>
            </a:extLst>
          </p:cNvPr>
          <p:cNvCxnSpPr>
            <a:cxnSpLocks/>
            <a:stCxn id="14" idx="0"/>
            <a:endCxn id="11" idx="2"/>
          </p:cNvCxnSpPr>
          <p:nvPr/>
        </p:nvCxnSpPr>
        <p:spPr>
          <a:xfrm flipH="1" flipV="1">
            <a:off x="7098402" y="799292"/>
            <a:ext cx="3605162" cy="3848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4F43D75-AD25-4FEE-BB0B-E636A2D9E98F}"/>
              </a:ext>
            </a:extLst>
          </p:cNvPr>
          <p:cNvCxnSpPr>
            <a:cxnSpLocks/>
            <a:stCxn id="16" idx="0"/>
            <a:endCxn id="12" idx="2"/>
          </p:cNvCxnSpPr>
          <p:nvPr/>
        </p:nvCxnSpPr>
        <p:spPr>
          <a:xfrm flipH="1" flipV="1">
            <a:off x="3712689" y="1861423"/>
            <a:ext cx="7906" cy="3920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2B9F24FB-5057-4F68-868C-F10854F5D7F7}"/>
              </a:ext>
            </a:extLst>
          </p:cNvPr>
          <p:cNvCxnSpPr>
            <a:cxnSpLocks/>
            <a:stCxn id="19" idx="0"/>
            <a:endCxn id="14" idx="2"/>
          </p:cNvCxnSpPr>
          <p:nvPr/>
        </p:nvCxnSpPr>
        <p:spPr>
          <a:xfrm flipV="1">
            <a:off x="10523692" y="1915253"/>
            <a:ext cx="179872" cy="2448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0B43217B-9D2C-E542-BB21-6B949C429BF6}"/>
              </a:ext>
            </a:extLst>
          </p:cNvPr>
          <p:cNvCxnSpPr>
            <a:cxnSpLocks/>
          </p:cNvCxnSpPr>
          <p:nvPr/>
        </p:nvCxnSpPr>
        <p:spPr>
          <a:xfrm flipH="1" flipV="1">
            <a:off x="4558298" y="1882194"/>
            <a:ext cx="1465102" cy="3962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73AC37AC-0B78-E140-9745-3A2D9EAC1807}"/>
              </a:ext>
            </a:extLst>
          </p:cNvPr>
          <p:cNvCxnSpPr>
            <a:cxnSpLocks/>
          </p:cNvCxnSpPr>
          <p:nvPr/>
        </p:nvCxnSpPr>
        <p:spPr>
          <a:xfrm flipV="1">
            <a:off x="7223413" y="1882194"/>
            <a:ext cx="404224" cy="4044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9" name="Rectangle 98">
            <a:extLst>
              <a:ext uri="{FF2B5EF4-FFF2-40B4-BE49-F238E27FC236}">
                <a16:creationId xmlns:a16="http://schemas.microsoft.com/office/drawing/2014/main" id="{CD410759-E3FA-8349-A823-96A732A897D8}"/>
              </a:ext>
            </a:extLst>
          </p:cNvPr>
          <p:cNvSpPr/>
          <p:nvPr/>
        </p:nvSpPr>
        <p:spPr>
          <a:xfrm>
            <a:off x="7190955" y="1238286"/>
            <a:ext cx="2126017" cy="607955"/>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A.6: Increased generation and use of climate information</a:t>
            </a:r>
          </a:p>
        </p:txBody>
      </p:sp>
      <p:cxnSp>
        <p:nvCxnSpPr>
          <p:cNvPr id="135" name="Straight Arrow Connector 134">
            <a:extLst>
              <a:ext uri="{FF2B5EF4-FFF2-40B4-BE49-F238E27FC236}">
                <a16:creationId xmlns:a16="http://schemas.microsoft.com/office/drawing/2014/main" id="{7045ABA9-B2B5-294E-8B7F-202D2768A171}"/>
              </a:ext>
            </a:extLst>
          </p:cNvPr>
          <p:cNvCxnSpPr>
            <a:cxnSpLocks/>
          </p:cNvCxnSpPr>
          <p:nvPr/>
        </p:nvCxnSpPr>
        <p:spPr>
          <a:xfrm flipV="1">
            <a:off x="6187935" y="1848152"/>
            <a:ext cx="0" cy="4011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4" name="Straight Arrow Connector 193">
            <a:extLst>
              <a:ext uri="{FF2B5EF4-FFF2-40B4-BE49-F238E27FC236}">
                <a16:creationId xmlns:a16="http://schemas.microsoft.com/office/drawing/2014/main" id="{CA7DC94C-C590-D34E-9FFD-38FD7F217D74}"/>
              </a:ext>
            </a:extLst>
          </p:cNvPr>
          <p:cNvCxnSpPr/>
          <p:nvPr/>
        </p:nvCxnSpPr>
        <p:spPr>
          <a:xfrm flipV="1">
            <a:off x="3344091" y="3051112"/>
            <a:ext cx="0" cy="3609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8" name="Straight Arrow Connector 197">
            <a:extLst>
              <a:ext uri="{FF2B5EF4-FFF2-40B4-BE49-F238E27FC236}">
                <a16:creationId xmlns:a16="http://schemas.microsoft.com/office/drawing/2014/main" id="{65ADCD47-DB26-F149-8D6F-995DDE922EAA}"/>
              </a:ext>
            </a:extLst>
          </p:cNvPr>
          <p:cNvCxnSpPr/>
          <p:nvPr/>
        </p:nvCxnSpPr>
        <p:spPr>
          <a:xfrm flipV="1">
            <a:off x="7445829" y="3051112"/>
            <a:ext cx="0" cy="3609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5" name="Rectangle: Rounded Corners 22">
            <a:extLst>
              <a:ext uri="{FF2B5EF4-FFF2-40B4-BE49-F238E27FC236}">
                <a16:creationId xmlns:a16="http://schemas.microsoft.com/office/drawing/2014/main" id="{F3CD2564-5C31-EC4D-B677-21B8FD6E17D3}"/>
              </a:ext>
            </a:extLst>
          </p:cNvPr>
          <p:cNvSpPr/>
          <p:nvPr/>
        </p:nvSpPr>
        <p:spPr>
          <a:xfrm>
            <a:off x="10297500" y="3283109"/>
            <a:ext cx="1782749" cy="1124628"/>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Technical assistance  (TA) to  MWI,, MAI for policy reform</a:t>
            </a:r>
          </a:p>
          <a:p>
            <a:pPr algn="ctr"/>
            <a:r>
              <a:rPr lang="en-US" sz="1000" dirty="0">
                <a:solidFill>
                  <a:schemeClr val="tx1"/>
                </a:solidFill>
              </a:rPr>
              <a:t>TA to </a:t>
            </a:r>
            <a:r>
              <a:rPr lang="en-US" sz="1000" dirty="0" err="1">
                <a:solidFill>
                  <a:schemeClr val="tx1"/>
                </a:solidFill>
              </a:rPr>
              <a:t>MoE</a:t>
            </a:r>
            <a:r>
              <a:rPr lang="en-US" sz="1000">
                <a:solidFill>
                  <a:schemeClr val="tx1"/>
                </a:solidFill>
              </a:rPr>
              <a:t> for curricula reform TA to local administrative tiers, CSOs</a:t>
            </a:r>
          </a:p>
          <a:p>
            <a:pPr algn="ctr"/>
            <a:r>
              <a:rPr lang="en-US" sz="1000">
                <a:solidFill>
                  <a:schemeClr val="tx1"/>
                </a:solidFill>
              </a:rPr>
              <a:t>Local level and private sector engagement</a:t>
            </a:r>
          </a:p>
        </p:txBody>
      </p:sp>
      <p:cxnSp>
        <p:nvCxnSpPr>
          <p:cNvPr id="222" name="Straight Arrow Connector 221">
            <a:extLst>
              <a:ext uri="{FF2B5EF4-FFF2-40B4-BE49-F238E27FC236}">
                <a16:creationId xmlns:a16="http://schemas.microsoft.com/office/drawing/2014/main" id="{958936A2-FB0B-564E-BB8F-BECFB432EFE8}"/>
              </a:ext>
            </a:extLst>
          </p:cNvPr>
          <p:cNvCxnSpPr/>
          <p:nvPr/>
        </p:nvCxnSpPr>
        <p:spPr>
          <a:xfrm flipV="1">
            <a:off x="5578173" y="3101436"/>
            <a:ext cx="0" cy="3609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5" name="Rectangle: Rounded Corners 24">
            <a:extLst>
              <a:ext uri="{FF2B5EF4-FFF2-40B4-BE49-F238E27FC236}">
                <a16:creationId xmlns:a16="http://schemas.microsoft.com/office/drawing/2014/main" id="{160B7305-CE0F-F845-95BE-36B6D1023E4D}"/>
              </a:ext>
            </a:extLst>
          </p:cNvPr>
          <p:cNvSpPr/>
          <p:nvPr/>
        </p:nvSpPr>
        <p:spPr>
          <a:xfrm>
            <a:off x="8733798" y="4562730"/>
            <a:ext cx="1497762" cy="1004011"/>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t>Government lacks technical capacity for strategic planning</a:t>
            </a:r>
          </a:p>
          <a:p>
            <a:pPr algn="ctr"/>
            <a:r>
              <a:rPr lang="en-US" sz="900"/>
              <a:t>Government lacks technical expertise for policy and regulation</a:t>
            </a:r>
          </a:p>
        </p:txBody>
      </p:sp>
      <p:cxnSp>
        <p:nvCxnSpPr>
          <p:cNvPr id="238" name="Straight Arrow Connector 237">
            <a:extLst>
              <a:ext uri="{FF2B5EF4-FFF2-40B4-BE49-F238E27FC236}">
                <a16:creationId xmlns:a16="http://schemas.microsoft.com/office/drawing/2014/main" id="{5F187F87-9486-5340-8D0E-87A4D90CB9CA}"/>
              </a:ext>
            </a:extLst>
          </p:cNvPr>
          <p:cNvCxnSpPr/>
          <p:nvPr/>
        </p:nvCxnSpPr>
        <p:spPr>
          <a:xfrm flipH="1" flipV="1">
            <a:off x="8158579" y="3101436"/>
            <a:ext cx="1072069" cy="3275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4" name="Straight Arrow Connector 253">
            <a:extLst>
              <a:ext uri="{FF2B5EF4-FFF2-40B4-BE49-F238E27FC236}">
                <a16:creationId xmlns:a16="http://schemas.microsoft.com/office/drawing/2014/main" id="{97B6ED88-31EF-7548-B812-907D0CC4AB5F}"/>
              </a:ext>
            </a:extLst>
          </p:cNvPr>
          <p:cNvCxnSpPr/>
          <p:nvPr/>
        </p:nvCxnSpPr>
        <p:spPr>
          <a:xfrm flipV="1">
            <a:off x="10899083" y="2994651"/>
            <a:ext cx="0" cy="2819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6" name="Straight Arrow Connector 265">
            <a:extLst>
              <a:ext uri="{FF2B5EF4-FFF2-40B4-BE49-F238E27FC236}">
                <a16:creationId xmlns:a16="http://schemas.microsoft.com/office/drawing/2014/main" id="{8A9898AA-8B4A-6843-9082-932E60EC1037}"/>
              </a:ext>
            </a:extLst>
          </p:cNvPr>
          <p:cNvCxnSpPr/>
          <p:nvPr/>
        </p:nvCxnSpPr>
        <p:spPr>
          <a:xfrm flipV="1">
            <a:off x="3176379" y="4316671"/>
            <a:ext cx="0" cy="1530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6" name="Straight Arrow Connector 275">
            <a:extLst>
              <a:ext uri="{FF2B5EF4-FFF2-40B4-BE49-F238E27FC236}">
                <a16:creationId xmlns:a16="http://schemas.microsoft.com/office/drawing/2014/main" id="{6A5FF01C-4F54-8E45-9289-187DDC4B7687}"/>
              </a:ext>
            </a:extLst>
          </p:cNvPr>
          <p:cNvCxnSpPr/>
          <p:nvPr/>
        </p:nvCxnSpPr>
        <p:spPr>
          <a:xfrm flipV="1">
            <a:off x="5260883" y="4356246"/>
            <a:ext cx="0" cy="2064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7" name="Rectangle: Rounded Corners 25">
            <a:extLst>
              <a:ext uri="{FF2B5EF4-FFF2-40B4-BE49-F238E27FC236}">
                <a16:creationId xmlns:a16="http://schemas.microsoft.com/office/drawing/2014/main" id="{E6560365-86A9-FC44-B1A6-A8BA24F998DF}"/>
              </a:ext>
            </a:extLst>
          </p:cNvPr>
          <p:cNvSpPr/>
          <p:nvPr/>
        </p:nvSpPr>
        <p:spPr>
          <a:xfrm>
            <a:off x="5729745" y="4562730"/>
            <a:ext cx="1444022" cy="970339"/>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Limited generation and timely dissemination of weather forecasts  and risks</a:t>
            </a:r>
            <a:endParaRPr lang="en-US"/>
          </a:p>
        </p:txBody>
      </p:sp>
      <p:cxnSp>
        <p:nvCxnSpPr>
          <p:cNvPr id="283" name="Straight Arrow Connector 282">
            <a:extLst>
              <a:ext uri="{FF2B5EF4-FFF2-40B4-BE49-F238E27FC236}">
                <a16:creationId xmlns:a16="http://schemas.microsoft.com/office/drawing/2014/main" id="{F04BD12D-AEF4-1040-A9DE-88E458C4FF4A}"/>
              </a:ext>
            </a:extLst>
          </p:cNvPr>
          <p:cNvCxnSpPr/>
          <p:nvPr/>
        </p:nvCxnSpPr>
        <p:spPr>
          <a:xfrm flipV="1">
            <a:off x="6820915" y="4345068"/>
            <a:ext cx="0" cy="2176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8" name="Rectangle: Rounded Corners 25">
            <a:extLst>
              <a:ext uri="{FF2B5EF4-FFF2-40B4-BE49-F238E27FC236}">
                <a16:creationId xmlns:a16="http://schemas.microsoft.com/office/drawing/2014/main" id="{89F30DE0-1CBC-4445-A7DB-E2BEEA8EBFDC}"/>
              </a:ext>
            </a:extLst>
          </p:cNvPr>
          <p:cNvSpPr/>
          <p:nvPr/>
        </p:nvSpPr>
        <p:spPr>
          <a:xfrm>
            <a:off x="10363260" y="4590701"/>
            <a:ext cx="1496071" cy="914400"/>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Lack of appropriate curricula </a:t>
            </a:r>
          </a:p>
          <a:p>
            <a:pPr algn="ctr"/>
            <a:r>
              <a:rPr lang="en-US" sz="900" dirty="0"/>
              <a:t>Limited understanding of local administrative tiers</a:t>
            </a:r>
          </a:p>
          <a:p>
            <a:pPr algn="ctr"/>
            <a:r>
              <a:rPr lang="en-US" sz="900" dirty="0"/>
              <a:t>Limited engagement of Private sector and CSOs</a:t>
            </a:r>
          </a:p>
        </p:txBody>
      </p:sp>
      <p:cxnSp>
        <p:nvCxnSpPr>
          <p:cNvPr id="290" name="Straight Arrow Connector 289">
            <a:extLst>
              <a:ext uri="{FF2B5EF4-FFF2-40B4-BE49-F238E27FC236}">
                <a16:creationId xmlns:a16="http://schemas.microsoft.com/office/drawing/2014/main" id="{03CB9B27-6CCC-D84B-BB97-7765EA3B29FD}"/>
              </a:ext>
            </a:extLst>
          </p:cNvPr>
          <p:cNvCxnSpPr/>
          <p:nvPr/>
        </p:nvCxnSpPr>
        <p:spPr>
          <a:xfrm flipV="1">
            <a:off x="7642628" y="4380473"/>
            <a:ext cx="1125040" cy="182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4" name="Straight Arrow Connector 293">
            <a:extLst>
              <a:ext uri="{FF2B5EF4-FFF2-40B4-BE49-F238E27FC236}">
                <a16:creationId xmlns:a16="http://schemas.microsoft.com/office/drawing/2014/main" id="{9D28A277-EB51-AD4F-8AFC-F30B446F8629}"/>
              </a:ext>
            </a:extLst>
          </p:cNvPr>
          <p:cNvCxnSpPr>
            <a:stCxn id="235" idx="0"/>
          </p:cNvCxnSpPr>
          <p:nvPr/>
        </p:nvCxnSpPr>
        <p:spPr>
          <a:xfrm flipV="1">
            <a:off x="9482679" y="4453899"/>
            <a:ext cx="1131902" cy="1088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6" name="Straight Arrow Connector 295">
            <a:extLst>
              <a:ext uri="{FF2B5EF4-FFF2-40B4-BE49-F238E27FC236}">
                <a16:creationId xmlns:a16="http://schemas.microsoft.com/office/drawing/2014/main" id="{74BAD456-9BAA-FA4F-BA27-D062AEF012A2}"/>
              </a:ext>
            </a:extLst>
          </p:cNvPr>
          <p:cNvCxnSpPr>
            <a:stCxn id="288" idx="0"/>
          </p:cNvCxnSpPr>
          <p:nvPr/>
        </p:nvCxnSpPr>
        <p:spPr>
          <a:xfrm flipH="1" flipV="1">
            <a:off x="11111295" y="4380473"/>
            <a:ext cx="1" cy="2102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8" name="Straight Arrow Connector 297">
            <a:extLst>
              <a:ext uri="{FF2B5EF4-FFF2-40B4-BE49-F238E27FC236}">
                <a16:creationId xmlns:a16="http://schemas.microsoft.com/office/drawing/2014/main" id="{667A41B6-A463-7448-B70B-16B319561DA1}"/>
              </a:ext>
            </a:extLst>
          </p:cNvPr>
          <p:cNvCxnSpPr/>
          <p:nvPr/>
        </p:nvCxnSpPr>
        <p:spPr>
          <a:xfrm flipV="1">
            <a:off x="7672262" y="4316671"/>
            <a:ext cx="0" cy="246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0" name="Straight Arrow Connector 299">
            <a:extLst>
              <a:ext uri="{FF2B5EF4-FFF2-40B4-BE49-F238E27FC236}">
                <a16:creationId xmlns:a16="http://schemas.microsoft.com/office/drawing/2014/main" id="{23C91A28-65E1-2747-8BDA-260B3AE217A6}"/>
              </a:ext>
            </a:extLst>
          </p:cNvPr>
          <p:cNvCxnSpPr/>
          <p:nvPr/>
        </p:nvCxnSpPr>
        <p:spPr>
          <a:xfrm flipH="1" flipV="1">
            <a:off x="6187935" y="4380473"/>
            <a:ext cx="1439702" cy="1538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2" name="Straight Arrow Connector 301">
            <a:extLst>
              <a:ext uri="{FF2B5EF4-FFF2-40B4-BE49-F238E27FC236}">
                <a16:creationId xmlns:a16="http://schemas.microsoft.com/office/drawing/2014/main" id="{96F43395-DFDB-9247-B08A-910D2C83DB97}"/>
              </a:ext>
            </a:extLst>
          </p:cNvPr>
          <p:cNvCxnSpPr/>
          <p:nvPr/>
        </p:nvCxnSpPr>
        <p:spPr>
          <a:xfrm flipV="1">
            <a:off x="5305949" y="4365614"/>
            <a:ext cx="1367726" cy="1634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4" name="Straight Arrow Connector 303">
            <a:extLst>
              <a:ext uri="{FF2B5EF4-FFF2-40B4-BE49-F238E27FC236}">
                <a16:creationId xmlns:a16="http://schemas.microsoft.com/office/drawing/2014/main" id="{C5424C20-5FA9-5A45-9472-D7EE38DAEE15}"/>
              </a:ext>
            </a:extLst>
          </p:cNvPr>
          <p:cNvCxnSpPr>
            <a:stCxn id="235" idx="0"/>
          </p:cNvCxnSpPr>
          <p:nvPr/>
        </p:nvCxnSpPr>
        <p:spPr>
          <a:xfrm flipH="1" flipV="1">
            <a:off x="3954310" y="4362875"/>
            <a:ext cx="5528369" cy="1998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7" name="Rectangle 306">
            <a:extLst>
              <a:ext uri="{FF2B5EF4-FFF2-40B4-BE49-F238E27FC236}">
                <a16:creationId xmlns:a16="http://schemas.microsoft.com/office/drawing/2014/main" id="{7856F33A-D53A-6642-A04D-7AA86274089B}"/>
              </a:ext>
            </a:extLst>
          </p:cNvPr>
          <p:cNvSpPr/>
          <p:nvPr/>
        </p:nvSpPr>
        <p:spPr>
          <a:xfrm>
            <a:off x="2545482" y="5716033"/>
            <a:ext cx="8866956" cy="338857"/>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rPr>
              <a:t>Risks: Increasing climate driven variability in precipitation and increase in temperature s negatively affects water availability for agriculture and domestic use, reduces crop yields, reduces generative capacity of rangelands, increases climate induced disasters and threatens sustainable development. </a:t>
            </a:r>
          </a:p>
        </p:txBody>
      </p:sp>
    </p:spTree>
    <p:extLst>
      <p:ext uri="{BB962C8B-B14F-4D97-AF65-F5344CB8AC3E}">
        <p14:creationId xmlns:p14="http://schemas.microsoft.com/office/powerpoint/2010/main" val="34489746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0979F12F22C9E4F9273E32F354CEDB7" ma:contentTypeVersion="14" ma:contentTypeDescription="Create a new document." ma:contentTypeScope="" ma:versionID="20e30d4e9bb08fd08cde126d5a8214c5">
  <xsd:schema xmlns:xsd="http://www.w3.org/2001/XMLSchema" xmlns:xs="http://www.w3.org/2001/XMLSchema" xmlns:p="http://schemas.microsoft.com/office/2006/metadata/properties" xmlns:ns2="366ae72f-6d51-4737-8f6b-a9169c366b64" xmlns:ns3="a3cd7b71-671d-4139-9a97-5d1a7380fae4" targetNamespace="http://schemas.microsoft.com/office/2006/metadata/properties" ma:root="true" ma:fieldsID="1e4dae1d9d17e89866f720decb35dab9" ns2:_="" ns3:_="">
    <xsd:import namespace="366ae72f-6d51-4737-8f6b-a9169c366b64"/>
    <xsd:import namespace="a3cd7b71-671d-4139-9a97-5d1a7380fae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file_x0020_" minOccurs="0"/>
                <xsd:element ref="ns2:remarks"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66ae72f-6d51-4737-8f6b-a9169c366b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description=""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file_x0020_" ma:index="16" nillable="true" ma:displayName="file " ma:format="Dropdown" ma:internalName="file_x0020_" ma:percentage="FALSE">
      <xsd:simpleType>
        <xsd:restriction base="dms:Number"/>
      </xsd:simpleType>
    </xsd:element>
    <xsd:element name="remarks" ma:index="17" nillable="true" ma:displayName="remarks" ma:format="Dropdown" ma:internalName="remarks">
      <xsd:simpleType>
        <xsd:restriction base="dms:Text">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3cd7b71-671d-4139-9a97-5d1a7380fae4"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a3cd7b71-671d-4139-9a97-5d1a7380fae4">
      <UserInfo>
        <DisplayName/>
        <AccountId xsi:nil="true"/>
        <AccountType/>
      </UserInfo>
    </SharedWithUsers>
    <remarks xmlns="366ae72f-6d51-4737-8f6b-a9169c366b64" xsi:nil="true"/>
    <file_x0020_ xmlns="366ae72f-6d51-4737-8f6b-a9169c366b6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A09C48F-FE4E-498E-932D-4C9E8C310EB7}"/>
</file>

<file path=customXml/itemProps2.xml><?xml version="1.0" encoding="utf-8"?>
<ds:datastoreItem xmlns:ds="http://schemas.openxmlformats.org/officeDocument/2006/customXml" ds:itemID="{8650EB5E-6DE9-4EC5-B717-8DE96BB4E273}">
  <ds:schemaRefs>
    <ds:schemaRef ds:uri="http://schemas.microsoft.com/office/2006/metadata/properties"/>
    <ds:schemaRef ds:uri="http://schemas.microsoft.com/office/infopath/2007/PartnerControls"/>
    <ds:schemaRef ds:uri="e2e1638b-27c9-48ec-bbb4-ac138556e32b"/>
  </ds:schemaRefs>
</ds:datastoreItem>
</file>

<file path=customXml/itemProps3.xml><?xml version="1.0" encoding="utf-8"?>
<ds:datastoreItem xmlns:ds="http://schemas.openxmlformats.org/officeDocument/2006/customXml" ds:itemID="{6804123C-262A-44E0-B02A-417E0C5C193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387</TotalTime>
  <Words>520</Words>
  <Application>Microsoft Office PowerPoint</Application>
  <PresentationFormat>Widescreen</PresentationFormat>
  <Paragraphs>54</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Vladislav Arnaoudov</dc:creator>
  <cp:lastModifiedBy>Monzini, Jacopo (CFIC)</cp:lastModifiedBy>
  <cp:revision>25</cp:revision>
  <dcterms:created xsi:type="dcterms:W3CDTF">2020-05-16T10:30:31Z</dcterms:created>
  <dcterms:modified xsi:type="dcterms:W3CDTF">2020-12-16T06:13:42Z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0x01010000979F12F22C9E4F9273E32F354CEDB7</vt:lpwstr>
  </property>
  <property fmtid="{D5CDD505-2E9C-101B-9397-08002B2CF9AE}" pid="3" name="Order">
    <vt:r8>44600</vt:r8>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ies>
</file>