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6503" autoAdjust="0"/>
    <p:restoredTop sz="99855" autoAdjust="0"/>
  </p:normalViewPr>
  <p:slideViewPr>
    <p:cSldViewPr snapToGrid="0" snapToObjects="1">
      <p:cViewPr varScale="1">
        <p:scale>
          <a:sx n="76" d="100"/>
          <a:sy n="76" d="100"/>
        </p:scale>
        <p:origin x="2640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E04AB-B6FD-3C4A-8C15-3C77745D2040}" type="datetimeFigureOut">
              <a:rPr lang="es-ES" smtClean="0"/>
              <a:t>27/05/2020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BD35-7CFF-C943-B94B-B803D01719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03469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E04AB-B6FD-3C4A-8C15-3C77745D2040}" type="datetimeFigureOut">
              <a:rPr lang="es-ES" smtClean="0"/>
              <a:t>27/05/2020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BD35-7CFF-C943-B94B-B803D01719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42798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E04AB-B6FD-3C4A-8C15-3C77745D2040}" type="datetimeFigureOut">
              <a:rPr lang="es-ES" smtClean="0"/>
              <a:t>27/05/2020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BD35-7CFF-C943-B94B-B803D01719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882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E04AB-B6FD-3C4A-8C15-3C77745D2040}" type="datetimeFigureOut">
              <a:rPr lang="es-ES" smtClean="0"/>
              <a:t>27/05/2020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BD35-7CFF-C943-B94B-B803D01719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01401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E04AB-B6FD-3C4A-8C15-3C77745D2040}" type="datetimeFigureOut">
              <a:rPr lang="es-ES" smtClean="0"/>
              <a:t>27/05/2020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BD35-7CFF-C943-B94B-B803D01719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24260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E04AB-B6FD-3C4A-8C15-3C77745D2040}" type="datetimeFigureOut">
              <a:rPr lang="es-ES" smtClean="0"/>
              <a:t>27/05/2020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BD35-7CFF-C943-B94B-B803D01719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1713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E04AB-B6FD-3C4A-8C15-3C77745D2040}" type="datetimeFigureOut">
              <a:rPr lang="es-ES" smtClean="0"/>
              <a:t>27/05/2020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BD35-7CFF-C943-B94B-B803D01719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53409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E04AB-B6FD-3C4A-8C15-3C77745D2040}" type="datetimeFigureOut">
              <a:rPr lang="es-ES" smtClean="0"/>
              <a:t>27/05/2020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BD35-7CFF-C943-B94B-B803D01719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97751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E04AB-B6FD-3C4A-8C15-3C77745D2040}" type="datetimeFigureOut">
              <a:rPr lang="es-ES" smtClean="0"/>
              <a:t>27/05/2020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BD35-7CFF-C943-B94B-B803D01719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79521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E04AB-B6FD-3C4A-8C15-3C77745D2040}" type="datetimeFigureOut">
              <a:rPr lang="es-ES" smtClean="0"/>
              <a:t>27/05/2020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BD35-7CFF-C943-B94B-B803D01719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0156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E04AB-B6FD-3C4A-8C15-3C77745D2040}" type="datetimeFigureOut">
              <a:rPr lang="es-ES" smtClean="0"/>
              <a:t>27/05/2020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BBD35-7CFF-C943-B94B-B803D01719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76627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8E04AB-B6FD-3C4A-8C15-3C77745D2040}" type="datetimeFigureOut">
              <a:rPr lang="es-ES" smtClean="0"/>
              <a:t>27/05/2020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BBD35-7CFF-C943-B94B-B803D017190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1113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7"/>
          <p:cNvSpPr txBox="1"/>
          <p:nvPr/>
        </p:nvSpPr>
        <p:spPr>
          <a:xfrm>
            <a:off x="-1028965" y="530803"/>
            <a:ext cx="11446583" cy="39306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45720" tIns="45720" rIns="4572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US" sz="900" b="1" dirty="0">
                <a:effectLst/>
                <a:latin typeface="Arial"/>
                <a:ea typeface="Cambria"/>
                <a:cs typeface="Arial"/>
              </a:rPr>
              <a:t>Long-term Impact (Fund level):</a:t>
            </a:r>
            <a:r>
              <a:rPr lang="en-US" sz="900" dirty="0">
                <a:effectLst/>
                <a:latin typeface="Arial"/>
                <a:ea typeface="Cambria"/>
                <a:cs typeface="Arial"/>
              </a:rPr>
              <a:t>  </a:t>
            </a:r>
            <a:r>
              <a:rPr lang="es-MX" sz="900" dirty="0">
                <a:effectLst/>
                <a:latin typeface="Arial"/>
                <a:ea typeface="Cambria"/>
                <a:cs typeface="Arial"/>
              </a:rPr>
              <a:t>Reduced emissions from land use, deforestation, forest degradation, and sustainable management of forests and conservation and enhancement of forest carbon stocks.</a:t>
            </a:r>
            <a:endParaRPr lang="es-ES_tradnl" sz="900" dirty="0">
              <a:effectLst/>
              <a:latin typeface="Arial"/>
              <a:ea typeface="Cambria"/>
              <a:cs typeface="Arial"/>
            </a:endParaRP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US" sz="900" dirty="0">
                <a:effectLst/>
                <a:latin typeface="Arial"/>
                <a:ea typeface="Cambria"/>
                <a:cs typeface="Arial"/>
              </a:rPr>
              <a:t> </a:t>
            </a:r>
            <a:endParaRPr lang="es-ES_tradnl" sz="900" dirty="0">
              <a:effectLst/>
              <a:latin typeface="Arial"/>
              <a:ea typeface="Cambria"/>
              <a:cs typeface="Arial"/>
            </a:endParaRP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US" sz="900" dirty="0">
                <a:effectLst/>
                <a:latin typeface="Arial"/>
                <a:ea typeface="Cambria"/>
                <a:cs typeface="Arial"/>
              </a:rPr>
              <a:t> </a:t>
            </a:r>
            <a:endParaRPr lang="es-ES_tradnl" sz="900" dirty="0">
              <a:effectLst/>
              <a:latin typeface="Arial"/>
              <a:ea typeface="Cambria"/>
              <a:cs typeface="Arial"/>
            </a:endParaRP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US" sz="900" dirty="0">
                <a:effectLst/>
                <a:latin typeface="Arial"/>
                <a:ea typeface="Cambria"/>
                <a:cs typeface="Arial"/>
              </a:rPr>
              <a:t> </a:t>
            </a:r>
            <a:endParaRPr lang="es-ES_tradnl" sz="900" dirty="0">
              <a:effectLst/>
              <a:latin typeface="Arial"/>
              <a:ea typeface="Cambria"/>
              <a:cs typeface="Arial"/>
            </a:endParaRPr>
          </a:p>
        </p:txBody>
      </p:sp>
      <p:sp>
        <p:nvSpPr>
          <p:cNvPr id="5" name="Text Box 28"/>
          <p:cNvSpPr txBox="1"/>
          <p:nvPr/>
        </p:nvSpPr>
        <p:spPr>
          <a:xfrm>
            <a:off x="1698589" y="173298"/>
            <a:ext cx="6313805" cy="270510"/>
          </a:xfrm>
          <a:prstGeom prst="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45720" tIns="45720" rIns="4572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1050" b="1" u="sng">
                <a:effectLst/>
                <a:latin typeface="Arial"/>
                <a:ea typeface="Cambria"/>
                <a:cs typeface="Arial"/>
              </a:rPr>
              <a:t>Colombia REDD-plus Results-based Payments for results period 2015-2016</a:t>
            </a:r>
            <a:endParaRPr lang="es-ES_tradnl" sz="1050">
              <a:effectLst/>
              <a:latin typeface="Arial"/>
              <a:ea typeface="Cambria"/>
              <a:cs typeface="Arial"/>
            </a:endParaRPr>
          </a:p>
        </p:txBody>
      </p:sp>
      <p:sp>
        <p:nvSpPr>
          <p:cNvPr id="6" name="Text Box 23"/>
          <p:cNvSpPr txBox="1"/>
          <p:nvPr/>
        </p:nvSpPr>
        <p:spPr>
          <a:xfrm>
            <a:off x="4853063" y="1417668"/>
            <a:ext cx="5564555" cy="39049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45720" tIns="45720" rIns="4572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US" sz="800" b="1" dirty="0">
                <a:effectLst/>
                <a:latin typeface="Arial"/>
                <a:ea typeface="Cambria"/>
                <a:cs typeface="Arial"/>
              </a:rPr>
              <a:t>Outcome </a:t>
            </a:r>
            <a:r>
              <a:rPr lang="en-US" sz="800" b="1" dirty="0" smtClean="0">
                <a:effectLst/>
                <a:latin typeface="Arial"/>
                <a:ea typeface="Cambria"/>
                <a:cs typeface="Arial"/>
              </a:rPr>
              <a:t>2:  Improved management of and or forest areas contributing to emissions reductions </a:t>
            </a:r>
            <a:r>
              <a:rPr lang="en-US" sz="800" b="1" dirty="0">
                <a:effectLst/>
                <a:latin typeface="Arial"/>
                <a:ea typeface="Cambria"/>
                <a:cs typeface="Arial"/>
              </a:rPr>
              <a:t> </a:t>
            </a:r>
            <a:endParaRPr lang="es-ES_tradnl" sz="800" b="1" dirty="0">
              <a:effectLst/>
              <a:latin typeface="Arial"/>
              <a:ea typeface="Cambria"/>
              <a:cs typeface="Arial"/>
            </a:endParaRPr>
          </a:p>
        </p:txBody>
      </p:sp>
      <p:sp>
        <p:nvSpPr>
          <p:cNvPr id="8" name="Text Box 26"/>
          <p:cNvSpPr txBox="1"/>
          <p:nvPr/>
        </p:nvSpPr>
        <p:spPr>
          <a:xfrm>
            <a:off x="-1028965" y="923869"/>
            <a:ext cx="11446583" cy="49736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45720" tIns="45720" rIns="4572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US" sz="900" b="1" dirty="0">
                <a:effectLst/>
                <a:latin typeface="Arial"/>
                <a:ea typeface="Cambria"/>
                <a:cs typeface="Arial"/>
              </a:rPr>
              <a:t>Objective: To support the National and Territorial Governments of the Colombian Amazon Biome to implement the EICDGB with emphasis on the lines consigned in the PND 2018-2022: Legality, forest economy and land tenure, and permanent monitoring.</a:t>
            </a:r>
            <a:endParaRPr lang="es-ES_tradnl" sz="900" b="1" dirty="0">
              <a:effectLst/>
              <a:latin typeface="Arial"/>
              <a:ea typeface="Cambria"/>
              <a:cs typeface="Arial"/>
            </a:endParaRPr>
          </a:p>
        </p:txBody>
      </p:sp>
      <p:sp>
        <p:nvSpPr>
          <p:cNvPr id="9" name="Text Box 12"/>
          <p:cNvSpPr txBox="1"/>
          <p:nvPr/>
        </p:nvSpPr>
        <p:spPr>
          <a:xfrm>
            <a:off x="69898" y="3204620"/>
            <a:ext cx="1691208" cy="124143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45720" tIns="45720" rIns="4572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s-PA" sz="800" b="1" dirty="0">
                <a:effectLst/>
                <a:latin typeface="Arial"/>
                <a:ea typeface="Cambria"/>
                <a:cs typeface="Arial"/>
              </a:rPr>
              <a:t>Activities</a:t>
            </a:r>
            <a:endParaRPr lang="es-ES_tradnl" sz="800" dirty="0">
              <a:effectLst/>
              <a:latin typeface="Arial"/>
              <a:ea typeface="Cambria"/>
              <a:cs typeface="Arial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US" sz="800" dirty="0" smtClean="0">
                <a:effectLst/>
                <a:latin typeface="Arial"/>
                <a:ea typeface="Cambria"/>
                <a:cs typeface="Arial"/>
              </a:rPr>
              <a:t>Support the implementation of rural environmental cadasters as a measure to monitor deforestation at land level.</a:t>
            </a:r>
            <a:endParaRPr lang="es-ES_tradnl" sz="800" dirty="0" smtClean="0">
              <a:effectLst/>
              <a:latin typeface="Arial"/>
              <a:ea typeface="Cambria"/>
              <a:cs typeface="Arial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s-ES" sz="800" dirty="0">
                <a:effectLst/>
                <a:latin typeface="Arial"/>
                <a:ea typeface="Cambria"/>
                <a:cs typeface="Arial"/>
              </a:rPr>
              <a:t> </a:t>
            </a:r>
            <a:endParaRPr lang="es-ES_tradnl" sz="800" dirty="0">
              <a:effectLst/>
              <a:latin typeface="Arial"/>
              <a:ea typeface="Cambria"/>
              <a:cs typeface="Arial"/>
            </a:endParaRPr>
          </a:p>
        </p:txBody>
      </p:sp>
      <p:sp>
        <p:nvSpPr>
          <p:cNvPr id="10" name="Text Box 15"/>
          <p:cNvSpPr txBox="1"/>
          <p:nvPr/>
        </p:nvSpPr>
        <p:spPr>
          <a:xfrm>
            <a:off x="-2055226" y="2131697"/>
            <a:ext cx="5113082" cy="43541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45720" tIns="45720" rIns="4572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457200" algn="ctr">
              <a:spcAft>
                <a:spcPts val="600"/>
              </a:spcAft>
            </a:pPr>
            <a:r>
              <a:rPr lang="en-US" sz="800" b="1">
                <a:effectLst/>
                <a:latin typeface="Arial"/>
                <a:ea typeface="Calibri"/>
                <a:cs typeface="Arial"/>
              </a:rPr>
              <a:t>Output </a:t>
            </a:r>
            <a:r>
              <a:rPr lang="en-US" sz="800" b="1" smtClean="0">
                <a:effectLst/>
                <a:latin typeface="Arial"/>
                <a:ea typeface="Calibri"/>
                <a:cs typeface="Arial"/>
              </a:rPr>
              <a:t>1  </a:t>
            </a:r>
            <a:r>
              <a:rPr lang="en-US" sz="800" b="1" dirty="0" smtClean="0">
                <a:effectLst/>
                <a:latin typeface="Arial"/>
                <a:ea typeface="Calibri"/>
                <a:cs typeface="Arial"/>
              </a:rPr>
              <a:t>National </a:t>
            </a:r>
            <a:r>
              <a:rPr lang="en-US" sz="800" b="1" dirty="0">
                <a:effectLst/>
                <a:latin typeface="Arial"/>
                <a:ea typeface="Calibri"/>
                <a:cs typeface="Arial"/>
              </a:rPr>
              <a:t>and local capacities for monitoring and control strengthened</a:t>
            </a:r>
            <a:br>
              <a:rPr lang="en-US" sz="800" b="1" dirty="0">
                <a:effectLst/>
                <a:latin typeface="Arial"/>
                <a:ea typeface="Calibri"/>
                <a:cs typeface="Arial"/>
              </a:rPr>
            </a:br>
            <a:r>
              <a:rPr lang="en-US" sz="800" b="1" dirty="0">
                <a:effectLst/>
                <a:latin typeface="Arial"/>
                <a:ea typeface="Calibri"/>
                <a:cs typeface="Arial"/>
              </a:rPr>
              <a:t/>
            </a:r>
            <a:br>
              <a:rPr lang="en-US" sz="800" b="1" dirty="0">
                <a:effectLst/>
                <a:latin typeface="Arial"/>
                <a:ea typeface="Calibri"/>
                <a:cs typeface="Arial"/>
              </a:rPr>
            </a:br>
            <a:endParaRPr lang="es-ES_tradnl" sz="800" b="1" dirty="0">
              <a:effectLst/>
              <a:latin typeface="Arial"/>
              <a:ea typeface="Cambria"/>
              <a:cs typeface="Arial"/>
            </a:endParaRPr>
          </a:p>
          <a:p>
            <a:pPr marL="457200" algn="ctr">
              <a:spcAft>
                <a:spcPts val="600"/>
              </a:spcAft>
            </a:pPr>
            <a:r>
              <a:rPr lang="en-US" sz="800" b="1" dirty="0">
                <a:effectLst/>
                <a:latin typeface="Arial"/>
                <a:ea typeface="Cambria"/>
                <a:cs typeface="Arial"/>
              </a:rPr>
              <a:t> </a:t>
            </a:r>
            <a:endParaRPr lang="es-ES_tradnl" sz="800" b="1" dirty="0">
              <a:effectLst/>
              <a:latin typeface="Arial"/>
              <a:ea typeface="Cambria"/>
              <a:cs typeface="Arial"/>
            </a:endParaRPr>
          </a:p>
        </p:txBody>
      </p:sp>
      <p:sp>
        <p:nvSpPr>
          <p:cNvPr id="11" name="Text Box 12"/>
          <p:cNvSpPr txBox="1"/>
          <p:nvPr/>
        </p:nvSpPr>
        <p:spPr>
          <a:xfrm>
            <a:off x="1995983" y="3187700"/>
            <a:ext cx="1214273" cy="127952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45720" tIns="45720" rIns="4572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s-PA" sz="800" b="1" dirty="0">
                <a:effectLst/>
                <a:latin typeface="Arial"/>
                <a:ea typeface="Cambria"/>
                <a:cs typeface="Arial"/>
              </a:rPr>
              <a:t>Activities</a:t>
            </a:r>
            <a:endParaRPr lang="es-ES_tradnl" sz="800" dirty="0">
              <a:effectLst/>
              <a:latin typeface="Arial"/>
              <a:ea typeface="Cambria"/>
              <a:cs typeface="Arial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US" sz="800" dirty="0">
                <a:effectLst/>
                <a:latin typeface="Arial"/>
                <a:ea typeface="Cambria"/>
                <a:cs typeface="Arial"/>
              </a:rPr>
              <a:t>Support the implementation of </a:t>
            </a:r>
            <a:r>
              <a:rPr lang="en-US" sz="800" dirty="0">
                <a:latin typeface="Arial"/>
                <a:ea typeface="Cambria"/>
                <a:cs typeface="Arial"/>
              </a:rPr>
              <a:t>a</a:t>
            </a:r>
            <a:r>
              <a:rPr lang="en-US" sz="800" dirty="0" smtClean="0">
                <a:effectLst/>
                <a:latin typeface="Arial"/>
                <a:ea typeface="Cambria"/>
                <a:cs typeface="Arial"/>
              </a:rPr>
              <a:t> </a:t>
            </a:r>
            <a:r>
              <a:rPr lang="en-US" sz="800" dirty="0">
                <a:effectLst/>
                <a:latin typeface="Arial"/>
                <a:ea typeface="Cambria"/>
                <a:cs typeface="Arial"/>
              </a:rPr>
              <a:t>strategy for Green </a:t>
            </a:r>
            <a:r>
              <a:rPr lang="en-US" sz="800" dirty="0" smtClean="0">
                <a:effectLst/>
                <a:latin typeface="Arial"/>
                <a:ea typeface="Cambria"/>
                <a:cs typeface="Arial"/>
              </a:rPr>
              <a:t>Municipalities</a:t>
            </a:r>
            <a:r>
              <a:rPr lang="es-ES" sz="800" dirty="0">
                <a:effectLst/>
                <a:latin typeface="Arial"/>
                <a:ea typeface="Cambria"/>
                <a:cs typeface="Arial"/>
              </a:rPr>
              <a:t> </a:t>
            </a:r>
            <a:endParaRPr lang="es-ES_tradnl" sz="800" dirty="0">
              <a:effectLst/>
              <a:latin typeface="Arial"/>
              <a:ea typeface="Cambria"/>
              <a:cs typeface="Arial"/>
            </a:endParaRPr>
          </a:p>
        </p:txBody>
      </p:sp>
      <p:sp>
        <p:nvSpPr>
          <p:cNvPr id="12" name="Text Box 12"/>
          <p:cNvSpPr txBox="1"/>
          <p:nvPr/>
        </p:nvSpPr>
        <p:spPr>
          <a:xfrm>
            <a:off x="-2122006" y="3134306"/>
            <a:ext cx="2055226" cy="14292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45720" tIns="45720" rIns="4572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s-PA" sz="800" b="1" dirty="0">
                <a:effectLst/>
                <a:latin typeface="Arial"/>
                <a:ea typeface="Cambria"/>
                <a:cs typeface="Arial"/>
              </a:rPr>
              <a:t>Activities</a:t>
            </a:r>
            <a:endParaRPr lang="es-ES_tradnl" sz="800" dirty="0">
              <a:effectLst/>
              <a:latin typeface="Arial"/>
              <a:ea typeface="Cambria"/>
              <a:cs typeface="Arial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US" sz="800" dirty="0" smtClean="0">
                <a:effectLst/>
                <a:latin typeface="Arial"/>
                <a:ea typeface="Cambria"/>
                <a:cs typeface="Arial"/>
              </a:rPr>
              <a:t>Strengthen the existing national forest monitoring of early warning reports in deforestation hotspots.</a:t>
            </a:r>
            <a:endParaRPr lang="es-ES_tradnl" sz="800" dirty="0" smtClean="0">
              <a:effectLst/>
              <a:latin typeface="Arial"/>
              <a:ea typeface="Cambria"/>
              <a:cs typeface="Arial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US" sz="800" dirty="0" smtClean="0">
                <a:effectLst/>
                <a:latin typeface="Arial"/>
                <a:ea typeface="Cambria"/>
                <a:cs typeface="Arial"/>
              </a:rPr>
              <a:t>Implement </a:t>
            </a:r>
            <a:r>
              <a:rPr lang="en-US" sz="800" dirty="0">
                <a:effectLst/>
                <a:latin typeface="Arial"/>
                <a:ea typeface="Cambria"/>
                <a:cs typeface="Arial"/>
              </a:rPr>
              <a:t>the Deforestation Control Protocol (monitoring, Forest Traceability,  operational and administrative) - including the reinforcement of deforestation control actions and other associated crimes.</a:t>
            </a:r>
            <a:endParaRPr lang="es-ES_tradnl" sz="800" dirty="0">
              <a:effectLst/>
              <a:latin typeface="Arial"/>
              <a:ea typeface="Cambria"/>
              <a:cs typeface="Arial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s-ES" sz="800" dirty="0">
                <a:effectLst/>
                <a:latin typeface="Arial"/>
                <a:ea typeface="Cambria"/>
                <a:cs typeface="Arial"/>
              </a:rPr>
              <a:t> </a:t>
            </a:r>
            <a:endParaRPr lang="es-ES_tradnl" sz="800" dirty="0">
              <a:effectLst/>
              <a:latin typeface="Arial"/>
              <a:ea typeface="Cambria"/>
              <a:cs typeface="Arial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s-ES" sz="800" dirty="0">
                <a:effectLst/>
                <a:latin typeface="Arial"/>
                <a:ea typeface="Cambria"/>
                <a:cs typeface="Arial"/>
              </a:rPr>
              <a:t> </a:t>
            </a:r>
            <a:endParaRPr lang="es-ES_tradnl" sz="800" dirty="0">
              <a:effectLst/>
              <a:latin typeface="Arial"/>
              <a:ea typeface="Cambria"/>
              <a:cs typeface="Arial"/>
            </a:endParaRPr>
          </a:p>
        </p:txBody>
      </p:sp>
      <p:sp>
        <p:nvSpPr>
          <p:cNvPr id="14" name="Text Box 5"/>
          <p:cNvSpPr txBox="1"/>
          <p:nvPr/>
        </p:nvSpPr>
        <p:spPr>
          <a:xfrm>
            <a:off x="4494396" y="2131696"/>
            <a:ext cx="4078667" cy="43541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45720" tIns="45720" rIns="4572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US" sz="800" b="1" dirty="0">
                <a:effectLst/>
                <a:latin typeface="Arial"/>
                <a:ea typeface="Cambria"/>
                <a:cs typeface="Arial"/>
              </a:rPr>
              <a:t>Output </a:t>
            </a:r>
            <a:r>
              <a:rPr lang="en-US" sz="800" b="1" dirty="0">
                <a:latin typeface="Arial"/>
                <a:ea typeface="Cambria"/>
                <a:cs typeface="Arial"/>
              </a:rPr>
              <a:t>2</a:t>
            </a:r>
            <a:r>
              <a:rPr lang="en-US" sz="800" b="1" dirty="0" smtClean="0">
                <a:effectLst/>
                <a:latin typeface="Arial"/>
                <a:ea typeface="Cambria"/>
                <a:cs typeface="Arial"/>
              </a:rPr>
              <a:t>: </a:t>
            </a:r>
            <a:r>
              <a:rPr lang="en-US" sz="800" b="1" dirty="0">
                <a:effectLst/>
                <a:latin typeface="Arial"/>
                <a:ea typeface="Cambria"/>
                <a:cs typeface="Arial"/>
              </a:rPr>
              <a:t>Forest Areas sustainably managed and contributing to close the agriculture frontier</a:t>
            </a:r>
            <a:endParaRPr lang="es-ES_tradnl" sz="800" b="1" dirty="0">
              <a:effectLst/>
              <a:latin typeface="Arial"/>
              <a:ea typeface="Cambria"/>
              <a:cs typeface="Arial"/>
            </a:endParaRPr>
          </a:p>
        </p:txBody>
      </p:sp>
      <p:sp>
        <p:nvSpPr>
          <p:cNvPr id="15" name="Text Box 34"/>
          <p:cNvSpPr txBox="1"/>
          <p:nvPr/>
        </p:nvSpPr>
        <p:spPr>
          <a:xfrm>
            <a:off x="6391027" y="3199344"/>
            <a:ext cx="2638673" cy="127211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45720" tIns="45720" rIns="4572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US" sz="800" b="1" dirty="0">
                <a:effectLst/>
                <a:latin typeface="Arial"/>
                <a:ea typeface="Cambria"/>
                <a:cs typeface="Arial"/>
              </a:rPr>
              <a:t>Activities</a:t>
            </a:r>
            <a:endParaRPr lang="es-ES_tradnl" sz="800" dirty="0">
              <a:effectLst/>
              <a:latin typeface="Arial"/>
              <a:ea typeface="Cambria"/>
              <a:cs typeface="Arial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US" sz="800" dirty="0" smtClean="0">
                <a:latin typeface="Arial"/>
                <a:cs typeface="Arial"/>
              </a:rPr>
              <a:t>Strengthening regional environmental authorities in the implementation of monitoring and control mechanisms and instruments to assure sustainable forest management in selected forestry units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US" sz="800" dirty="0" smtClean="0">
                <a:effectLst/>
                <a:latin typeface="Arial"/>
                <a:ea typeface="Cambria"/>
                <a:cs typeface="Arial"/>
              </a:rPr>
              <a:t>Support  </a:t>
            </a:r>
            <a:r>
              <a:rPr lang="en-US" sz="800" dirty="0">
                <a:effectLst/>
                <a:latin typeface="Arial"/>
                <a:ea typeface="Cambria"/>
                <a:cs typeface="Arial"/>
              </a:rPr>
              <a:t>the implementation of long-term community-based monitoring systems in </a:t>
            </a:r>
            <a:r>
              <a:rPr lang="en-US" sz="800" dirty="0" smtClean="0">
                <a:effectLst/>
                <a:latin typeface="Arial"/>
                <a:ea typeface="Cambria"/>
                <a:cs typeface="Arial"/>
              </a:rPr>
              <a:t>forestry units</a:t>
            </a:r>
            <a:r>
              <a:rPr lang="en-US" sz="800" dirty="0">
                <a:effectLst/>
                <a:latin typeface="Arial"/>
                <a:ea typeface="Cambria"/>
                <a:cs typeface="Arial"/>
              </a:rPr>
              <a:t> </a:t>
            </a:r>
            <a:endParaRPr lang="es-ES_tradnl" sz="800" dirty="0">
              <a:effectLst/>
              <a:latin typeface="Arial"/>
              <a:ea typeface="Cambria"/>
              <a:cs typeface="Arial"/>
            </a:endParaRPr>
          </a:p>
        </p:txBody>
      </p:sp>
      <p:sp>
        <p:nvSpPr>
          <p:cNvPr id="16" name="Text Box 35"/>
          <p:cNvSpPr txBox="1"/>
          <p:nvPr/>
        </p:nvSpPr>
        <p:spPr>
          <a:xfrm>
            <a:off x="3524916" y="3220501"/>
            <a:ext cx="2748884" cy="207117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45720" tIns="45720" rIns="4572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US" sz="800" b="1" dirty="0">
                <a:effectLst/>
                <a:latin typeface="Arial"/>
                <a:ea typeface="Cambria"/>
                <a:cs typeface="Arial"/>
              </a:rPr>
              <a:t>Activities</a:t>
            </a:r>
            <a:endParaRPr lang="es-ES_tradnl" sz="800" dirty="0">
              <a:effectLst/>
              <a:latin typeface="Arial"/>
              <a:ea typeface="Cambria"/>
              <a:cs typeface="Arial"/>
            </a:endParaRPr>
          </a:p>
          <a:p>
            <a:pPr>
              <a:spcAft>
                <a:spcPts val="600"/>
              </a:spcAft>
            </a:pPr>
            <a:r>
              <a:rPr lang="en-GB" sz="800" dirty="0" smtClean="0">
                <a:latin typeface="Arial"/>
                <a:cs typeface="Arial"/>
              </a:rPr>
              <a:t>Support </a:t>
            </a:r>
            <a:r>
              <a:rPr lang="en-GB" sz="800" dirty="0">
                <a:latin typeface="Arial"/>
                <a:cs typeface="Arial"/>
              </a:rPr>
              <a:t>local community-base organizations in the design and establishment of sustainable forest management units in eight </a:t>
            </a:r>
            <a:r>
              <a:rPr lang="en-GB" sz="800" dirty="0" smtClean="0">
                <a:latin typeface="Arial"/>
                <a:cs typeface="Arial"/>
              </a:rPr>
              <a:t>areas</a:t>
            </a:r>
            <a:endParaRPr lang="en-US" sz="800" dirty="0">
              <a:latin typeface="Arial"/>
              <a:cs typeface="Arial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800" dirty="0" smtClean="0">
                <a:latin typeface="Arial"/>
                <a:cs typeface="Arial"/>
              </a:rPr>
              <a:t>Implementation </a:t>
            </a:r>
            <a:r>
              <a:rPr lang="en-GB" sz="800" dirty="0">
                <a:latin typeface="Arial"/>
                <a:cs typeface="Arial"/>
              </a:rPr>
              <a:t>of training programs for sustainable forest management </a:t>
            </a:r>
            <a:endParaRPr lang="en-US" sz="800" dirty="0">
              <a:latin typeface="Arial"/>
              <a:cs typeface="Arial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800" dirty="0">
                <a:latin typeface="Arial"/>
                <a:cs typeface="Arial"/>
              </a:rPr>
              <a:t>Support market access activities and strengthening of product value chains of timber and non-timber forest products </a:t>
            </a:r>
            <a:r>
              <a:rPr lang="en-US" sz="800" dirty="0" smtClean="0">
                <a:effectLst/>
                <a:latin typeface="Arial"/>
                <a:ea typeface="Cambria"/>
                <a:cs typeface="Arial"/>
              </a:rPr>
              <a:t>.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US" sz="800" dirty="0" smtClean="0">
                <a:effectLst/>
                <a:latin typeface="Arial"/>
                <a:ea typeface="Cambria"/>
                <a:cs typeface="Arial"/>
              </a:rPr>
              <a:t>Support the design and development of incentives and financial instruments to promote sustainable forest management.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endParaRPr lang="es-ES_tradnl" sz="800" dirty="0" smtClean="0">
              <a:effectLst/>
              <a:latin typeface="Arial"/>
              <a:ea typeface="Cambria"/>
              <a:cs typeface="Arial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US" sz="800" dirty="0" smtClean="0">
                <a:effectLst/>
                <a:latin typeface="Arial"/>
                <a:ea typeface="Cambria"/>
                <a:cs typeface="Arial"/>
              </a:rPr>
              <a:t> </a:t>
            </a:r>
            <a:endParaRPr lang="es-ES_tradnl" sz="800" dirty="0">
              <a:effectLst/>
              <a:latin typeface="Arial"/>
              <a:ea typeface="Cambria"/>
              <a:cs typeface="Arial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US" sz="800" dirty="0">
                <a:effectLst/>
                <a:latin typeface="Arial"/>
                <a:ea typeface="Cambria"/>
                <a:cs typeface="Arial"/>
              </a:rPr>
              <a:t> </a:t>
            </a:r>
            <a:endParaRPr lang="es-ES_tradnl" sz="800" dirty="0">
              <a:effectLst/>
              <a:latin typeface="Arial"/>
              <a:ea typeface="Cambria"/>
              <a:cs typeface="Arial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US" sz="800" dirty="0">
                <a:effectLst/>
                <a:latin typeface="Arial"/>
                <a:ea typeface="Cambria"/>
                <a:cs typeface="Arial"/>
              </a:rPr>
              <a:t> </a:t>
            </a:r>
            <a:endParaRPr lang="es-ES_tradnl" sz="800" dirty="0">
              <a:effectLst/>
              <a:latin typeface="Arial"/>
              <a:ea typeface="Cambria"/>
              <a:cs typeface="Arial"/>
            </a:endParaRPr>
          </a:p>
        </p:txBody>
      </p:sp>
      <p:sp>
        <p:nvSpPr>
          <p:cNvPr id="17" name="Text Box 30"/>
          <p:cNvSpPr txBox="1"/>
          <p:nvPr/>
        </p:nvSpPr>
        <p:spPr>
          <a:xfrm>
            <a:off x="9904449" y="2235200"/>
            <a:ext cx="3377474" cy="32342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45720" tIns="45720" rIns="4572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US" sz="800" b="1" dirty="0">
                <a:effectLst/>
                <a:latin typeface="Arial"/>
                <a:ea typeface="Cambria"/>
                <a:cs typeface="Arial"/>
              </a:rPr>
              <a:t>Output </a:t>
            </a:r>
            <a:r>
              <a:rPr lang="en-US" sz="800" b="1" dirty="0" smtClean="0">
                <a:effectLst/>
                <a:latin typeface="Arial"/>
                <a:ea typeface="Cambria"/>
                <a:cs typeface="Arial"/>
              </a:rPr>
              <a:t>3: </a:t>
            </a:r>
            <a:r>
              <a:rPr lang="en-US" sz="800" b="1" dirty="0" smtClean="0">
                <a:latin typeface="Arial"/>
                <a:cs typeface="Arial"/>
              </a:rPr>
              <a:t>Territorial </a:t>
            </a:r>
            <a:r>
              <a:rPr lang="en-US" sz="800" b="1" dirty="0">
                <a:latin typeface="Arial"/>
                <a:cs typeface="Arial"/>
              </a:rPr>
              <a:t>governance and capacities of indigenous peoples strengthened for forest management and conservation</a:t>
            </a:r>
            <a:r>
              <a:rPr lang="en-US" sz="800" dirty="0">
                <a:latin typeface="Arial"/>
                <a:cs typeface="Arial"/>
              </a:rPr>
              <a:t>.</a:t>
            </a:r>
            <a:r>
              <a:rPr lang="es-ES_tradnl" sz="800" dirty="0">
                <a:latin typeface="Arial"/>
                <a:cs typeface="Arial"/>
              </a:rPr>
              <a:t> </a:t>
            </a:r>
            <a:endParaRPr lang="es-ES_tradnl" sz="800" dirty="0">
              <a:effectLst/>
              <a:latin typeface="Arial"/>
              <a:ea typeface="Cambria"/>
              <a:cs typeface="Arial"/>
            </a:endParaRPr>
          </a:p>
        </p:txBody>
      </p:sp>
      <p:sp>
        <p:nvSpPr>
          <p:cNvPr id="18" name="Text Box 32"/>
          <p:cNvSpPr txBox="1"/>
          <p:nvPr/>
        </p:nvSpPr>
        <p:spPr>
          <a:xfrm>
            <a:off x="9904449" y="3196167"/>
            <a:ext cx="3377475" cy="112712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45720" tIns="45720" rIns="4572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US" sz="800" b="1" dirty="0">
                <a:effectLst/>
                <a:latin typeface="Arial"/>
                <a:ea typeface="Cambria"/>
                <a:cs typeface="Arial"/>
              </a:rPr>
              <a:t>Activities</a:t>
            </a:r>
            <a:endParaRPr lang="es-ES_tradnl" sz="800" dirty="0">
              <a:effectLst/>
              <a:latin typeface="Arial"/>
              <a:ea typeface="Cambria"/>
              <a:cs typeface="Arial"/>
            </a:endParaRPr>
          </a:p>
          <a:p>
            <a:pPr lvl="0">
              <a:spcAft>
                <a:spcPts val="600"/>
              </a:spcAft>
            </a:pPr>
            <a:r>
              <a:rPr lang="en-US" sz="800" dirty="0">
                <a:effectLst/>
                <a:latin typeface="Arial"/>
                <a:ea typeface="Cambria"/>
                <a:cs typeface="Arial"/>
              </a:rPr>
              <a:t>Support the implementation of forest economy and sustainable production projects as a strategy to strengthen IPs territorial governance</a:t>
            </a:r>
            <a:r>
              <a:rPr lang="en-US" sz="800" dirty="0" smtClean="0">
                <a:effectLst/>
                <a:latin typeface="Arial"/>
                <a:ea typeface="Cambria"/>
                <a:cs typeface="Arial"/>
              </a:rPr>
              <a:t>.</a:t>
            </a:r>
          </a:p>
          <a:p>
            <a:pPr lvl="0">
              <a:spcAft>
                <a:spcPts val="600"/>
              </a:spcAft>
            </a:pPr>
            <a:endParaRPr lang="es-ES_tradnl" sz="800" dirty="0">
              <a:effectLst/>
              <a:latin typeface="Arial"/>
              <a:ea typeface="Cambria"/>
              <a:cs typeface="Arial"/>
            </a:endParaRPr>
          </a:p>
          <a:p>
            <a:pPr lvl="0">
              <a:spcAft>
                <a:spcPts val="600"/>
              </a:spcAft>
            </a:pPr>
            <a:r>
              <a:rPr lang="en-US" sz="800" dirty="0">
                <a:effectLst/>
                <a:latin typeface="Arial"/>
                <a:ea typeface="Cambria"/>
                <a:cs typeface="Arial"/>
              </a:rPr>
              <a:t>Support the activities of empowerment and participation of women.</a:t>
            </a:r>
            <a:endParaRPr lang="es-ES_tradnl" sz="800" dirty="0">
              <a:effectLst/>
              <a:latin typeface="Arial"/>
              <a:ea typeface="Cambria"/>
              <a:cs typeface="Arial"/>
            </a:endParaRPr>
          </a:p>
        </p:txBody>
      </p:sp>
      <p:sp>
        <p:nvSpPr>
          <p:cNvPr id="19" name="Text Box 23"/>
          <p:cNvSpPr txBox="1"/>
          <p:nvPr/>
        </p:nvSpPr>
        <p:spPr>
          <a:xfrm>
            <a:off x="-1028965" y="1421233"/>
            <a:ext cx="5523361" cy="39962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45720" tIns="45720" rIns="4572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US" sz="800" dirty="0">
                <a:effectLst/>
                <a:latin typeface="Arial"/>
                <a:ea typeface="Cambria"/>
                <a:cs typeface="Arial"/>
              </a:rPr>
              <a:t>O</a:t>
            </a:r>
            <a:r>
              <a:rPr lang="en-US" sz="800" b="1" dirty="0">
                <a:effectLst/>
                <a:latin typeface="Arial"/>
                <a:ea typeface="Cambria"/>
                <a:cs typeface="Arial"/>
              </a:rPr>
              <a:t>utcome 1:  Strengthened institutional and regulatory systems for low-emission planning and development </a:t>
            </a:r>
            <a:endParaRPr lang="es-ES_tradnl" sz="800" dirty="0">
              <a:effectLst/>
              <a:latin typeface="Arial"/>
              <a:ea typeface="Cambria"/>
              <a:cs typeface="Arial"/>
            </a:endParaRP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US" sz="800" dirty="0">
                <a:effectLst/>
                <a:latin typeface="Arial"/>
                <a:ea typeface="Cambria"/>
                <a:cs typeface="Arial"/>
              </a:rPr>
              <a:t> </a:t>
            </a:r>
            <a:endParaRPr lang="es-ES_tradnl" sz="800" dirty="0">
              <a:effectLst/>
              <a:latin typeface="Arial"/>
              <a:ea typeface="Cambria"/>
              <a:cs typeface="Arial"/>
            </a:endParaRPr>
          </a:p>
        </p:txBody>
      </p:sp>
      <p:sp>
        <p:nvSpPr>
          <p:cNvPr id="20" name="Text Box 38"/>
          <p:cNvSpPr txBox="1"/>
          <p:nvPr/>
        </p:nvSpPr>
        <p:spPr>
          <a:xfrm>
            <a:off x="-2438400" y="7694521"/>
            <a:ext cx="16078200" cy="40807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45720" tIns="45720" rIns="4572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US" sz="1000" b="1" dirty="0">
                <a:effectLst/>
                <a:latin typeface="Arial"/>
                <a:ea typeface="Cambria"/>
                <a:cs typeface="Arial"/>
              </a:rPr>
              <a:t>Problem </a:t>
            </a:r>
            <a:r>
              <a:rPr lang="en-US" sz="1000" b="1" dirty="0" smtClean="0">
                <a:effectLst/>
                <a:latin typeface="Arial"/>
                <a:ea typeface="Cambria"/>
                <a:cs typeface="Arial"/>
              </a:rPr>
              <a:t>statement</a:t>
            </a:r>
            <a:r>
              <a:rPr lang="en-US" sz="1000" b="1" dirty="0" smtClean="0">
                <a:latin typeface="Arial"/>
                <a:ea typeface="Cambria"/>
                <a:cs typeface="Arial"/>
              </a:rPr>
              <a:t>: Colombia </a:t>
            </a:r>
            <a:r>
              <a:rPr lang="en-US" sz="1000" b="1" dirty="0">
                <a:latin typeface="Arial"/>
                <a:ea typeface="Cambria"/>
                <a:cs typeface="Arial"/>
              </a:rPr>
              <a:t>faces the challenge of preventing forest loss by sustainably managing its natural forests enhancing its contribution to the local economy and providing livelihood options to its inhabitants </a:t>
            </a:r>
            <a:r>
              <a:rPr lang="en-US" sz="1000" b="1" dirty="0">
                <a:solidFill>
                  <a:srgbClr val="FF0000"/>
                </a:solidFill>
                <a:latin typeface="Arial"/>
                <a:ea typeface="Cambria"/>
                <a:cs typeface="Arial"/>
              </a:rPr>
              <a:t>respecting traditional knowledge</a:t>
            </a:r>
            <a:r>
              <a:rPr lang="en-US" sz="1000" b="1" dirty="0" smtClean="0">
                <a:latin typeface="Arial"/>
                <a:ea typeface="Cambria"/>
                <a:cs typeface="Arial"/>
              </a:rPr>
              <a:t>.</a:t>
            </a:r>
            <a:endParaRPr lang="es-ES_tradnl" sz="1000" dirty="0">
              <a:effectLst/>
              <a:latin typeface="Arial"/>
              <a:ea typeface="Cambria"/>
              <a:cs typeface="Arial"/>
            </a:endParaRPr>
          </a:p>
        </p:txBody>
      </p:sp>
      <p:sp>
        <p:nvSpPr>
          <p:cNvPr id="23" name="Text Box 9"/>
          <p:cNvSpPr txBox="1"/>
          <p:nvPr/>
        </p:nvSpPr>
        <p:spPr>
          <a:xfrm>
            <a:off x="6045200" y="5758733"/>
            <a:ext cx="1967194" cy="81961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45720" tIns="45720" rIns="4572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600"/>
              </a:spcAft>
            </a:pPr>
            <a:r>
              <a:rPr lang="es-PA" sz="800" dirty="0" smtClean="0">
                <a:effectLst/>
                <a:latin typeface="Arial"/>
                <a:ea typeface="Cambria"/>
                <a:cs typeface="Arial"/>
              </a:rPr>
              <a:t>Barrier:</a:t>
            </a:r>
          </a:p>
          <a:p>
            <a:pPr>
              <a:spcAft>
                <a:spcPts val="600"/>
              </a:spcAft>
            </a:pPr>
            <a:r>
              <a:rPr lang="es-PA" sz="800" dirty="0" smtClean="0">
                <a:effectLst/>
                <a:latin typeface="Arial"/>
                <a:ea typeface="Cambria"/>
                <a:cs typeface="Arial"/>
              </a:rPr>
              <a:t> </a:t>
            </a:r>
            <a:r>
              <a:rPr lang="es-PA" sz="800" dirty="0" smtClean="0">
                <a:latin typeface="Arial"/>
                <a:ea typeface="Cambria"/>
                <a:cs typeface="Arial"/>
              </a:rPr>
              <a:t>Limited </a:t>
            </a:r>
            <a:r>
              <a:rPr lang="es-PA" sz="800" dirty="0" smtClean="0">
                <a:effectLst/>
                <a:latin typeface="Arial"/>
                <a:ea typeface="Cambria"/>
                <a:cs typeface="Arial"/>
              </a:rPr>
              <a:t> capacities of regional environmental authorities for controling forest management activities and promotion of community-based initiatives</a:t>
            </a:r>
            <a:endParaRPr lang="es-ES_tradnl" sz="800" dirty="0">
              <a:effectLst/>
              <a:latin typeface="Arial"/>
              <a:ea typeface="Cambria"/>
              <a:cs typeface="Arial"/>
            </a:endParaRPr>
          </a:p>
        </p:txBody>
      </p:sp>
      <p:sp>
        <p:nvSpPr>
          <p:cNvPr id="24" name="Text Box 9"/>
          <p:cNvSpPr txBox="1"/>
          <p:nvPr/>
        </p:nvSpPr>
        <p:spPr>
          <a:xfrm>
            <a:off x="3945373" y="5757851"/>
            <a:ext cx="1775378" cy="82049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45720" tIns="45720" rIns="4572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s-PA" sz="800" dirty="0" smtClean="0">
                <a:effectLst/>
                <a:latin typeface="Arial"/>
                <a:ea typeface="Cambria"/>
                <a:cs typeface="Arial"/>
              </a:rPr>
              <a:t>Barrier: Weak development of a forest economy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s-PA" sz="800" dirty="0" smtClean="0">
                <a:effectLst/>
                <a:latin typeface="Arial"/>
                <a:ea typeface="Cambria"/>
                <a:cs typeface="Arial"/>
              </a:rPr>
              <a:t> Forest Community organizations with </a:t>
            </a:r>
            <a:r>
              <a:rPr lang="es-PA" sz="800" dirty="0" smtClean="0">
                <a:latin typeface="Arial"/>
                <a:ea typeface="Cambria"/>
                <a:cs typeface="Arial"/>
              </a:rPr>
              <a:t>l</a:t>
            </a:r>
            <a:r>
              <a:rPr lang="es-MX" sz="800" dirty="0" smtClean="0">
                <a:latin typeface="Arial"/>
                <a:cs typeface="Arial"/>
              </a:rPr>
              <a:t>imited technical, regulatory, financial, and management skills </a:t>
            </a:r>
            <a:endParaRPr lang="en-US" sz="800" dirty="0" smtClean="0">
              <a:effectLst/>
              <a:latin typeface="Arial"/>
              <a:ea typeface="Calibri"/>
              <a:cs typeface="Arial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endParaRPr lang="es-ES_tradnl" sz="800" dirty="0">
              <a:effectLst/>
              <a:latin typeface="Arial"/>
              <a:ea typeface="Cambria"/>
              <a:cs typeface="Arial"/>
            </a:endParaRPr>
          </a:p>
        </p:txBody>
      </p:sp>
      <p:sp>
        <p:nvSpPr>
          <p:cNvPr id="38" name="Text Box 9"/>
          <p:cNvSpPr txBox="1"/>
          <p:nvPr/>
        </p:nvSpPr>
        <p:spPr>
          <a:xfrm>
            <a:off x="8109672" y="5742631"/>
            <a:ext cx="1656627" cy="8357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45720" tIns="45720" rIns="4572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s-PA" sz="800" dirty="0" smtClean="0">
                <a:effectLst/>
                <a:latin typeface="Arial"/>
                <a:ea typeface="Cambria"/>
                <a:cs typeface="Arial"/>
              </a:rPr>
              <a:t>Barrier: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s-PA" sz="800" dirty="0" smtClean="0">
                <a:effectLst/>
                <a:latin typeface="Arial"/>
                <a:ea typeface="Cambria"/>
                <a:cs typeface="Arial"/>
              </a:rPr>
              <a:t> Increase pressures on forest areas in the post-conflict scenario </a:t>
            </a:r>
            <a:endParaRPr lang="es-ES_tradnl" sz="800" dirty="0">
              <a:effectLst/>
              <a:latin typeface="Arial"/>
              <a:ea typeface="Cambria"/>
              <a:cs typeface="Arial"/>
            </a:endParaRPr>
          </a:p>
        </p:txBody>
      </p:sp>
      <p:sp>
        <p:nvSpPr>
          <p:cNvPr id="41" name="Text Box 9"/>
          <p:cNvSpPr txBox="1"/>
          <p:nvPr/>
        </p:nvSpPr>
        <p:spPr>
          <a:xfrm>
            <a:off x="10267227" y="5723594"/>
            <a:ext cx="1484454" cy="80243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45720" tIns="45720" rIns="4572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s-PA" sz="800" dirty="0" smtClean="0">
                <a:effectLst/>
                <a:latin typeface="Arial"/>
                <a:ea typeface="Cambria"/>
                <a:cs typeface="Arial"/>
              </a:rPr>
              <a:t>Barrier: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s-PA" sz="800" dirty="0" smtClean="0">
                <a:effectLst/>
                <a:latin typeface="Arial"/>
                <a:ea typeface="Cambria"/>
                <a:cs typeface="Arial"/>
              </a:rPr>
              <a:t> Weak participation of IPLC in forest management activities</a:t>
            </a:r>
            <a:endParaRPr lang="es-ES_tradnl" sz="800" dirty="0">
              <a:effectLst/>
              <a:latin typeface="Arial"/>
              <a:ea typeface="Cambria"/>
              <a:cs typeface="Arial"/>
            </a:endParaRPr>
          </a:p>
        </p:txBody>
      </p:sp>
      <p:sp>
        <p:nvSpPr>
          <p:cNvPr id="42" name="Text Box 9"/>
          <p:cNvSpPr txBox="1"/>
          <p:nvPr/>
        </p:nvSpPr>
        <p:spPr>
          <a:xfrm>
            <a:off x="11988747" y="5723594"/>
            <a:ext cx="1484454" cy="77990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45720" tIns="45720" rIns="4572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s-PA" sz="800" dirty="0" smtClean="0">
                <a:effectLst/>
                <a:latin typeface="Arial"/>
                <a:ea typeface="Cambria"/>
                <a:cs typeface="Arial"/>
              </a:rPr>
              <a:t>Barrier: 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s-PA" sz="800" dirty="0" smtClean="0">
                <a:effectLst/>
                <a:latin typeface="Arial"/>
                <a:ea typeface="Cambria"/>
                <a:cs typeface="Arial"/>
              </a:rPr>
              <a:t>Low participation of women in forest related activities</a:t>
            </a:r>
            <a:endParaRPr lang="es-ES_tradnl" sz="800" dirty="0">
              <a:effectLst/>
              <a:latin typeface="Arial"/>
              <a:ea typeface="Cambria"/>
              <a:cs typeface="Arial"/>
            </a:endParaRPr>
          </a:p>
        </p:txBody>
      </p:sp>
      <p:sp>
        <p:nvSpPr>
          <p:cNvPr id="44" name="Text Box 9"/>
          <p:cNvSpPr txBox="1"/>
          <p:nvPr/>
        </p:nvSpPr>
        <p:spPr>
          <a:xfrm>
            <a:off x="-2813013" y="5750635"/>
            <a:ext cx="2899844" cy="17550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45720" tIns="45720" rIns="4572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s-PA" sz="800" dirty="0" smtClean="0">
                <a:effectLst/>
                <a:latin typeface="Arial"/>
                <a:ea typeface="Cambria"/>
                <a:cs typeface="Arial"/>
              </a:rPr>
              <a:t>Barriers: Disconnection between national monitoring and community monitoring.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s-PA" sz="800" dirty="0">
                <a:latin typeface="Arial"/>
                <a:ea typeface="Cambria"/>
                <a:cs typeface="Arial"/>
              </a:rPr>
              <a:t>Lack of c</a:t>
            </a:r>
            <a:r>
              <a:rPr lang="es-MX" sz="800" dirty="0">
                <a:latin typeface="Arial"/>
                <a:cs typeface="Arial"/>
              </a:rPr>
              <a:t>oordination and institutional arrangements among national, regional and local levels</a:t>
            </a:r>
            <a:r>
              <a:rPr lang="es-MX" sz="800" dirty="0" smtClean="0">
                <a:latin typeface="Arial"/>
                <a:cs typeface="Arial"/>
              </a:rPr>
              <a:t>.</a:t>
            </a:r>
          </a:p>
          <a:p>
            <a:pPr>
              <a:spcAft>
                <a:spcPts val="600"/>
              </a:spcAft>
            </a:pPr>
            <a:r>
              <a:rPr lang="es-PA" sz="800" dirty="0">
                <a:latin typeface="Arial"/>
                <a:ea typeface="Cambria"/>
                <a:cs typeface="Arial"/>
              </a:rPr>
              <a:t>Lack of dissemination of the information generated by the SMByC and the NFI to decision </a:t>
            </a:r>
            <a:r>
              <a:rPr lang="es-PA" sz="800" dirty="0" smtClean="0">
                <a:latin typeface="Arial"/>
                <a:ea typeface="Cambria"/>
                <a:cs typeface="Arial"/>
              </a:rPr>
              <a:t>makers</a:t>
            </a:r>
            <a:endParaRPr lang="es-PA" sz="800" dirty="0">
              <a:latin typeface="Arial"/>
              <a:ea typeface="Cambria"/>
              <a:cs typeface="Arial"/>
            </a:endParaRPr>
          </a:p>
          <a:p>
            <a:pPr>
              <a:spcAft>
                <a:spcPts val="600"/>
              </a:spcAft>
            </a:pPr>
            <a:r>
              <a:rPr lang="es-MX" sz="800" dirty="0">
                <a:latin typeface="Arial"/>
                <a:cs typeface="Arial"/>
              </a:rPr>
              <a:t>Poor dissemination of deforestation reports and early warnings to  local stakeholders </a:t>
            </a:r>
          </a:p>
          <a:p>
            <a:pPr>
              <a:spcAft>
                <a:spcPts val="600"/>
              </a:spcAft>
            </a:pPr>
            <a:r>
              <a:rPr lang="es-MX" sz="800" dirty="0">
                <a:latin typeface="Arial"/>
                <a:cs typeface="Arial"/>
              </a:rPr>
              <a:t>Insufficient methodologies for monitoring carbon stocks in managed forests.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endParaRPr lang="es-MX" sz="800" dirty="0" smtClean="0">
              <a:latin typeface="Arial"/>
              <a:cs typeface="Arial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endParaRPr lang="es-ES_tradnl" sz="800" dirty="0">
              <a:effectLst/>
              <a:latin typeface="Arial"/>
              <a:ea typeface="Cambria"/>
              <a:cs typeface="Arial"/>
            </a:endParaRPr>
          </a:p>
        </p:txBody>
      </p:sp>
      <p:sp>
        <p:nvSpPr>
          <p:cNvPr id="46" name="Text Box 9"/>
          <p:cNvSpPr txBox="1"/>
          <p:nvPr/>
        </p:nvSpPr>
        <p:spPr>
          <a:xfrm>
            <a:off x="276652" y="5729985"/>
            <a:ext cx="1484454" cy="7960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45720" tIns="45720" rIns="4572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s-PA" sz="800" dirty="0" smtClean="0">
                <a:effectLst/>
                <a:latin typeface="Arial"/>
                <a:ea typeface="Cambria"/>
                <a:cs typeface="Arial"/>
              </a:rPr>
              <a:t>Barrier:</a:t>
            </a:r>
          </a:p>
          <a:p>
            <a:pPr>
              <a:spcAft>
                <a:spcPts val="600"/>
              </a:spcAft>
            </a:pPr>
            <a:r>
              <a:rPr lang="es-PA" sz="800" dirty="0" smtClean="0">
                <a:effectLst/>
                <a:latin typeface="Arial"/>
                <a:ea typeface="Cambria"/>
                <a:cs typeface="Arial"/>
              </a:rPr>
              <a:t> Land tenure has generated pressure on forests</a:t>
            </a:r>
            <a:endParaRPr lang="es-ES_tradnl" sz="800" dirty="0" smtClean="0">
              <a:effectLst/>
              <a:latin typeface="Arial"/>
              <a:ea typeface="Cambria"/>
              <a:cs typeface="Arial"/>
            </a:endParaRPr>
          </a:p>
          <a:p>
            <a:pPr>
              <a:spcAft>
                <a:spcPts val="600"/>
              </a:spcAft>
            </a:pPr>
            <a:endParaRPr lang="es-ES_tradnl" sz="800" dirty="0">
              <a:effectLst/>
              <a:latin typeface="Arial"/>
              <a:ea typeface="Cambria"/>
              <a:cs typeface="Arial"/>
            </a:endParaRPr>
          </a:p>
        </p:txBody>
      </p:sp>
      <p:sp>
        <p:nvSpPr>
          <p:cNvPr id="55" name="Text Box 9"/>
          <p:cNvSpPr txBox="1"/>
          <p:nvPr/>
        </p:nvSpPr>
        <p:spPr>
          <a:xfrm>
            <a:off x="1919783" y="5742685"/>
            <a:ext cx="1437327" cy="7608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45720" tIns="45720" rIns="4572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s-PA" sz="800" dirty="0" smtClean="0">
                <a:effectLst/>
                <a:latin typeface="Arial"/>
                <a:ea typeface="Cambria"/>
                <a:cs typeface="Arial"/>
              </a:rPr>
              <a:t>Barrier: </a:t>
            </a:r>
            <a:r>
              <a:rPr lang="es-MX" sz="800" dirty="0">
                <a:latin typeface="Arial"/>
                <a:cs typeface="Arial"/>
              </a:rPr>
              <a:t>Insufficient technical capacities and financial resources at the municipal level to avoid deforestation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endParaRPr lang="es-ES_tradnl" sz="800" dirty="0">
              <a:effectLst/>
              <a:latin typeface="Arial"/>
              <a:ea typeface="Cambria"/>
              <a:cs typeface="Arial"/>
            </a:endParaRPr>
          </a:p>
        </p:txBody>
      </p:sp>
      <p:cxnSp>
        <p:nvCxnSpPr>
          <p:cNvPr id="67" name="Conector recto de flecha 66"/>
          <p:cNvCxnSpPr/>
          <p:nvPr/>
        </p:nvCxnSpPr>
        <p:spPr>
          <a:xfrm flipV="1">
            <a:off x="10952974" y="5375311"/>
            <a:ext cx="0" cy="29640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uadroTexto 6"/>
          <p:cNvSpPr txBox="1"/>
          <p:nvPr/>
        </p:nvSpPr>
        <p:spPr>
          <a:xfrm>
            <a:off x="-5474008" y="-303695"/>
            <a:ext cx="3220470" cy="286232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CA" sz="1000" dirty="0" smtClean="0">
                <a:latin typeface="Arial"/>
                <a:cs typeface="Arial"/>
              </a:rPr>
              <a:t>Assumptions:</a:t>
            </a:r>
          </a:p>
          <a:p>
            <a:pPr>
              <a:spcAft>
                <a:spcPts val="600"/>
              </a:spcAft>
            </a:pPr>
            <a:r>
              <a:rPr lang="en-CA" sz="800" dirty="0" smtClean="0">
                <a:latin typeface="Arial"/>
                <a:cs typeface="Arial"/>
              </a:rPr>
              <a:t>A1- Key stakeholders are involved</a:t>
            </a:r>
          </a:p>
          <a:p>
            <a:pPr>
              <a:spcAft>
                <a:spcPts val="600"/>
              </a:spcAft>
            </a:pPr>
            <a:r>
              <a:rPr lang="en-CA" sz="800" dirty="0" smtClean="0">
                <a:latin typeface="Arial"/>
                <a:cs typeface="Arial"/>
              </a:rPr>
              <a:t>A2- National and Regional authorities support the project implementation.</a:t>
            </a:r>
          </a:p>
          <a:p>
            <a:pPr>
              <a:spcAft>
                <a:spcPts val="600"/>
              </a:spcAft>
            </a:pPr>
            <a:r>
              <a:rPr lang="en-CA" sz="800" dirty="0" smtClean="0">
                <a:latin typeface="Arial"/>
                <a:cs typeface="Arial"/>
              </a:rPr>
              <a:t>A3-Key markets are correctly identified</a:t>
            </a:r>
          </a:p>
          <a:p>
            <a:pPr>
              <a:spcAft>
                <a:spcPts val="600"/>
              </a:spcAft>
            </a:pPr>
            <a:r>
              <a:rPr lang="en-CA" sz="800" dirty="0" smtClean="0">
                <a:latin typeface="Arial"/>
                <a:cs typeface="Arial"/>
              </a:rPr>
              <a:t>A4- Accessibility to activities sites</a:t>
            </a:r>
          </a:p>
          <a:p>
            <a:pPr>
              <a:spcAft>
                <a:spcPts val="600"/>
              </a:spcAft>
            </a:pPr>
            <a:r>
              <a:rPr lang="en-CA" sz="800" dirty="0" smtClean="0">
                <a:latin typeface="Arial"/>
                <a:cs typeface="Arial"/>
              </a:rPr>
              <a:t>A5- Capacity building activities will directly increase the ability of key stakeholders to sustainably manage their forests</a:t>
            </a:r>
          </a:p>
          <a:p>
            <a:pPr>
              <a:spcAft>
                <a:spcPts val="600"/>
              </a:spcAft>
            </a:pPr>
            <a:r>
              <a:rPr lang="en-CA" sz="800" dirty="0" smtClean="0">
                <a:latin typeface="Arial"/>
                <a:cs typeface="Arial"/>
              </a:rPr>
              <a:t>A6- Active participation of Indigenous Peoples and Local Communities (IPLC)</a:t>
            </a:r>
          </a:p>
          <a:p>
            <a:pPr>
              <a:spcAft>
                <a:spcPts val="600"/>
              </a:spcAft>
            </a:pPr>
            <a:r>
              <a:rPr lang="en-CA" sz="800" dirty="0" smtClean="0">
                <a:latin typeface="Arial"/>
                <a:cs typeface="Arial"/>
              </a:rPr>
              <a:t>A7-Land tenure conditions allow to implement forest management plans</a:t>
            </a:r>
          </a:p>
          <a:p>
            <a:pPr>
              <a:spcAft>
                <a:spcPts val="600"/>
              </a:spcAft>
            </a:pPr>
            <a:r>
              <a:rPr lang="en-CA" sz="800" dirty="0" smtClean="0">
                <a:latin typeface="Arial"/>
                <a:cs typeface="Arial"/>
              </a:rPr>
              <a:t>A8- The project is well managed </a:t>
            </a:r>
          </a:p>
          <a:p>
            <a:pPr>
              <a:spcAft>
                <a:spcPts val="600"/>
              </a:spcAft>
            </a:pPr>
            <a:r>
              <a:rPr lang="en-CA" sz="800" dirty="0" smtClean="0">
                <a:latin typeface="Arial"/>
                <a:cs typeface="Arial"/>
              </a:rPr>
              <a:t>A9-</a:t>
            </a:r>
            <a:r>
              <a:rPr lang="es-MX" sz="800" dirty="0"/>
              <a:t>The community supports the participation of young people and </a:t>
            </a:r>
            <a:r>
              <a:rPr lang="es-MX" sz="800" dirty="0" smtClean="0"/>
              <a:t>women</a:t>
            </a:r>
          </a:p>
          <a:p>
            <a:pPr>
              <a:spcAft>
                <a:spcPts val="600"/>
              </a:spcAft>
            </a:pPr>
            <a:r>
              <a:rPr lang="es-MX" sz="800" dirty="0" smtClean="0">
                <a:latin typeface="Arial"/>
                <a:cs typeface="Arial"/>
              </a:rPr>
              <a:t>A10- </a:t>
            </a:r>
            <a:r>
              <a:rPr lang="es-MX" sz="800" dirty="0"/>
              <a:t>I</a:t>
            </a:r>
            <a:r>
              <a:rPr lang="es-MX" sz="800" dirty="0" smtClean="0"/>
              <a:t>itiatives </a:t>
            </a:r>
            <a:r>
              <a:rPr lang="es-MX" sz="800" dirty="0"/>
              <a:t>in each prioritized area </a:t>
            </a:r>
            <a:r>
              <a:rPr lang="es-MX" sz="800" dirty="0" smtClean="0"/>
              <a:t>are sucessfully identified by CARS</a:t>
            </a:r>
            <a:endParaRPr lang="en-CA" sz="800" dirty="0" smtClean="0">
              <a:latin typeface="Arial"/>
              <a:cs typeface="Arial"/>
            </a:endParaRPr>
          </a:p>
        </p:txBody>
      </p:sp>
      <p:cxnSp>
        <p:nvCxnSpPr>
          <p:cNvPr id="57" name="Conector recto de flecha 56"/>
          <p:cNvCxnSpPr/>
          <p:nvPr/>
        </p:nvCxnSpPr>
        <p:spPr>
          <a:xfrm flipV="1">
            <a:off x="-1260973" y="2643496"/>
            <a:ext cx="0" cy="58147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CuadroTexto 26"/>
          <p:cNvSpPr txBox="1"/>
          <p:nvPr/>
        </p:nvSpPr>
        <p:spPr>
          <a:xfrm>
            <a:off x="-1989667" y="2774723"/>
            <a:ext cx="321733" cy="215444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MX" sz="800" dirty="0" smtClean="0">
                <a:latin typeface="Arial"/>
                <a:cs typeface="Arial"/>
              </a:rPr>
              <a:t>A1</a:t>
            </a:r>
            <a:endParaRPr lang="es-MX" sz="800" dirty="0">
              <a:latin typeface="Arial"/>
              <a:cs typeface="Arial"/>
            </a:endParaRPr>
          </a:p>
        </p:txBody>
      </p:sp>
      <p:sp>
        <p:nvSpPr>
          <p:cNvPr id="58" name="CuadroTexto 57"/>
          <p:cNvSpPr txBox="1"/>
          <p:nvPr/>
        </p:nvSpPr>
        <p:spPr>
          <a:xfrm>
            <a:off x="1598050" y="2806473"/>
            <a:ext cx="321733" cy="215444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MX" sz="800" dirty="0" smtClean="0">
                <a:latin typeface="Arial"/>
                <a:cs typeface="Arial"/>
              </a:rPr>
              <a:t>A2</a:t>
            </a:r>
            <a:endParaRPr lang="es-MX" sz="800" dirty="0">
              <a:latin typeface="Arial"/>
              <a:cs typeface="Arial"/>
            </a:endParaRPr>
          </a:p>
        </p:txBody>
      </p:sp>
      <p:sp>
        <p:nvSpPr>
          <p:cNvPr id="59" name="CuadroTexto 58"/>
          <p:cNvSpPr txBox="1"/>
          <p:nvPr/>
        </p:nvSpPr>
        <p:spPr>
          <a:xfrm>
            <a:off x="4011796" y="2836372"/>
            <a:ext cx="321733" cy="215444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MX" sz="800" dirty="0" smtClean="0">
                <a:latin typeface="Arial"/>
                <a:cs typeface="Arial"/>
              </a:rPr>
              <a:t>A3</a:t>
            </a:r>
            <a:endParaRPr lang="es-MX" sz="800" dirty="0">
              <a:latin typeface="Arial"/>
              <a:cs typeface="Arial"/>
            </a:endParaRPr>
          </a:p>
        </p:txBody>
      </p:sp>
      <p:sp>
        <p:nvSpPr>
          <p:cNvPr id="60" name="CuadroTexto 59"/>
          <p:cNvSpPr txBox="1"/>
          <p:nvPr/>
        </p:nvSpPr>
        <p:spPr>
          <a:xfrm>
            <a:off x="9186884" y="2872090"/>
            <a:ext cx="321733" cy="215444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MX" sz="800" dirty="0" smtClean="0">
                <a:latin typeface="Arial"/>
                <a:cs typeface="Arial"/>
              </a:rPr>
              <a:t>A4</a:t>
            </a:r>
            <a:endParaRPr lang="es-MX" sz="800" dirty="0">
              <a:latin typeface="Arial"/>
              <a:cs typeface="Arial"/>
            </a:endParaRPr>
          </a:p>
        </p:txBody>
      </p:sp>
      <p:sp>
        <p:nvSpPr>
          <p:cNvPr id="54" name="CuadroTexto 53"/>
          <p:cNvSpPr txBox="1"/>
          <p:nvPr/>
        </p:nvSpPr>
        <p:spPr>
          <a:xfrm>
            <a:off x="5304366" y="2967889"/>
            <a:ext cx="321733" cy="215444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MX" sz="800" dirty="0" smtClean="0">
                <a:latin typeface="Arial"/>
                <a:cs typeface="Arial"/>
              </a:rPr>
              <a:t>A5</a:t>
            </a:r>
            <a:endParaRPr lang="es-MX" sz="800" dirty="0">
              <a:latin typeface="Arial"/>
              <a:cs typeface="Arial"/>
            </a:endParaRPr>
          </a:p>
        </p:txBody>
      </p:sp>
      <p:cxnSp>
        <p:nvCxnSpPr>
          <p:cNvPr id="61" name="Conector recto de flecha 60"/>
          <p:cNvCxnSpPr/>
          <p:nvPr/>
        </p:nvCxnSpPr>
        <p:spPr>
          <a:xfrm flipV="1">
            <a:off x="12667474" y="5319855"/>
            <a:ext cx="0" cy="29640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Conector recto de flecha 61"/>
          <p:cNvCxnSpPr/>
          <p:nvPr/>
        </p:nvCxnSpPr>
        <p:spPr>
          <a:xfrm flipV="1">
            <a:off x="8839200" y="5394854"/>
            <a:ext cx="0" cy="29640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Conector recto de flecha 62"/>
          <p:cNvCxnSpPr/>
          <p:nvPr/>
        </p:nvCxnSpPr>
        <p:spPr>
          <a:xfrm flipV="1">
            <a:off x="6985000" y="5400711"/>
            <a:ext cx="0" cy="29640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Conector recto de flecha 63"/>
          <p:cNvCxnSpPr/>
          <p:nvPr/>
        </p:nvCxnSpPr>
        <p:spPr>
          <a:xfrm flipV="1">
            <a:off x="4822318" y="5394854"/>
            <a:ext cx="0" cy="29640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Conector recto de flecha 67"/>
          <p:cNvCxnSpPr/>
          <p:nvPr/>
        </p:nvCxnSpPr>
        <p:spPr>
          <a:xfrm flipV="1">
            <a:off x="2523618" y="5407375"/>
            <a:ext cx="0" cy="29640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Conector recto de flecha 68"/>
          <p:cNvCxnSpPr/>
          <p:nvPr/>
        </p:nvCxnSpPr>
        <p:spPr>
          <a:xfrm flipV="1">
            <a:off x="910718" y="5382154"/>
            <a:ext cx="0" cy="29640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Conector recto de flecha 69"/>
          <p:cNvCxnSpPr/>
          <p:nvPr/>
        </p:nvCxnSpPr>
        <p:spPr>
          <a:xfrm flipV="1">
            <a:off x="-1464182" y="5433582"/>
            <a:ext cx="0" cy="29640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Conector recto de flecha 71"/>
          <p:cNvCxnSpPr/>
          <p:nvPr/>
        </p:nvCxnSpPr>
        <p:spPr>
          <a:xfrm flipV="1">
            <a:off x="809127" y="2615217"/>
            <a:ext cx="0" cy="58147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Conector recto de flecha 72"/>
          <p:cNvCxnSpPr/>
          <p:nvPr/>
        </p:nvCxnSpPr>
        <p:spPr>
          <a:xfrm flipV="1">
            <a:off x="2545345" y="2647194"/>
            <a:ext cx="0" cy="58147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Conector recto de flecha 74"/>
          <p:cNvCxnSpPr/>
          <p:nvPr/>
        </p:nvCxnSpPr>
        <p:spPr>
          <a:xfrm flipV="1">
            <a:off x="4853063" y="2647194"/>
            <a:ext cx="0" cy="58147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Conector recto de flecha 75"/>
          <p:cNvCxnSpPr/>
          <p:nvPr/>
        </p:nvCxnSpPr>
        <p:spPr>
          <a:xfrm flipV="1">
            <a:off x="7380363" y="2638192"/>
            <a:ext cx="0" cy="58147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Conector recto de flecha 76"/>
          <p:cNvCxnSpPr/>
          <p:nvPr/>
        </p:nvCxnSpPr>
        <p:spPr>
          <a:xfrm flipV="1">
            <a:off x="11584063" y="2634494"/>
            <a:ext cx="0" cy="58147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CuadroTexto 77"/>
          <p:cNvSpPr txBox="1"/>
          <p:nvPr/>
        </p:nvSpPr>
        <p:spPr>
          <a:xfrm>
            <a:off x="12345741" y="2872087"/>
            <a:ext cx="321733" cy="215444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MX" sz="800" dirty="0" smtClean="0">
                <a:latin typeface="Arial"/>
                <a:cs typeface="Arial"/>
              </a:rPr>
              <a:t>A6</a:t>
            </a:r>
            <a:endParaRPr lang="es-MX" sz="800" dirty="0">
              <a:latin typeface="Arial"/>
              <a:cs typeface="Arial"/>
            </a:endParaRPr>
          </a:p>
        </p:txBody>
      </p:sp>
      <p:sp>
        <p:nvSpPr>
          <p:cNvPr id="79" name="CuadroTexto 78"/>
          <p:cNvSpPr txBox="1"/>
          <p:nvPr/>
        </p:nvSpPr>
        <p:spPr>
          <a:xfrm>
            <a:off x="8659793" y="2178492"/>
            <a:ext cx="321733" cy="215444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MX" sz="800" dirty="0" smtClean="0">
                <a:latin typeface="Arial"/>
                <a:cs typeface="Arial"/>
              </a:rPr>
              <a:t>A7</a:t>
            </a:r>
            <a:endParaRPr lang="es-MX" sz="800" dirty="0">
              <a:latin typeface="Arial"/>
              <a:cs typeface="Arial"/>
            </a:endParaRPr>
          </a:p>
        </p:txBody>
      </p:sp>
      <p:cxnSp>
        <p:nvCxnSpPr>
          <p:cNvPr id="80" name="Curved Connector 51"/>
          <p:cNvCxnSpPr/>
          <p:nvPr/>
        </p:nvCxnSpPr>
        <p:spPr>
          <a:xfrm flipV="1">
            <a:off x="2000741" y="2900326"/>
            <a:ext cx="313319" cy="1"/>
          </a:xfrm>
          <a:prstGeom prst="curvedConnector3">
            <a:avLst>
              <a:gd name="adj1" fmla="val 50000"/>
            </a:avLst>
          </a:prstGeom>
          <a:ln>
            <a:solidFill>
              <a:schemeClr val="tx1">
                <a:lumMod val="75000"/>
                <a:lumOff val="2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ector recto de flecha 80"/>
          <p:cNvCxnSpPr/>
          <p:nvPr/>
        </p:nvCxnSpPr>
        <p:spPr>
          <a:xfrm flipV="1">
            <a:off x="809127" y="1808161"/>
            <a:ext cx="0" cy="29640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Conector recto de flecha 81"/>
          <p:cNvCxnSpPr/>
          <p:nvPr/>
        </p:nvCxnSpPr>
        <p:spPr>
          <a:xfrm flipV="1">
            <a:off x="6434666" y="1808161"/>
            <a:ext cx="0" cy="29640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Conector recto de flecha 82"/>
          <p:cNvCxnSpPr/>
          <p:nvPr/>
        </p:nvCxnSpPr>
        <p:spPr>
          <a:xfrm flipV="1">
            <a:off x="10335068" y="1892444"/>
            <a:ext cx="0" cy="29640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Curved Connector 51"/>
          <p:cNvCxnSpPr/>
          <p:nvPr/>
        </p:nvCxnSpPr>
        <p:spPr>
          <a:xfrm flipV="1">
            <a:off x="-1620842" y="2882444"/>
            <a:ext cx="313319" cy="1"/>
          </a:xfrm>
          <a:prstGeom prst="curvedConnector3">
            <a:avLst>
              <a:gd name="adj1" fmla="val 50000"/>
            </a:avLst>
          </a:prstGeom>
          <a:ln>
            <a:solidFill>
              <a:schemeClr val="tx1">
                <a:lumMod val="75000"/>
                <a:lumOff val="2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CuadroTexto 84"/>
          <p:cNvSpPr txBox="1"/>
          <p:nvPr/>
        </p:nvSpPr>
        <p:spPr>
          <a:xfrm>
            <a:off x="8615343" y="1886413"/>
            <a:ext cx="414357" cy="215444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MX" sz="800" dirty="0" smtClean="0">
                <a:latin typeface="Arial"/>
                <a:cs typeface="Arial"/>
              </a:rPr>
              <a:t>A10</a:t>
            </a:r>
            <a:endParaRPr lang="es-MX" sz="800" dirty="0">
              <a:latin typeface="Arial"/>
              <a:cs typeface="Arial"/>
            </a:endParaRPr>
          </a:p>
        </p:txBody>
      </p:sp>
      <p:cxnSp>
        <p:nvCxnSpPr>
          <p:cNvPr id="86" name="Curved Connector 51"/>
          <p:cNvCxnSpPr/>
          <p:nvPr/>
        </p:nvCxnSpPr>
        <p:spPr>
          <a:xfrm flipV="1">
            <a:off x="9186884" y="2003089"/>
            <a:ext cx="313319" cy="1"/>
          </a:xfrm>
          <a:prstGeom prst="curvedConnector3">
            <a:avLst>
              <a:gd name="adj1" fmla="val 50000"/>
            </a:avLst>
          </a:prstGeom>
          <a:ln>
            <a:solidFill>
              <a:schemeClr val="tx1">
                <a:lumMod val="75000"/>
                <a:lumOff val="2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urved Connector 51"/>
          <p:cNvCxnSpPr/>
          <p:nvPr/>
        </p:nvCxnSpPr>
        <p:spPr>
          <a:xfrm rot="10800000">
            <a:off x="8109672" y="2003088"/>
            <a:ext cx="441871" cy="1"/>
          </a:xfrm>
          <a:prstGeom prst="curvedConnector3">
            <a:avLst>
              <a:gd name="adj1" fmla="val 4014"/>
            </a:avLst>
          </a:prstGeom>
          <a:ln>
            <a:solidFill>
              <a:schemeClr val="tx1">
                <a:lumMod val="75000"/>
                <a:lumOff val="2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urved Connector 51"/>
          <p:cNvCxnSpPr/>
          <p:nvPr/>
        </p:nvCxnSpPr>
        <p:spPr>
          <a:xfrm rot="10800000">
            <a:off x="1152489" y="2912577"/>
            <a:ext cx="302152" cy="1"/>
          </a:xfrm>
          <a:prstGeom prst="curvedConnector3">
            <a:avLst>
              <a:gd name="adj1" fmla="val 50000"/>
            </a:avLst>
          </a:prstGeom>
          <a:ln>
            <a:solidFill>
              <a:schemeClr val="tx1">
                <a:lumMod val="75000"/>
                <a:lumOff val="2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urved Connector 51"/>
          <p:cNvCxnSpPr/>
          <p:nvPr/>
        </p:nvCxnSpPr>
        <p:spPr>
          <a:xfrm flipV="1">
            <a:off x="4433556" y="2965716"/>
            <a:ext cx="313319" cy="1"/>
          </a:xfrm>
          <a:prstGeom prst="curvedConnector3">
            <a:avLst>
              <a:gd name="adj1" fmla="val 50000"/>
            </a:avLst>
          </a:prstGeom>
          <a:ln>
            <a:solidFill>
              <a:schemeClr val="tx1">
                <a:lumMod val="75000"/>
                <a:lumOff val="2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urved Connector 51"/>
          <p:cNvCxnSpPr/>
          <p:nvPr/>
        </p:nvCxnSpPr>
        <p:spPr>
          <a:xfrm flipV="1">
            <a:off x="9747789" y="2933242"/>
            <a:ext cx="1656811" cy="2"/>
          </a:xfrm>
          <a:prstGeom prst="curvedConnector3">
            <a:avLst>
              <a:gd name="adj1" fmla="val 50000"/>
            </a:avLst>
          </a:prstGeom>
          <a:ln>
            <a:solidFill>
              <a:schemeClr val="tx1">
                <a:lumMod val="75000"/>
                <a:lumOff val="2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urved Connector 51"/>
          <p:cNvCxnSpPr/>
          <p:nvPr/>
        </p:nvCxnSpPr>
        <p:spPr>
          <a:xfrm rot="10800000">
            <a:off x="7543800" y="2933244"/>
            <a:ext cx="1350644" cy="9190"/>
          </a:xfrm>
          <a:prstGeom prst="curvedConnector3">
            <a:avLst>
              <a:gd name="adj1" fmla="val 50000"/>
            </a:avLst>
          </a:prstGeom>
          <a:ln>
            <a:solidFill>
              <a:schemeClr val="tx1">
                <a:lumMod val="75000"/>
                <a:lumOff val="2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urved Connector 51"/>
          <p:cNvCxnSpPr/>
          <p:nvPr/>
        </p:nvCxnSpPr>
        <p:spPr>
          <a:xfrm rot="10800000">
            <a:off x="4937089" y="2972333"/>
            <a:ext cx="302152" cy="1"/>
          </a:xfrm>
          <a:prstGeom prst="curvedConnector3">
            <a:avLst>
              <a:gd name="adj1" fmla="val 50000"/>
            </a:avLst>
          </a:prstGeom>
          <a:ln>
            <a:solidFill>
              <a:schemeClr val="tx1">
                <a:lumMod val="75000"/>
                <a:lumOff val="2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urved Connector 51"/>
          <p:cNvCxnSpPr/>
          <p:nvPr/>
        </p:nvCxnSpPr>
        <p:spPr>
          <a:xfrm rot="10800000">
            <a:off x="11680226" y="2944093"/>
            <a:ext cx="441871" cy="1"/>
          </a:xfrm>
          <a:prstGeom prst="curvedConnector3">
            <a:avLst>
              <a:gd name="adj1" fmla="val 4014"/>
            </a:avLst>
          </a:prstGeom>
          <a:ln>
            <a:solidFill>
              <a:schemeClr val="tx1">
                <a:lumMod val="75000"/>
                <a:lumOff val="2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CuadroTexto 95"/>
          <p:cNvSpPr txBox="1"/>
          <p:nvPr/>
        </p:nvSpPr>
        <p:spPr>
          <a:xfrm>
            <a:off x="9186884" y="3183237"/>
            <a:ext cx="321733" cy="215444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MX" sz="800" dirty="0" smtClean="0">
                <a:latin typeface="Arial"/>
                <a:cs typeface="Arial"/>
              </a:rPr>
              <a:t>A9</a:t>
            </a:r>
            <a:endParaRPr lang="es-MX" sz="800" dirty="0">
              <a:latin typeface="Arial"/>
              <a:cs typeface="Arial"/>
            </a:endParaRPr>
          </a:p>
        </p:txBody>
      </p:sp>
      <p:sp>
        <p:nvSpPr>
          <p:cNvPr id="65" name="CuadroTexto 64"/>
          <p:cNvSpPr txBox="1"/>
          <p:nvPr/>
        </p:nvSpPr>
        <p:spPr>
          <a:xfrm>
            <a:off x="5304366" y="2736084"/>
            <a:ext cx="321733" cy="215444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MX" sz="800" dirty="0" smtClean="0">
                <a:latin typeface="Arial"/>
                <a:cs typeface="Arial"/>
              </a:rPr>
              <a:t>A6</a:t>
            </a:r>
            <a:endParaRPr lang="es-MX" sz="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6869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979F12F22C9E4F9273E32F354CEDB7" ma:contentTypeVersion="14" ma:contentTypeDescription="Create a new document." ma:contentTypeScope="" ma:versionID="044df423254376167ea649bcc272f5cc">
  <xsd:schema xmlns:xsd="http://www.w3.org/2001/XMLSchema" xmlns:xs="http://www.w3.org/2001/XMLSchema" xmlns:p="http://schemas.microsoft.com/office/2006/metadata/properties" xmlns:ns2="366ae72f-6d51-4737-8f6b-a9169c366b64" xmlns:ns3="a3cd7b71-671d-4139-9a97-5d1a7380fae4" targetNamespace="http://schemas.microsoft.com/office/2006/metadata/properties" ma:root="true" ma:fieldsID="6becdce9ea10ec71f0fc4e9d2c2947e9" ns2:_="" ns3:_="">
    <xsd:import namespace="366ae72f-6d51-4737-8f6b-a9169c366b64"/>
    <xsd:import namespace="a3cd7b71-671d-4139-9a97-5d1a7380fae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file_x0020_" minOccurs="0"/>
                <xsd:element ref="ns2:remark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6ae72f-6d51-4737-8f6b-a9169c366b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file_x0020_" ma:index="16" nillable="true" ma:displayName="file " ma:format="Dropdown" ma:internalName="file_x0020_" ma:percentage="FALSE">
      <xsd:simpleType>
        <xsd:restriction base="dms:Number"/>
      </xsd:simpleType>
    </xsd:element>
    <xsd:element name="remarks" ma:index="17" nillable="true" ma:displayName="remarks" ma:format="Dropdown" ma:internalName="remarks">
      <xsd:simpleType>
        <xsd:restriction base="dms:Text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cd7b71-671d-4139-9a97-5d1a7380fae4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marks xmlns="366ae72f-6d51-4737-8f6b-a9169c366b64" xsi:nil="true"/>
    <file_x0020_ xmlns="366ae72f-6d51-4737-8f6b-a9169c366b64" xsi:nil="true"/>
  </documentManagement>
</p:properties>
</file>

<file path=customXml/itemProps1.xml><?xml version="1.0" encoding="utf-8"?>
<ds:datastoreItem xmlns:ds="http://schemas.openxmlformats.org/officeDocument/2006/customXml" ds:itemID="{4E0B35A1-1491-4960-B665-8865C4E1FCE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174D34D-3504-44FA-AFE8-395938973A7A}"/>
</file>

<file path=customXml/itemProps3.xml><?xml version="1.0" encoding="utf-8"?>
<ds:datastoreItem xmlns:ds="http://schemas.openxmlformats.org/officeDocument/2006/customXml" ds:itemID="{543C2C21-92B8-4A83-8CD1-C79AFFD81FD3}">
  <ds:schemaRefs>
    <ds:schemaRef ds:uri="http://schemas.microsoft.com/office/2006/documentManagement/types"/>
    <ds:schemaRef ds:uri="57cd5c4a-ca03-46ec-80af-f5f613a507f9"/>
    <ds:schemaRef ds:uri="http://purl.org/dc/elements/1.1/"/>
    <ds:schemaRef ds:uri="http://schemas.microsoft.com/office/2006/metadata/properties"/>
    <ds:schemaRef ds:uri="9f7935b4-d83b-4e53-9b48-c29032813971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661</Words>
  <Application>Microsoft Office PowerPoint</Application>
  <PresentationFormat>Presentación en pantalla (4:3)</PresentationFormat>
  <Paragraphs>79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Cambria</vt:lpstr>
      <vt:lpstr>Tema de Office</vt:lpstr>
      <vt:lpstr>Presentación de PowerPoint</vt:lpstr>
    </vt:vector>
  </TitlesOfParts>
  <Company>Yale School of Forestry and Environmental Studies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Gabriela Alonso Mendieta</dc:creator>
  <cp:lastModifiedBy>Santos, Lucio (FAOSLM)</cp:lastModifiedBy>
  <cp:revision>55</cp:revision>
  <dcterms:created xsi:type="dcterms:W3CDTF">2020-02-18T17:45:26Z</dcterms:created>
  <dcterms:modified xsi:type="dcterms:W3CDTF">2020-05-27T16:25:20Z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0x01010000979F12F22C9E4F9273E32F354CEDB7</vt:lpwstr>
  </property>
</Properties>
</file>