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charts/style2.xml" ContentType="application/vnd.ms-office.chartstyle+xml"/>
  <Override PartName="/ppt/charts/colors2.xml" ContentType="application/vnd.ms-office.chartcolorstyle+xml"/>
  <Override PartName="/ppt/charts/chart1.xml" ContentType="application/vnd.openxmlformats-officedocument.drawingml.chart+xml"/>
  <Override PartName="/ppt/charts/style1.xml" ContentType="application/vnd.ms-office.chartstyle+xml"/>
  <Override PartName="/ppt/charts/chart2.xml" ContentType="application/vnd.openxmlformats-officedocument.drawingml.chart+xml"/>
  <Override PartName="/ppt/charts/colors1.xml" ContentType="application/vnd.ms-office.chartcolor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72" r:id="rId4"/>
    <p:sldId id="257" r:id="rId5"/>
    <p:sldId id="267" r:id="rId6"/>
    <p:sldId id="268" r:id="rId7"/>
    <p:sldId id="269" r:id="rId8"/>
    <p:sldId id="270" r:id="rId9"/>
    <p:sldId id="271" r:id="rId10"/>
    <p:sldId id="261" r:id="rId11"/>
    <p:sldId id="266" r:id="rId12"/>
    <p:sldId id="273" r:id="rId13"/>
    <p:sldId id="26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Dump%20&amp;%20work%20folder\C4Solutions%20-%20Barbuda&amp;Antigua\GCF%20FP_Antigua%20and%20Barbuda_Build_Annex%2003a_Cost-effectiveness%20analysis%20model_v4_24march_jnb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Dump%20&amp;%20work%20folder\C4Solutions%20-%20Barbuda&amp;Antigua\GCF%20FP_Antigua%20and%20Barbuda_Build_Annex%2003a_Cost-effectiveness%20analysis%20model_v4_24march_jnb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cap="all" spc="12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ZA" sz="2000" dirty="0"/>
              <a:t>Ratio: cost of the impact to the expenditure cost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cap="all" spc="120" normalizeH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'Sensitivity results'!$M$19</c:f>
              <c:strCache>
                <c:ptCount val="1"/>
                <c:pt idx="0">
                  <c:v>Ratio of impact with "normal" interventions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'Sensitivity results'!$K$20:$L$33</c:f>
              <c:multiLvlStrCache>
                <c:ptCount val="14"/>
                <c:lvl>
                  <c:pt idx="0">
                    <c:v>"Extreme" hurricane </c:v>
                  </c:pt>
                  <c:pt idx="1">
                    <c:v>"Normal" hurricane </c:v>
                  </c:pt>
                  <c:pt idx="2">
                    <c:v>"Extreme" hurricane </c:v>
                  </c:pt>
                  <c:pt idx="3">
                    <c:v>"Normal" hurricane </c:v>
                  </c:pt>
                  <c:pt idx="4">
                    <c:v>"Extreme" hurricane </c:v>
                  </c:pt>
                  <c:pt idx="5">
                    <c:v>"Normal" hurricane </c:v>
                  </c:pt>
                  <c:pt idx="6">
                    <c:v>"Extreme" hurricane </c:v>
                  </c:pt>
                  <c:pt idx="7">
                    <c:v>"Normal" hurricane </c:v>
                  </c:pt>
                  <c:pt idx="8">
                    <c:v>"Extreme" hurricane </c:v>
                  </c:pt>
                  <c:pt idx="9">
                    <c:v>"Normal" hurricane </c:v>
                  </c:pt>
                  <c:pt idx="10">
                    <c:v>"Extreme" hurricane </c:v>
                  </c:pt>
                  <c:pt idx="11">
                    <c:v>"Normal" hurricane </c:v>
                  </c:pt>
                  <c:pt idx="12">
                    <c:v>"Extreme" hurricane </c:v>
                  </c:pt>
                  <c:pt idx="13">
                    <c:v>"Normal" hurricane </c:v>
                  </c:pt>
                </c:lvl>
                <c:lvl>
                  <c:pt idx="0">
                    <c:v>Base case</c:v>
                  </c:pt>
                  <c:pt idx="2">
                    <c:v>Alt 1</c:v>
                  </c:pt>
                  <c:pt idx="4">
                    <c:v>Alt 2</c:v>
                  </c:pt>
                  <c:pt idx="6">
                    <c:v>Alt 3</c:v>
                  </c:pt>
                  <c:pt idx="8">
                    <c:v>Alt 4</c:v>
                  </c:pt>
                  <c:pt idx="10">
                    <c:v>Alt 5</c:v>
                  </c:pt>
                  <c:pt idx="12">
                    <c:v>Alt 6</c:v>
                  </c:pt>
                </c:lvl>
              </c:multiLvlStrCache>
            </c:multiLvlStrRef>
          </c:cat>
          <c:val>
            <c:numRef>
              <c:f>'Sensitivity results'!$M$20:$M$33</c:f>
              <c:numCache>
                <c:formatCode>0</c:formatCode>
                <c:ptCount val="14"/>
                <c:pt idx="0">
                  <c:v>39.854803152150815</c:v>
                </c:pt>
                <c:pt idx="1">
                  <c:v>1245.8436796504955</c:v>
                </c:pt>
                <c:pt idx="2">
                  <c:v>47.825763782580985</c:v>
                </c:pt>
                <c:pt idx="3">
                  <c:v>1495.0124155805943</c:v>
                </c:pt>
                <c:pt idx="4">
                  <c:v>55.796724413011134</c:v>
                </c:pt>
                <c:pt idx="5">
                  <c:v>1744.1811515106938</c:v>
                </c:pt>
                <c:pt idx="6">
                  <c:v>31.883842521720652</c:v>
                </c:pt>
                <c:pt idx="7">
                  <c:v>996.67494372039653</c:v>
                </c:pt>
                <c:pt idx="8">
                  <c:v>23.912881891290493</c:v>
                </c:pt>
                <c:pt idx="9">
                  <c:v>747.50620779029714</c:v>
                </c:pt>
                <c:pt idx="10">
                  <c:v>47.825763782580985</c:v>
                </c:pt>
                <c:pt idx="11">
                  <c:v>1495.0124155805943</c:v>
                </c:pt>
                <c:pt idx="12">
                  <c:v>39.854803152150815</c:v>
                </c:pt>
                <c:pt idx="13">
                  <c:v>1245.8436796504955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3B-4B9A-8A2B-DBEB18DDE61E}"/>
            </c:ext>
          </c:extLst>
        </c:ser>
        <c:ser>
          <c:idx val="1"/>
          <c:order val="1"/>
          <c:tx>
            <c:strRef>
              <c:f>'Sensitivity results'!$N$19</c:f>
              <c:strCache>
                <c:ptCount val="1"/>
                <c:pt idx="0">
                  <c:v>Ratio of impact with "resilient" interventions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'Sensitivity results'!$K$20:$L$33</c:f>
              <c:multiLvlStrCache>
                <c:ptCount val="14"/>
                <c:lvl>
                  <c:pt idx="0">
                    <c:v>"Extreme" hurricane </c:v>
                  </c:pt>
                  <c:pt idx="1">
                    <c:v>"Normal" hurricane </c:v>
                  </c:pt>
                  <c:pt idx="2">
                    <c:v>"Extreme" hurricane </c:v>
                  </c:pt>
                  <c:pt idx="3">
                    <c:v>"Normal" hurricane </c:v>
                  </c:pt>
                  <c:pt idx="4">
                    <c:v>"Extreme" hurricane </c:v>
                  </c:pt>
                  <c:pt idx="5">
                    <c:v>"Normal" hurricane </c:v>
                  </c:pt>
                  <c:pt idx="6">
                    <c:v>"Extreme" hurricane </c:v>
                  </c:pt>
                  <c:pt idx="7">
                    <c:v>"Normal" hurricane </c:v>
                  </c:pt>
                  <c:pt idx="8">
                    <c:v>"Extreme" hurricane </c:v>
                  </c:pt>
                  <c:pt idx="9">
                    <c:v>"Normal" hurricane </c:v>
                  </c:pt>
                  <c:pt idx="10">
                    <c:v>"Extreme" hurricane </c:v>
                  </c:pt>
                  <c:pt idx="11">
                    <c:v>"Normal" hurricane </c:v>
                  </c:pt>
                  <c:pt idx="12">
                    <c:v>"Extreme" hurricane </c:v>
                  </c:pt>
                  <c:pt idx="13">
                    <c:v>"Normal" hurricane </c:v>
                  </c:pt>
                </c:lvl>
                <c:lvl>
                  <c:pt idx="0">
                    <c:v>Base case</c:v>
                  </c:pt>
                  <c:pt idx="2">
                    <c:v>Alt 1</c:v>
                  </c:pt>
                  <c:pt idx="4">
                    <c:v>Alt 2</c:v>
                  </c:pt>
                  <c:pt idx="6">
                    <c:v>Alt 3</c:v>
                  </c:pt>
                  <c:pt idx="8">
                    <c:v>Alt 4</c:v>
                  </c:pt>
                  <c:pt idx="10">
                    <c:v>Alt 5</c:v>
                  </c:pt>
                  <c:pt idx="12">
                    <c:v>Alt 6</c:v>
                  </c:pt>
                </c:lvl>
              </c:multiLvlStrCache>
            </c:multiLvlStrRef>
          </c:cat>
          <c:val>
            <c:numRef>
              <c:f>'Sensitivity results'!$N$20:$N$33</c:f>
              <c:numCache>
                <c:formatCode>0</c:formatCode>
                <c:ptCount val="14"/>
                <c:pt idx="0">
                  <c:v>5.7940200422678538</c:v>
                </c:pt>
                <c:pt idx="1">
                  <c:v>219.07292518433718</c:v>
                </c:pt>
                <c:pt idx="2">
                  <c:v>6.9528240507214241</c:v>
                </c:pt>
                <c:pt idx="3">
                  <c:v>262.88751022120465</c:v>
                </c:pt>
                <c:pt idx="4">
                  <c:v>8.1116280591749934</c:v>
                </c:pt>
                <c:pt idx="5">
                  <c:v>306.70209525807212</c:v>
                </c:pt>
                <c:pt idx="6">
                  <c:v>4.6352160338142827</c:v>
                </c:pt>
                <c:pt idx="7">
                  <c:v>175.25834014746974</c:v>
                </c:pt>
                <c:pt idx="8">
                  <c:v>3.476412025360712</c:v>
                </c:pt>
                <c:pt idx="9">
                  <c:v>131.44375511060232</c:v>
                </c:pt>
                <c:pt idx="10">
                  <c:v>6.9528240507214241</c:v>
                </c:pt>
                <c:pt idx="11">
                  <c:v>262.88751022120465</c:v>
                </c:pt>
                <c:pt idx="12">
                  <c:v>5.7940200422678538</c:v>
                </c:pt>
                <c:pt idx="13">
                  <c:v>219.07292518433718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3B-4B9A-8A2B-DBEB18DDE6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50"/>
        <c:axId val="1814430623"/>
        <c:axId val="1919760847"/>
      </c:barChart>
      <c:catAx>
        <c:axId val="1814430623"/>
        <c:scaling>
          <c:orientation val="minMax"/>
        </c:scaling>
        <c:delete val="0"/>
        <c:axPos val="b"/>
        <c:majorGridlines>
          <c:spPr>
            <a:ln w="38100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cap="none" spc="12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9760847"/>
        <c:crosses val="autoZero"/>
        <c:auto val="1"/>
        <c:lblAlgn val="ctr"/>
        <c:lblOffset val="100"/>
        <c:noMultiLvlLbl val="0"/>
      </c:catAx>
      <c:valAx>
        <c:axId val="1919760847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extTo"/>
        <c:crossAx val="18144306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41275" cap="flat" cmpd="sng" algn="ctr">
      <a:solidFill>
        <a:schemeClr val="tx1">
          <a:lumMod val="15000"/>
          <a:lumOff val="85000"/>
        </a:schemeClr>
      </a:solidFill>
      <a:round/>
    </a:ln>
    <a:effectLst>
      <a:softEdge rad="0"/>
    </a:effectLst>
  </c:spPr>
  <c:txPr>
    <a:bodyPr/>
    <a:lstStyle/>
    <a:p>
      <a:pPr>
        <a:defRPr sz="1100">
          <a:solidFill>
            <a:sysClr val="windowText" lastClr="000000"/>
          </a:solidFill>
          <a:latin typeface="+mn-lt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320" b="1" i="0" u="none" strike="noStrike" kern="1200" cap="none" spc="12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ZA" sz="2000"/>
              <a:t>Expenditure as % of the impact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320" b="1" i="0" u="none" strike="noStrike" kern="1200" cap="none" spc="120" normalizeH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1.1458333333333333E-2"/>
          <c:y val="0.24718322523803787"/>
          <c:w val="0.9770833333333333"/>
          <c:h val="0.576938680370286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'Sensitivity results'!$M$37</c:f>
              <c:strCache>
                <c:ptCount val="1"/>
                <c:pt idx="0">
                  <c:v>"Normal" hurricane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600" b="0" i="0" u="none" strike="noStrike" kern="1200" cap="none" spc="120" normalizeH="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'Sensitivity results'!$K$38:$L$51</c:f>
              <c:multiLvlStrCache>
                <c:ptCount val="14"/>
                <c:lvl>
                  <c:pt idx="0">
                    <c:v>BaU interv.</c:v>
                  </c:pt>
                  <c:pt idx="1">
                    <c:v>Resilient interv.</c:v>
                  </c:pt>
                  <c:pt idx="2">
                    <c:v>BaU interv.</c:v>
                  </c:pt>
                  <c:pt idx="3">
                    <c:v>Resilient interv.</c:v>
                  </c:pt>
                  <c:pt idx="4">
                    <c:v>BaU interv.</c:v>
                  </c:pt>
                  <c:pt idx="5">
                    <c:v>Resilient interv.</c:v>
                  </c:pt>
                  <c:pt idx="6">
                    <c:v>BaU interv.</c:v>
                  </c:pt>
                  <c:pt idx="7">
                    <c:v>Resilient interv.</c:v>
                  </c:pt>
                  <c:pt idx="8">
                    <c:v>BaU interv.</c:v>
                  </c:pt>
                  <c:pt idx="9">
                    <c:v>Resilient interv.</c:v>
                  </c:pt>
                  <c:pt idx="10">
                    <c:v>BaU interv.</c:v>
                  </c:pt>
                  <c:pt idx="11">
                    <c:v>Resilient interv.</c:v>
                  </c:pt>
                  <c:pt idx="12">
                    <c:v>BaU interv.</c:v>
                  </c:pt>
                  <c:pt idx="13">
                    <c:v>Resilient interv.</c:v>
                  </c:pt>
                </c:lvl>
                <c:lvl>
                  <c:pt idx="0">
                    <c:v>Base case</c:v>
                  </c:pt>
                  <c:pt idx="2">
                    <c:v>Alt 1</c:v>
                  </c:pt>
                  <c:pt idx="4">
                    <c:v>Alt 2</c:v>
                  </c:pt>
                  <c:pt idx="6">
                    <c:v>Alt 3</c:v>
                  </c:pt>
                  <c:pt idx="8">
                    <c:v>Alt 4</c:v>
                  </c:pt>
                  <c:pt idx="10">
                    <c:v>Alt 5</c:v>
                  </c:pt>
                  <c:pt idx="12">
                    <c:v>Alt 6</c:v>
                  </c:pt>
                </c:lvl>
              </c:multiLvlStrCache>
            </c:multiLvlStrRef>
          </c:cat>
          <c:val>
            <c:numRef>
              <c:f>'Sensitivity results'!$M$38:$M$51</c:f>
              <c:numCache>
                <c:formatCode>0.0%</c:formatCode>
                <c:ptCount val="14"/>
                <c:pt idx="0">
                  <c:v>2.5091078638185011E-2</c:v>
                </c:pt>
                <c:pt idx="1">
                  <c:v>0.17259173988093199</c:v>
                </c:pt>
                <c:pt idx="2">
                  <c:v>2.0909232198487507E-2</c:v>
                </c:pt>
                <c:pt idx="3">
                  <c:v>0.14382644990077667</c:v>
                </c:pt>
                <c:pt idx="4">
                  <c:v>1.7922199027275012E-2</c:v>
                </c:pt>
                <c:pt idx="5">
                  <c:v>0.12327981420066574</c:v>
                </c:pt>
                <c:pt idx="6">
                  <c:v>3.136384829773127E-2</c:v>
                </c:pt>
                <c:pt idx="7">
                  <c:v>0.21573967485116502</c:v>
                </c:pt>
                <c:pt idx="8">
                  <c:v>4.1818464396975015E-2</c:v>
                </c:pt>
                <c:pt idx="9">
                  <c:v>0.28765289980155334</c:v>
                </c:pt>
                <c:pt idx="10">
                  <c:v>2.0909232198487507E-2</c:v>
                </c:pt>
                <c:pt idx="11">
                  <c:v>0.14382644990077667</c:v>
                </c:pt>
                <c:pt idx="12">
                  <c:v>2.5091078638185011E-2</c:v>
                </c:pt>
                <c:pt idx="13">
                  <c:v>0.17259173988093199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3E-40F1-B6EF-133A68762FFA}"/>
            </c:ext>
          </c:extLst>
        </c:ser>
        <c:ser>
          <c:idx val="1"/>
          <c:order val="1"/>
          <c:tx>
            <c:strRef>
              <c:f>'Sensitivity results'!$N$37</c:f>
              <c:strCache>
                <c:ptCount val="1"/>
                <c:pt idx="0">
                  <c:v>"Extreme" hurricane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600" b="0" i="0" u="none" strike="noStrike" kern="1200" cap="none" spc="120" normalizeH="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'Sensitivity results'!$K$38:$L$51</c:f>
              <c:multiLvlStrCache>
                <c:ptCount val="14"/>
                <c:lvl>
                  <c:pt idx="0">
                    <c:v>BaU interv.</c:v>
                  </c:pt>
                  <c:pt idx="1">
                    <c:v>Resilient interv.</c:v>
                  </c:pt>
                  <c:pt idx="2">
                    <c:v>BaU interv.</c:v>
                  </c:pt>
                  <c:pt idx="3">
                    <c:v>Resilient interv.</c:v>
                  </c:pt>
                  <c:pt idx="4">
                    <c:v>BaU interv.</c:v>
                  </c:pt>
                  <c:pt idx="5">
                    <c:v>Resilient interv.</c:v>
                  </c:pt>
                  <c:pt idx="6">
                    <c:v>BaU interv.</c:v>
                  </c:pt>
                  <c:pt idx="7">
                    <c:v>Resilient interv.</c:v>
                  </c:pt>
                  <c:pt idx="8">
                    <c:v>BaU interv.</c:v>
                  </c:pt>
                  <c:pt idx="9">
                    <c:v>Resilient interv.</c:v>
                  </c:pt>
                  <c:pt idx="10">
                    <c:v>BaU interv.</c:v>
                  </c:pt>
                  <c:pt idx="11">
                    <c:v>Resilient interv.</c:v>
                  </c:pt>
                  <c:pt idx="12">
                    <c:v>BaU interv.</c:v>
                  </c:pt>
                  <c:pt idx="13">
                    <c:v>Resilient interv.</c:v>
                  </c:pt>
                </c:lvl>
                <c:lvl>
                  <c:pt idx="0">
                    <c:v>Base case</c:v>
                  </c:pt>
                  <c:pt idx="2">
                    <c:v>Alt 1</c:v>
                  </c:pt>
                  <c:pt idx="4">
                    <c:v>Alt 2</c:v>
                  </c:pt>
                  <c:pt idx="6">
                    <c:v>Alt 3</c:v>
                  </c:pt>
                  <c:pt idx="8">
                    <c:v>Alt 4</c:v>
                  </c:pt>
                  <c:pt idx="10">
                    <c:v>Alt 5</c:v>
                  </c:pt>
                  <c:pt idx="12">
                    <c:v>Alt 6</c:v>
                  </c:pt>
                </c:lvl>
              </c:multiLvlStrCache>
            </c:multiLvlStrRef>
          </c:cat>
          <c:val>
            <c:numRef>
              <c:f>'Sensitivity results'!$N$38:$N$51</c:f>
              <c:numCache>
                <c:formatCode>0.0%</c:formatCode>
                <c:ptCount val="14"/>
                <c:pt idx="0">
                  <c:v>8.0266891933066312E-4</c:v>
                </c:pt>
                <c:pt idx="1">
                  <c:v>4.5646900417226728E-3</c:v>
                </c:pt>
                <c:pt idx="2">
                  <c:v>6.6889076610888607E-4</c:v>
                </c:pt>
                <c:pt idx="3">
                  <c:v>3.8039083681022266E-3</c:v>
                </c:pt>
                <c:pt idx="4">
                  <c:v>5.7333494237904502E-4</c:v>
                </c:pt>
                <c:pt idx="5">
                  <c:v>3.2604928869447653E-3</c:v>
                </c:pt>
                <c:pt idx="6">
                  <c:v>1.0033361491633287E-3</c:v>
                </c:pt>
                <c:pt idx="7">
                  <c:v>5.7058625521533412E-3</c:v>
                </c:pt>
                <c:pt idx="8">
                  <c:v>1.3377815322177721E-3</c:v>
                </c:pt>
                <c:pt idx="9">
                  <c:v>7.6078167362044532E-3</c:v>
                </c:pt>
                <c:pt idx="10">
                  <c:v>6.6889076610888607E-4</c:v>
                </c:pt>
                <c:pt idx="11">
                  <c:v>3.8039083681022266E-3</c:v>
                </c:pt>
                <c:pt idx="12">
                  <c:v>8.0266891933066312E-4</c:v>
                </c:pt>
                <c:pt idx="13">
                  <c:v>4.5646900417226728E-3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3E-40F1-B6EF-133A68762FF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7"/>
        <c:overlap val="-100"/>
        <c:axId val="1811061807"/>
        <c:axId val="1919817007"/>
      </c:barChart>
      <c:catAx>
        <c:axId val="1811061807"/>
        <c:scaling>
          <c:orientation val="minMax"/>
        </c:scaling>
        <c:delete val="0"/>
        <c:axPos val="b"/>
        <c:majorGridlines>
          <c:spPr>
            <a:ln w="38100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400" b="1" i="0" u="none" strike="noStrike" kern="1200" cap="none" spc="12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9817007"/>
        <c:crosses val="autoZero"/>
        <c:auto val="1"/>
        <c:lblAlgn val="ctr"/>
        <c:lblOffset val="100"/>
        <c:noMultiLvlLbl val="0"/>
      </c:catAx>
      <c:valAx>
        <c:axId val="1919817007"/>
        <c:scaling>
          <c:orientation val="minMax"/>
          <c:max val="0.30000000000000004"/>
        </c:scaling>
        <c:delete val="1"/>
        <c:axPos val="l"/>
        <c:numFmt formatCode="0%" sourceLinked="0"/>
        <c:majorTickMark val="none"/>
        <c:minorTickMark val="none"/>
        <c:tickLblPos val="nextTo"/>
        <c:crossAx val="18110618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800" b="0" i="0" u="none" strike="noStrike" kern="1200" cap="none" spc="120" normalizeH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4127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 algn="ctr">
        <a:defRPr lang="en-US" sz="1100" b="1" i="0" u="none" strike="noStrike" kern="1200" cap="none" spc="120" normalizeH="0" baseline="0">
          <a:solidFill>
            <a:sysClr val="windowText" lastClr="000000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1610E4-08E8-4DC3-AA73-572C1F4D67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CA75BE-5C4E-48A3-AEF8-6814E60AFBD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96DC1D-3D66-4C36-A91E-FECD97371C16}" type="datetimeFigureOut">
              <a:rPr lang="en-ZA" smtClean="0"/>
              <a:t>2020/03/24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B1D72D-11AA-46C9-9AD5-CC7ABED732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9A43E2-94BB-4792-BAFD-4B160B0F084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79845F-F935-47CF-916D-4CC56C6DC8D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359964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EF416-6235-412B-8AB6-B38F1C7B1CC3}" type="datetimeFigureOut">
              <a:rPr lang="en-ZA" smtClean="0"/>
              <a:t>2020/03/24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CDFB97-DD32-4B7F-B3AE-8C69A05089F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58582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41434-82E5-4843-9A73-90E538FF5E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E7AE48-5447-42C8-9CF5-B8C948FAE8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50831-8545-4E13-8076-644DED7FD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926BB-C4F4-4124-A92E-8115B8B3A6A9}" type="datetime1">
              <a:rPr lang="en-ZA" smtClean="0"/>
              <a:t>2020/03/24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D19477-243B-4CC2-B587-7C3257E52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7CBCE-83CA-4789-B8D3-EE8F4D644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1A330-2342-4496-A96B-F52C451D04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03687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E298A-0894-4C17-B8DC-4F0544060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4DB6A2-C3DA-4B13-A818-85995ACA20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11591-9B74-437A-99FC-B15C7AC70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6D8A-5583-4452-A81C-E364DB818C9E}" type="datetime1">
              <a:rPr lang="en-ZA" smtClean="0"/>
              <a:t>2020/03/24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A62FFB-6BBA-4632-9C03-EE0785F24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5E4DA-67D9-4383-A14C-5796CCF5E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1A330-2342-4496-A96B-F52C451D04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2805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8B4074-6C84-4582-B2E4-AECB327B74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C3B398-2CD2-45F6-9141-31748A43E2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AE723-9B70-4ECA-A0F7-8B5E2C995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188-A544-497F-AE3F-04BC1A122F77}" type="datetime1">
              <a:rPr lang="en-ZA" smtClean="0"/>
              <a:t>2020/03/24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9150C-EA58-445F-8509-DFA363718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A2594-5BCE-4E2A-8DCD-CFBAD4D40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1A330-2342-4496-A96B-F52C451D04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26913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7BAA0-6C24-44A4-8A25-1C2B224A1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AEB3C-C7F7-49DA-82AD-24596F897A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92A1D-2DA7-49A8-8048-315B5A39E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8B8EF-B52C-4441-B7CD-96FD1AB2DA87}" type="datetime1">
              <a:rPr lang="en-ZA" smtClean="0"/>
              <a:t>2020/03/24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FE4A66-6D1C-484F-87D2-49161A688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11849-2DCC-4D23-B96D-5F912CA64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1A330-2342-4496-A96B-F52C451D04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60814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CDCDC-CC48-4C79-BB47-F3426F078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BBC8DD-70E5-499C-A566-A924394E6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866911-0B1C-46B5-A1B6-CBE295A8B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2FCF-0816-4D63-AB73-5DC458B0D0DA}" type="datetime1">
              <a:rPr lang="en-ZA" smtClean="0"/>
              <a:t>2020/03/24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CC083C-DFFF-4430-AA23-0B772BF9F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EF493-38F8-4573-9B21-9DD2D5BFA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1A330-2342-4496-A96B-F52C451D04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23110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91EFC-E3BF-4B8E-A0C5-C4DA1E9E1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AA8B9-31FE-486A-A8CA-9382A66F3B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17CFBE-5ECB-4B04-BE01-A0E01E8B6A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069353-3D7A-453C-9F8F-BC47D755D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A6C5-AC1A-4EBA-814E-4EF89A863180}" type="datetime1">
              <a:rPr lang="en-ZA" smtClean="0"/>
              <a:t>2020/03/24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20FEBC-4C38-427B-A657-20E914982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B36C36-789F-4453-A551-9FBD453C0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1A330-2342-4496-A96B-F52C451D04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0023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7D26D-0C72-491A-AACC-70C23069A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41417C-7CD9-4B79-A989-EF9108D92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0A8970-D5C9-49F5-966B-7DC9885B01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BCD220-2DEA-4276-90C4-3E1B21313F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9D6347-A9BB-49EB-995A-684D5C18EB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3084B3-CCBE-4A40-8F1E-DCE56CDE8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C0A6C-D10C-4258-9A48-71DC8D4BC2E6}" type="datetime1">
              <a:rPr lang="en-ZA" smtClean="0"/>
              <a:t>2020/03/24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55CD30-BDEE-4C88-B8B2-587D2F677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E4406A-EDAA-40DD-95F7-CB3A3DA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1A330-2342-4496-A96B-F52C451D04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3088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CDB1C-0E40-43C2-9D78-5C8C4ABFA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A4C1E8-14B8-4BEB-82A8-7890BD795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26D0-A6D5-4636-991F-E8E6FCFDD905}" type="datetime1">
              <a:rPr lang="en-ZA" smtClean="0"/>
              <a:t>2020/03/24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C511-26EE-4A45-9C4B-BF58011DF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E032F2-712F-44F4-968D-319BDBFCE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1A330-2342-4496-A96B-F52C451D04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5574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5DE7FF-EA57-4FD7-B7C7-D22110C34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6270-2A61-47A4-A589-15E17DDD85B2}" type="datetime1">
              <a:rPr lang="en-ZA" smtClean="0"/>
              <a:t>2020/03/24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D540B-7B3F-4B3D-9783-9503F3E3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2FCB21-D25C-43C6-8EA9-2692ACF44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1A330-2342-4496-A96B-F52C451D04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17149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CA378-8E8C-4FF2-BFC1-F433E1ACD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E38E02-8B72-4EEA-A8BC-F04E2C01F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D29292-C2AC-4DFD-8C7E-F48B77E4BA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92EAA5-4B9F-4149-99D8-BF48904C2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7CDB4-3E3F-4984-99E9-481B02C915B0}" type="datetime1">
              <a:rPr lang="en-ZA" smtClean="0"/>
              <a:t>2020/03/24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02B422-F700-4E7E-9729-BF6B6ED93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B802B8-A38E-429C-AECB-F620C779A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1A330-2342-4496-A96B-F52C451D04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9385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1CC91-8963-4663-BE01-6595CA5BE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537CF5-BD76-4D03-AC13-26E110661B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FECEC2-AE53-4AF6-ABA7-1ED071F0FE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D7B7C-30F7-46C7-8407-A3F164555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79F16-3277-46CE-83A5-4BE0AB954001}" type="datetime1">
              <a:rPr lang="en-ZA" smtClean="0"/>
              <a:t>2020/03/24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76DB59-A8C6-460F-8630-A5A520115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EEB5BD-D655-4132-BE51-6BF72AF94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1A330-2342-4496-A96B-F52C451D04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61252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117A36-7787-4276-A8C3-49D338B29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F70972-1A50-4FE1-A28F-F4E980710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C5273-D348-4B95-A62F-AFCABB1C82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7FA9D-E52B-405C-AC61-CD3F3C96B8DA}" type="datetime1">
              <a:rPr lang="en-ZA" smtClean="0"/>
              <a:t>2020/03/24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F2614-EDA7-4F2F-9E2F-E403B904E4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1A0B3F-C089-456F-BE46-5418970373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1A330-2342-4496-A96B-F52C451D049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3238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B54829-08C1-43E7-9B65-C7F7277A4067}"/>
              </a:ext>
            </a:extLst>
          </p:cNvPr>
          <p:cNvSpPr txBox="1"/>
          <p:nvPr/>
        </p:nvSpPr>
        <p:spPr>
          <a:xfrm>
            <a:off x="1048592" y="643812"/>
            <a:ext cx="1009481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ctr"/>
            <a:r>
              <a:rPr lang="en-ZA" sz="3200" b="1" dirty="0">
                <a:solidFill>
                  <a:schemeClr val="accent6"/>
                </a:solidFill>
              </a:rPr>
              <a:t>Barbuda &amp; Antigua cost effective analysis</a:t>
            </a:r>
            <a:endParaRPr lang="en-ZA" sz="3200" dirty="0">
              <a:solidFill>
                <a:schemeClr val="accent6"/>
              </a:solidFill>
            </a:endParaRPr>
          </a:p>
          <a:p>
            <a:pPr algn="ctr" fontAlgn="ctr"/>
            <a:r>
              <a:rPr lang="en-ZA" sz="3200" b="1" dirty="0"/>
              <a:t> </a:t>
            </a:r>
            <a:endParaRPr lang="en-ZA" sz="3200" dirty="0"/>
          </a:p>
          <a:p>
            <a:pPr algn="ctr" fontAlgn="ctr"/>
            <a:r>
              <a:rPr lang="en-ZA" sz="3200" b="1" dirty="0"/>
              <a:t>Climate change adaptation scenarios: a sensitivity analysis</a:t>
            </a:r>
            <a:endParaRPr lang="en-ZA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B9ADCC-D627-438A-B4D4-96486A28C86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866" y="5724992"/>
            <a:ext cx="1719082" cy="978392"/>
          </a:xfrm>
          <a:prstGeom prst="rect">
            <a:avLst/>
          </a:prstGeom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pic>
        <p:nvPicPr>
          <p:cNvPr id="6" name="Picture 5" descr="C:\Users\jnbli\AppData\Local\Microsoft\Windows\INetCache\Content.MSO\FF7E7341.tmp">
            <a:extLst>
              <a:ext uri="{FF2B5EF4-FFF2-40B4-BE49-F238E27FC236}">
                <a16:creationId xmlns:a16="http://schemas.microsoft.com/office/drawing/2014/main" id="{4CB1B42B-0061-4912-B924-7176BC857B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2" y="5720591"/>
            <a:ext cx="992110" cy="113740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062CFED-989D-4851-991B-E5C4DCEFC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92318" y="6492875"/>
            <a:ext cx="2743200" cy="365125"/>
          </a:xfrm>
        </p:spPr>
        <p:txBody>
          <a:bodyPr/>
          <a:lstStyle/>
          <a:p>
            <a:fld id="{A561A330-2342-4496-A96B-F52C451D0490}" type="slidenum">
              <a:rPr lang="en-ZA" smtClean="0"/>
              <a:t>1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91855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B54829-08C1-43E7-9B65-C7F7277A4067}"/>
              </a:ext>
            </a:extLst>
          </p:cNvPr>
          <p:cNvSpPr txBox="1"/>
          <p:nvPr/>
        </p:nvSpPr>
        <p:spPr>
          <a:xfrm>
            <a:off x="1775457" y="121298"/>
            <a:ext cx="86410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ctr"/>
            <a:r>
              <a:rPr lang="en-ZA" sz="3200" b="1" dirty="0">
                <a:solidFill>
                  <a:schemeClr val="accent6"/>
                </a:solidFill>
              </a:rPr>
              <a:t>Barbuda &amp; Antigua cost effective analysis: Results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1B2BAC8-86A0-4483-A37F-74B1D01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013592"/>
              </p:ext>
            </p:extLst>
          </p:nvPr>
        </p:nvGraphicFramePr>
        <p:xfrm>
          <a:off x="329679" y="877081"/>
          <a:ext cx="11532637" cy="5730240"/>
        </p:xfrm>
        <a:graphic>
          <a:graphicData uri="http://schemas.openxmlformats.org/drawingml/2006/table">
            <a:tbl>
              <a:tblPr/>
              <a:tblGrid>
                <a:gridCol w="3135299">
                  <a:extLst>
                    <a:ext uri="{9D8B030D-6E8A-4147-A177-3AD203B41FA5}">
                      <a16:colId xmlns:a16="http://schemas.microsoft.com/office/drawing/2014/main" val="1560954132"/>
                    </a:ext>
                  </a:extLst>
                </a:gridCol>
                <a:gridCol w="2674871">
                  <a:extLst>
                    <a:ext uri="{9D8B030D-6E8A-4147-A177-3AD203B41FA5}">
                      <a16:colId xmlns:a16="http://schemas.microsoft.com/office/drawing/2014/main" val="2998706387"/>
                    </a:ext>
                  </a:extLst>
                </a:gridCol>
                <a:gridCol w="2872197">
                  <a:extLst>
                    <a:ext uri="{9D8B030D-6E8A-4147-A177-3AD203B41FA5}">
                      <a16:colId xmlns:a16="http://schemas.microsoft.com/office/drawing/2014/main" val="4047132382"/>
                    </a:ext>
                  </a:extLst>
                </a:gridCol>
                <a:gridCol w="2850270">
                  <a:extLst>
                    <a:ext uri="{9D8B030D-6E8A-4147-A177-3AD203B41FA5}">
                      <a16:colId xmlns:a16="http://schemas.microsoft.com/office/drawing/2014/main" val="1800616434"/>
                    </a:ext>
                  </a:extLst>
                </a:gridCol>
              </a:tblGrid>
              <a:tr h="267318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ZA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Alternative 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063282"/>
                  </a:ext>
                </a:extLst>
              </a:tr>
              <a:tr h="65344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Net present value (NPV) of the expenditure on interventions (USD millions)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NPV of "Normal" hurricane impact costs (USD millions)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(Expenditure as % of impact)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NPV of “Extreme” hurricane impact costs (USD millions)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(Expenditure as % of impact)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4480882"/>
                  </a:ext>
                </a:extLst>
              </a:tr>
              <a:tr h="17821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$13,8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$551,9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(2,51%)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$17 253,0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(0,08%)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2074500"/>
                  </a:ext>
                </a:extLst>
              </a:tr>
              <a:tr h="17821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$36,9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$214,0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(17,26%)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$8 091,4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(0,46%)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010832"/>
                  </a:ext>
                </a:extLst>
              </a:tr>
              <a:tr h="54206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Differences between Business as usual and Resilient spend and cost avoidance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$23,1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-$337,9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-$9 161,7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5605813"/>
                  </a:ext>
                </a:extLst>
              </a:tr>
              <a:tr h="185637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119894"/>
                  </a:ext>
                </a:extLst>
              </a:tr>
              <a:tr h="178212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Objective: Have the lowest possible ratio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50799"/>
                  </a:ext>
                </a:extLst>
              </a:tr>
              <a:tr h="185637"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768688"/>
                  </a:ext>
                </a:extLst>
              </a:tr>
              <a:tr h="3564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732353"/>
                  </a:ext>
                </a:extLst>
              </a:tr>
              <a:tr h="3638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Extreme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1245,8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219,1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394494"/>
                  </a:ext>
                </a:extLst>
              </a:tr>
              <a:tr h="356424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Ratio: Impacts relative to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b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210857"/>
                  </a:ext>
                </a:extLst>
              </a:tr>
              <a:tr h="185637"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222090"/>
                  </a:ext>
                </a:extLst>
              </a:tr>
              <a:tr h="3564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914318"/>
                  </a:ext>
                </a:extLst>
              </a:tr>
              <a:tr h="3638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Extreme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939975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8ED073-9BB3-4507-B7EF-EC8F7A1A9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561A330-2342-4496-A96B-F52C451D0490}" type="slidenum">
              <a:rPr lang="en-ZA" smtClean="0"/>
              <a:t>10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31543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B54829-08C1-43E7-9B65-C7F7277A4067}"/>
              </a:ext>
            </a:extLst>
          </p:cNvPr>
          <p:cNvSpPr txBox="1"/>
          <p:nvPr/>
        </p:nvSpPr>
        <p:spPr>
          <a:xfrm>
            <a:off x="690514" y="121298"/>
            <a:ext cx="108109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ctr"/>
            <a:r>
              <a:rPr lang="en-ZA" sz="3200" b="1" dirty="0">
                <a:solidFill>
                  <a:schemeClr val="accent6"/>
                </a:solidFill>
              </a:rPr>
              <a:t>Barbuda &amp; Antigua cost effective analysis: Comparative results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DD03C250-89A8-461E-9846-CFE6E758B88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0914442"/>
              </p:ext>
            </p:extLst>
          </p:nvPr>
        </p:nvGraphicFramePr>
        <p:xfrm>
          <a:off x="0" y="831590"/>
          <a:ext cx="12192000" cy="5698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C41925D-BC22-4889-B6A2-5CB71EEAF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561A330-2342-4496-A96B-F52C451D0490}" type="slidenum">
              <a:rPr lang="en-ZA" smtClean="0"/>
              <a:t>11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07826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B54829-08C1-43E7-9B65-C7F7277A4067}"/>
              </a:ext>
            </a:extLst>
          </p:cNvPr>
          <p:cNvSpPr txBox="1"/>
          <p:nvPr/>
        </p:nvSpPr>
        <p:spPr>
          <a:xfrm>
            <a:off x="690514" y="121298"/>
            <a:ext cx="108109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ctr"/>
            <a:r>
              <a:rPr lang="en-ZA" sz="3200" b="1" dirty="0">
                <a:solidFill>
                  <a:schemeClr val="accent6"/>
                </a:solidFill>
              </a:rPr>
              <a:t>Barbuda &amp; Antigua cost effective analysis: Comparative results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E3EEA4A5-4E0E-43CD-A37E-5E508863F5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7552467"/>
              </p:ext>
            </p:extLst>
          </p:nvPr>
        </p:nvGraphicFramePr>
        <p:xfrm>
          <a:off x="0" y="889906"/>
          <a:ext cx="12192000" cy="5613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7B4E9E-464B-4910-AC39-C0E213D41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561A330-2342-4496-A96B-F52C451D0490}" type="slidenum">
              <a:rPr lang="en-ZA" smtClean="0"/>
              <a:t>12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75300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B54829-08C1-43E7-9B65-C7F7277A4067}"/>
              </a:ext>
            </a:extLst>
          </p:cNvPr>
          <p:cNvSpPr txBox="1"/>
          <p:nvPr/>
        </p:nvSpPr>
        <p:spPr>
          <a:xfrm>
            <a:off x="2432881" y="121298"/>
            <a:ext cx="73262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ctr"/>
            <a:r>
              <a:rPr lang="en-ZA" sz="3200" b="1" dirty="0">
                <a:solidFill>
                  <a:schemeClr val="accent6"/>
                </a:solidFill>
              </a:rPr>
              <a:t>Barbuda &amp; Antigua cost effective analysis:</a:t>
            </a:r>
          </a:p>
          <a:p>
            <a:pPr algn="ctr" fontAlgn="ctr"/>
            <a:r>
              <a:rPr lang="en-ZA" sz="2800" b="1" dirty="0"/>
              <a:t>Sensitivity analysis: Analysis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B5AD28-4688-4F37-8829-307A2F6EA412}"/>
              </a:ext>
            </a:extLst>
          </p:cNvPr>
          <p:cNvSpPr txBox="1"/>
          <p:nvPr/>
        </p:nvSpPr>
        <p:spPr>
          <a:xfrm>
            <a:off x="158495" y="1161345"/>
            <a:ext cx="1187500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ZA" dirty="0"/>
              <a:t>The model developed uses 6 impact determinants (Slide 2), each of which has been given 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ZA" dirty="0"/>
              <a:t>a relative impact weight which is kept constant, and 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ZA" dirty="0"/>
              <a:t>a prevention level that varies per scenario</a:t>
            </a:r>
          </a:p>
          <a:p>
            <a:pPr marL="400050" indent="-400050">
              <a:buFont typeface="+mj-lt"/>
              <a:buAutoNum type="arabicPeriod"/>
            </a:pPr>
            <a:r>
              <a:rPr lang="en-ZA" dirty="0"/>
              <a:t>Sensitivity scenarios (Slide 3) have been developed changing the degree of prevention provided by the relative measures.</a:t>
            </a:r>
          </a:p>
          <a:p>
            <a:pPr marL="400050" indent="-400050">
              <a:buFont typeface="+mj-lt"/>
              <a:buAutoNum type="arabicPeriod"/>
            </a:pPr>
            <a:r>
              <a:rPr lang="en-ZA" dirty="0"/>
              <a:t>Results of the individual Scenarios are shown in Slides 4 – 10 </a:t>
            </a:r>
          </a:p>
          <a:p>
            <a:pPr marL="400050" indent="-400050">
              <a:buFont typeface="+mj-lt"/>
              <a:buAutoNum type="arabicPeriod"/>
            </a:pPr>
            <a:r>
              <a:rPr lang="en-ZA" dirty="0"/>
              <a:t>Comparative results are shown in Slides 11 &amp; 12: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ZA" dirty="0"/>
              <a:t>From Slide 11: The Higher the impact, the higher the ratio of the cost of the impact to expenditure, and visa versa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ZA" dirty="0"/>
              <a:t>From Slide 11: The Base case and Alt 6 are very similar, the major impact comes through the damage to infrastructure (as can be seen in Alt 5).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ZA" dirty="0"/>
              <a:t>From Slide 12: The cost of the expenditure as % to the cost of impact is the highest for Alt 4, where the cost of the impact is the lowest.</a:t>
            </a:r>
          </a:p>
          <a:p>
            <a:pPr marL="400050" indent="-400050">
              <a:buFont typeface="+mj-lt"/>
              <a:buAutoNum type="arabicPeriod"/>
            </a:pPr>
            <a:endParaRPr lang="en-ZA" dirty="0"/>
          </a:p>
          <a:p>
            <a:pPr marL="342900" indent="-342900">
              <a:buFont typeface="+mj-lt"/>
              <a:buAutoNum type="arabicPeriod"/>
            </a:pPr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BF6C7A-0813-42BC-B4DB-0FB34E2F2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561A330-2342-4496-A96B-F52C451D0490}" type="slidenum">
              <a:rPr lang="en-ZA" smtClean="0"/>
              <a:t>13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78023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B54829-08C1-43E7-9B65-C7F7277A4067}"/>
              </a:ext>
            </a:extLst>
          </p:cNvPr>
          <p:cNvSpPr txBox="1"/>
          <p:nvPr/>
        </p:nvSpPr>
        <p:spPr>
          <a:xfrm>
            <a:off x="2432881" y="121298"/>
            <a:ext cx="73262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ctr"/>
            <a:r>
              <a:rPr lang="en-ZA" sz="3200" b="1" dirty="0">
                <a:solidFill>
                  <a:schemeClr val="accent6"/>
                </a:solidFill>
              </a:rPr>
              <a:t>Barbuda &amp; Antigua cost effective analysis:</a:t>
            </a:r>
          </a:p>
          <a:p>
            <a:pPr algn="ctr" fontAlgn="ctr"/>
            <a:r>
              <a:rPr lang="en-ZA" sz="2800" b="1" dirty="0"/>
              <a:t>Sensitivity analysis: Scenario description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72DD4F5-B899-48CC-A567-FF9A625B23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706427"/>
              </p:ext>
            </p:extLst>
          </p:nvPr>
        </p:nvGraphicFramePr>
        <p:xfrm>
          <a:off x="119742" y="1249680"/>
          <a:ext cx="11952514" cy="4876800"/>
        </p:xfrm>
        <a:graphic>
          <a:graphicData uri="http://schemas.openxmlformats.org/drawingml/2006/table">
            <a:tbl>
              <a:tblPr/>
              <a:tblGrid>
                <a:gridCol w="766666">
                  <a:extLst>
                    <a:ext uri="{9D8B030D-6E8A-4147-A177-3AD203B41FA5}">
                      <a16:colId xmlns:a16="http://schemas.microsoft.com/office/drawing/2014/main" val="994857819"/>
                    </a:ext>
                  </a:extLst>
                </a:gridCol>
                <a:gridCol w="2341984">
                  <a:extLst>
                    <a:ext uri="{9D8B030D-6E8A-4147-A177-3AD203B41FA5}">
                      <a16:colId xmlns:a16="http://schemas.microsoft.com/office/drawing/2014/main" val="1765658413"/>
                    </a:ext>
                  </a:extLst>
                </a:gridCol>
                <a:gridCol w="1698171">
                  <a:extLst>
                    <a:ext uri="{9D8B030D-6E8A-4147-A177-3AD203B41FA5}">
                      <a16:colId xmlns:a16="http://schemas.microsoft.com/office/drawing/2014/main" val="361350804"/>
                    </a:ext>
                  </a:extLst>
                </a:gridCol>
                <a:gridCol w="1660849">
                  <a:extLst>
                    <a:ext uri="{9D8B030D-6E8A-4147-A177-3AD203B41FA5}">
                      <a16:colId xmlns:a16="http://schemas.microsoft.com/office/drawing/2014/main" val="1674522801"/>
                    </a:ext>
                  </a:extLst>
                </a:gridCol>
                <a:gridCol w="1129004">
                  <a:extLst>
                    <a:ext uri="{9D8B030D-6E8A-4147-A177-3AD203B41FA5}">
                      <a16:colId xmlns:a16="http://schemas.microsoft.com/office/drawing/2014/main" val="3051994983"/>
                    </a:ext>
                  </a:extLst>
                </a:gridCol>
                <a:gridCol w="1082351">
                  <a:extLst>
                    <a:ext uri="{9D8B030D-6E8A-4147-A177-3AD203B41FA5}">
                      <a16:colId xmlns:a16="http://schemas.microsoft.com/office/drawing/2014/main" val="2643380455"/>
                    </a:ext>
                  </a:extLst>
                </a:gridCol>
                <a:gridCol w="1700789">
                  <a:extLst>
                    <a:ext uri="{9D8B030D-6E8A-4147-A177-3AD203B41FA5}">
                      <a16:colId xmlns:a16="http://schemas.microsoft.com/office/drawing/2014/main" val="2203762170"/>
                    </a:ext>
                  </a:extLst>
                </a:gridCol>
                <a:gridCol w="1572700">
                  <a:extLst>
                    <a:ext uri="{9D8B030D-6E8A-4147-A177-3AD203B41FA5}">
                      <a16:colId xmlns:a16="http://schemas.microsoft.com/office/drawing/2014/main" val="3303625058"/>
                    </a:ext>
                  </a:extLst>
                </a:gridCol>
              </a:tblGrid>
              <a:tr h="290563">
                <a:tc>
                  <a:txBody>
                    <a:bodyPr/>
                    <a:lstStyle/>
                    <a:p>
                      <a:pPr algn="ctr" fontAlgn="ctr"/>
                      <a:endParaRPr lang="en-ZA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% of manufactured (fixed) capital moderately destroyed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% of manufactured (fixed) capital irreparably destroyed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Number of productive work days lost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Number of deaths per 1000 of the population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Number of permanent disabilities per 1000 of the population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Number of serious injuries per 1000 of the population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881298"/>
                  </a:ext>
                </a:extLst>
              </a:tr>
              <a:tr h="290563">
                <a:tc>
                  <a:txBody>
                    <a:bodyPr/>
                    <a:lstStyle/>
                    <a:p>
                      <a:pPr algn="ctr" fontAlgn="ctr"/>
                      <a:endParaRPr lang="en-ZA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Weights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40%:</a:t>
                      </a:r>
                    </a:p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the extent to which buildings have been destroyed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90%: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the extent to which buildings have been destroyed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240:</a:t>
                      </a:r>
                    </a:p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Max. number of workdays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40:</a:t>
                      </a:r>
                    </a:p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Avg. person who dies died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Proportion of income lost</a:t>
                      </a:r>
                    </a:p>
                    <a:p>
                      <a:pPr algn="ctr" fontAlgn="ctr"/>
                      <a:endParaRPr lang="en-GB" sz="16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10%:</a:t>
                      </a:r>
                    </a:p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Proportion of income lost</a:t>
                      </a:r>
                    </a:p>
                    <a:p>
                      <a:pPr algn="ctr" fontAlgn="ctr"/>
                      <a:endParaRPr lang="en-GB" sz="16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7695917"/>
                  </a:ext>
                </a:extLst>
              </a:tr>
              <a:tr h="17789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 case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 of a </a:t>
                      </a:r>
                      <a:r>
                        <a:rPr lang="en-GB" sz="16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Category 3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hurricane if the prevention was at </a:t>
                      </a:r>
                      <a:r>
                        <a:rPr lang="en-GB" sz="16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BASELINE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level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134632"/>
                  </a:ext>
                </a:extLst>
              </a:tr>
              <a:tr h="284633">
                <a:tc vMerge="1">
                  <a:txBody>
                    <a:bodyPr/>
                    <a:lstStyle/>
                    <a:p>
                      <a:pPr algn="ctr" fontAlgn="ctr"/>
                      <a:endParaRPr lang="en-ZA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 of a </a:t>
                      </a:r>
                      <a:r>
                        <a:rPr lang="en-GB" sz="16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Category 5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hurricane if the prevention was at </a:t>
                      </a:r>
                      <a:r>
                        <a:rPr lang="en-GB" sz="16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BASELINE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level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2697381"/>
                  </a:ext>
                </a:extLst>
              </a:tr>
              <a:tr h="284633">
                <a:tc vMerge="1">
                  <a:txBody>
                    <a:bodyPr/>
                    <a:lstStyle/>
                    <a:p>
                      <a:pPr algn="ctr" fontAlgn="ctr"/>
                      <a:endParaRPr lang="en-ZA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 of a </a:t>
                      </a:r>
                      <a:r>
                        <a:rPr lang="en-GB" sz="16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Category 3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hurricane if the prevention was at </a:t>
                      </a:r>
                      <a:r>
                        <a:rPr lang="en-GB" sz="16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RESILIENT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level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160273"/>
                  </a:ext>
                </a:extLst>
              </a:tr>
              <a:tr h="284633">
                <a:tc vMerge="1">
                  <a:txBody>
                    <a:bodyPr/>
                    <a:lstStyle/>
                    <a:p>
                      <a:pPr algn="ctr" fontAlgn="ctr"/>
                      <a:endParaRPr lang="en-ZA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 of a </a:t>
                      </a:r>
                      <a:r>
                        <a:rPr lang="en-GB" sz="16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Category 5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hurricane if the prevention was at </a:t>
                      </a:r>
                      <a:r>
                        <a:rPr lang="en-GB" sz="16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RESILIENT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level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120449"/>
                  </a:ext>
                </a:extLst>
              </a:tr>
            </a:tbl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222C20-C87A-46E1-8B4F-D056CCBA4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561A330-2342-4496-A96B-F52C451D0490}" type="slidenum">
              <a:rPr lang="en-ZA" smtClean="0"/>
              <a:t>2</a:t>
            </a:fld>
            <a:endParaRPr lang="en-ZA" sz="1050" dirty="0"/>
          </a:p>
        </p:txBody>
      </p:sp>
    </p:spTree>
    <p:extLst>
      <p:ext uri="{BB962C8B-B14F-4D97-AF65-F5344CB8AC3E}">
        <p14:creationId xmlns:p14="http://schemas.microsoft.com/office/powerpoint/2010/main" val="4170601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B54829-08C1-43E7-9B65-C7F7277A4067}"/>
              </a:ext>
            </a:extLst>
          </p:cNvPr>
          <p:cNvSpPr txBox="1"/>
          <p:nvPr/>
        </p:nvSpPr>
        <p:spPr>
          <a:xfrm>
            <a:off x="2432881" y="121298"/>
            <a:ext cx="73262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ctr"/>
            <a:r>
              <a:rPr lang="en-ZA" sz="3200" b="1" dirty="0">
                <a:solidFill>
                  <a:schemeClr val="accent6"/>
                </a:solidFill>
              </a:rPr>
              <a:t>Barbuda &amp; Antigua cost effective analysis:</a:t>
            </a:r>
          </a:p>
          <a:p>
            <a:pPr algn="ctr" fontAlgn="ctr"/>
            <a:r>
              <a:rPr lang="en-ZA" sz="2800" b="1" dirty="0"/>
              <a:t>Sensitivity analysis: Scenario description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72DD4F5-B899-48CC-A567-FF9A625B23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553569"/>
              </p:ext>
            </p:extLst>
          </p:nvPr>
        </p:nvGraphicFramePr>
        <p:xfrm>
          <a:off x="205275" y="1851366"/>
          <a:ext cx="11644604" cy="2729881"/>
        </p:xfrm>
        <a:graphic>
          <a:graphicData uri="http://schemas.openxmlformats.org/drawingml/2006/table">
            <a:tbl>
              <a:tblPr/>
              <a:tblGrid>
                <a:gridCol w="1257083">
                  <a:extLst>
                    <a:ext uri="{9D8B030D-6E8A-4147-A177-3AD203B41FA5}">
                      <a16:colId xmlns:a16="http://schemas.microsoft.com/office/drawing/2014/main" val="994857819"/>
                    </a:ext>
                  </a:extLst>
                </a:gridCol>
                <a:gridCol w="1916040">
                  <a:extLst>
                    <a:ext uri="{9D8B030D-6E8A-4147-A177-3AD203B41FA5}">
                      <a16:colId xmlns:a16="http://schemas.microsoft.com/office/drawing/2014/main" val="361350804"/>
                    </a:ext>
                  </a:extLst>
                </a:gridCol>
                <a:gridCol w="1894512">
                  <a:extLst>
                    <a:ext uri="{9D8B030D-6E8A-4147-A177-3AD203B41FA5}">
                      <a16:colId xmlns:a16="http://schemas.microsoft.com/office/drawing/2014/main" val="1674522801"/>
                    </a:ext>
                  </a:extLst>
                </a:gridCol>
                <a:gridCol w="1211689">
                  <a:extLst>
                    <a:ext uri="{9D8B030D-6E8A-4147-A177-3AD203B41FA5}">
                      <a16:colId xmlns:a16="http://schemas.microsoft.com/office/drawing/2014/main" val="3051994983"/>
                    </a:ext>
                  </a:extLst>
                </a:gridCol>
                <a:gridCol w="1530398">
                  <a:extLst>
                    <a:ext uri="{9D8B030D-6E8A-4147-A177-3AD203B41FA5}">
                      <a16:colId xmlns:a16="http://schemas.microsoft.com/office/drawing/2014/main" val="2643380455"/>
                    </a:ext>
                  </a:extLst>
                </a:gridCol>
                <a:gridCol w="2020535">
                  <a:extLst>
                    <a:ext uri="{9D8B030D-6E8A-4147-A177-3AD203B41FA5}">
                      <a16:colId xmlns:a16="http://schemas.microsoft.com/office/drawing/2014/main" val="2203762170"/>
                    </a:ext>
                  </a:extLst>
                </a:gridCol>
                <a:gridCol w="1814347">
                  <a:extLst>
                    <a:ext uri="{9D8B030D-6E8A-4147-A177-3AD203B41FA5}">
                      <a16:colId xmlns:a16="http://schemas.microsoft.com/office/drawing/2014/main" val="3303625058"/>
                    </a:ext>
                  </a:extLst>
                </a:gridCol>
              </a:tblGrid>
              <a:tr h="29056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Sensitivity scenarios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% of manufactured (fixed) capital moderately destroyed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% of manufactured (fixed) capital irreparably destroyed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Number of productive work days lost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Number of deaths per 1000 of the population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Number of permanent disabilities per 1000 of the population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Number of serious injuries per 1000 of the population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881298"/>
                  </a:ext>
                </a:extLst>
              </a:tr>
              <a:tr h="28463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Weights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Unchanged; as in base case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550041"/>
                  </a:ext>
                </a:extLst>
              </a:tr>
              <a:tr h="28463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Alt 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increase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increase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increase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increase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increase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increase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125761"/>
                  </a:ext>
                </a:extLst>
              </a:tr>
              <a:tr h="28463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Alt 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 increase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 increase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 increase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 increase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 increase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 increase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32526"/>
                  </a:ext>
                </a:extLst>
              </a:tr>
              <a:tr h="28463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Alt 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decrease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decrease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decrease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decrease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decrease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decrease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45627"/>
                  </a:ext>
                </a:extLst>
              </a:tr>
              <a:tr h="28463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Alt 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 decrease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 decrease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 decrease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 decrease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 decrease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 decrease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3265389"/>
                  </a:ext>
                </a:extLst>
              </a:tr>
              <a:tr h="28463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Alt 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increase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increase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increase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impact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impact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impact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5242539"/>
                  </a:ext>
                </a:extLst>
              </a:tr>
              <a:tr h="29056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Alt 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impact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impact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impact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increase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increase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 increase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547915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C7B0A6-51DF-4BB3-9716-26AAF2CB8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561A330-2342-4496-A96B-F52C451D0490}" type="slidenum">
              <a:rPr lang="en-ZA" smtClean="0"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34280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B54829-08C1-43E7-9B65-C7F7277A4067}"/>
              </a:ext>
            </a:extLst>
          </p:cNvPr>
          <p:cNvSpPr txBox="1"/>
          <p:nvPr/>
        </p:nvSpPr>
        <p:spPr>
          <a:xfrm>
            <a:off x="1775457" y="121298"/>
            <a:ext cx="86410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ctr"/>
            <a:r>
              <a:rPr lang="en-ZA" sz="3200" b="1" dirty="0">
                <a:solidFill>
                  <a:schemeClr val="accent6"/>
                </a:solidFill>
              </a:rPr>
              <a:t>Barbuda &amp; Antigua cost effective analysis: Results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1B2BAC8-86A0-4483-A37F-74B1D01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094285"/>
              </p:ext>
            </p:extLst>
          </p:nvPr>
        </p:nvGraphicFramePr>
        <p:xfrm>
          <a:off x="329679" y="877081"/>
          <a:ext cx="11532637" cy="5730240"/>
        </p:xfrm>
        <a:graphic>
          <a:graphicData uri="http://schemas.openxmlformats.org/drawingml/2006/table">
            <a:tbl>
              <a:tblPr/>
              <a:tblGrid>
                <a:gridCol w="3135299">
                  <a:extLst>
                    <a:ext uri="{9D8B030D-6E8A-4147-A177-3AD203B41FA5}">
                      <a16:colId xmlns:a16="http://schemas.microsoft.com/office/drawing/2014/main" val="1560954132"/>
                    </a:ext>
                  </a:extLst>
                </a:gridCol>
                <a:gridCol w="2674871">
                  <a:extLst>
                    <a:ext uri="{9D8B030D-6E8A-4147-A177-3AD203B41FA5}">
                      <a16:colId xmlns:a16="http://schemas.microsoft.com/office/drawing/2014/main" val="2998706387"/>
                    </a:ext>
                  </a:extLst>
                </a:gridCol>
                <a:gridCol w="2872197">
                  <a:extLst>
                    <a:ext uri="{9D8B030D-6E8A-4147-A177-3AD203B41FA5}">
                      <a16:colId xmlns:a16="http://schemas.microsoft.com/office/drawing/2014/main" val="4047132382"/>
                    </a:ext>
                  </a:extLst>
                </a:gridCol>
                <a:gridCol w="2850270">
                  <a:extLst>
                    <a:ext uri="{9D8B030D-6E8A-4147-A177-3AD203B41FA5}">
                      <a16:colId xmlns:a16="http://schemas.microsoft.com/office/drawing/2014/main" val="1800616434"/>
                    </a:ext>
                  </a:extLst>
                </a:gridCol>
              </a:tblGrid>
              <a:tr h="267318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ZA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 case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063282"/>
                  </a:ext>
                </a:extLst>
              </a:tr>
              <a:tr h="65344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Net present value (NPV) of the expenditure on interventions (USD millions)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NPV of "Normal" hurricane impact costs (USD millions)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(Expenditure as % of impact)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NPV of “Extreme”  hurricane impact costs (USD millions)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(Expenditure as % of impact)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4480882"/>
                  </a:ext>
                </a:extLst>
              </a:tr>
              <a:tr h="17821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$13,8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$551,9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(2,51%)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$17 253,0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(0,08%)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2074500"/>
                  </a:ext>
                </a:extLst>
              </a:tr>
              <a:tr h="17821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$36,9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$214,0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(17,26%)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$8 091,4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(0,46%)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010832"/>
                  </a:ext>
                </a:extLst>
              </a:tr>
              <a:tr h="54206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Differences between Business as usual and Resilient spend and cost avoidance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$23,1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-$337,9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-$9 161,7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5605813"/>
                  </a:ext>
                </a:extLst>
              </a:tr>
              <a:tr h="185637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119894"/>
                  </a:ext>
                </a:extLst>
              </a:tr>
              <a:tr h="178212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Objective: Have the lowest possible ratio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50799"/>
                  </a:ext>
                </a:extLst>
              </a:tr>
              <a:tr h="185637"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768688"/>
                  </a:ext>
                </a:extLst>
              </a:tr>
              <a:tr h="3564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732353"/>
                  </a:ext>
                </a:extLst>
              </a:tr>
              <a:tr h="3638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Extreme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1245,8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219,1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394494"/>
                  </a:ext>
                </a:extLst>
              </a:tr>
              <a:tr h="356424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Ratio: Impacts relative to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b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210857"/>
                  </a:ext>
                </a:extLst>
              </a:tr>
              <a:tr h="185637"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222090"/>
                  </a:ext>
                </a:extLst>
              </a:tr>
              <a:tr h="3564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914318"/>
                  </a:ext>
                </a:extLst>
              </a:tr>
              <a:tr h="3638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Extreme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939975"/>
                  </a:ext>
                </a:extLst>
              </a:tr>
            </a:tbl>
          </a:graphicData>
        </a:graphic>
      </p:graphicFrame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01AB5A9F-CCA4-4F19-8F0E-627C988E2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561A330-2342-4496-A96B-F52C451D0490}" type="slidenum">
              <a:rPr lang="en-ZA" smtClean="0"/>
              <a:t>4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17414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B54829-08C1-43E7-9B65-C7F7277A4067}"/>
              </a:ext>
            </a:extLst>
          </p:cNvPr>
          <p:cNvSpPr txBox="1"/>
          <p:nvPr/>
        </p:nvSpPr>
        <p:spPr>
          <a:xfrm>
            <a:off x="1775457" y="121298"/>
            <a:ext cx="86410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ctr"/>
            <a:r>
              <a:rPr lang="en-ZA" sz="3200" b="1" dirty="0">
                <a:solidFill>
                  <a:schemeClr val="accent6"/>
                </a:solidFill>
              </a:rPr>
              <a:t>Barbuda &amp; Antigua cost effective analysis: Results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1B2BAC8-86A0-4483-A37F-74B1D01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078354"/>
              </p:ext>
            </p:extLst>
          </p:nvPr>
        </p:nvGraphicFramePr>
        <p:xfrm>
          <a:off x="329679" y="877081"/>
          <a:ext cx="11532637" cy="5730240"/>
        </p:xfrm>
        <a:graphic>
          <a:graphicData uri="http://schemas.openxmlformats.org/drawingml/2006/table">
            <a:tbl>
              <a:tblPr/>
              <a:tblGrid>
                <a:gridCol w="3135299">
                  <a:extLst>
                    <a:ext uri="{9D8B030D-6E8A-4147-A177-3AD203B41FA5}">
                      <a16:colId xmlns:a16="http://schemas.microsoft.com/office/drawing/2014/main" val="1560954132"/>
                    </a:ext>
                  </a:extLst>
                </a:gridCol>
                <a:gridCol w="2674871">
                  <a:extLst>
                    <a:ext uri="{9D8B030D-6E8A-4147-A177-3AD203B41FA5}">
                      <a16:colId xmlns:a16="http://schemas.microsoft.com/office/drawing/2014/main" val="2998706387"/>
                    </a:ext>
                  </a:extLst>
                </a:gridCol>
                <a:gridCol w="2872197">
                  <a:extLst>
                    <a:ext uri="{9D8B030D-6E8A-4147-A177-3AD203B41FA5}">
                      <a16:colId xmlns:a16="http://schemas.microsoft.com/office/drawing/2014/main" val="4047132382"/>
                    </a:ext>
                  </a:extLst>
                </a:gridCol>
                <a:gridCol w="2850270">
                  <a:extLst>
                    <a:ext uri="{9D8B030D-6E8A-4147-A177-3AD203B41FA5}">
                      <a16:colId xmlns:a16="http://schemas.microsoft.com/office/drawing/2014/main" val="1800616434"/>
                    </a:ext>
                  </a:extLst>
                </a:gridCol>
              </a:tblGrid>
              <a:tr h="267318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ZA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Alternative 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063282"/>
                  </a:ext>
                </a:extLst>
              </a:tr>
              <a:tr h="65344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Net present value (NPV) of the expenditure on interventions (USD millions)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NPV of "Normal" hurricane impact costs (USD millions)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(Expenditure as % of impact)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NPV of “Extreme”  hurricane impact costs (USD millions)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(Expenditure as % of impact)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4480882"/>
                  </a:ext>
                </a:extLst>
              </a:tr>
              <a:tr h="17821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$13,8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$662,3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(2,09%)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$20 703,7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(0,07%)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2074500"/>
                  </a:ext>
                </a:extLst>
              </a:tr>
              <a:tr h="17821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$36,9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$256,8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(14,38%)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$9 709,7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(0,38%)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010832"/>
                  </a:ext>
                </a:extLst>
              </a:tr>
              <a:tr h="54206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Differences between Business as usual and Resilient spend and cost avoidance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$23,1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-$405,5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-$10 994,0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5605813"/>
                  </a:ext>
                </a:extLst>
              </a:tr>
              <a:tr h="185637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119894"/>
                  </a:ext>
                </a:extLst>
              </a:tr>
              <a:tr h="178212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Objective: Have the lowest possible ratio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50799"/>
                  </a:ext>
                </a:extLst>
              </a:tr>
              <a:tr h="185637"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768688"/>
                  </a:ext>
                </a:extLst>
              </a:tr>
              <a:tr h="3564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732353"/>
                  </a:ext>
                </a:extLst>
              </a:tr>
              <a:tr h="3638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Extreme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1495,0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394494"/>
                  </a:ext>
                </a:extLst>
              </a:tr>
              <a:tr h="356424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Ratio: Impacts relative to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b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210857"/>
                  </a:ext>
                </a:extLst>
              </a:tr>
              <a:tr h="185637"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222090"/>
                  </a:ext>
                </a:extLst>
              </a:tr>
              <a:tr h="3564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914318"/>
                  </a:ext>
                </a:extLst>
              </a:tr>
              <a:tr h="3638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Extreme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939975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7D40D6-41B9-483D-B49B-7F56FFDDF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561A330-2342-4496-A96B-F52C451D0490}" type="slidenum">
              <a:rPr lang="en-ZA" smtClean="0"/>
              <a:t>5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00663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B54829-08C1-43E7-9B65-C7F7277A4067}"/>
              </a:ext>
            </a:extLst>
          </p:cNvPr>
          <p:cNvSpPr txBox="1"/>
          <p:nvPr/>
        </p:nvSpPr>
        <p:spPr>
          <a:xfrm>
            <a:off x="1775457" y="121298"/>
            <a:ext cx="86410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ctr"/>
            <a:r>
              <a:rPr lang="en-ZA" sz="3200" b="1" dirty="0">
                <a:solidFill>
                  <a:schemeClr val="accent6"/>
                </a:solidFill>
              </a:rPr>
              <a:t>Barbuda &amp; Antigua cost effective analysis: Results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1B2BAC8-86A0-4483-A37F-74B1D01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784302"/>
              </p:ext>
            </p:extLst>
          </p:nvPr>
        </p:nvGraphicFramePr>
        <p:xfrm>
          <a:off x="329679" y="877081"/>
          <a:ext cx="11532637" cy="5730240"/>
        </p:xfrm>
        <a:graphic>
          <a:graphicData uri="http://schemas.openxmlformats.org/drawingml/2006/table">
            <a:tbl>
              <a:tblPr/>
              <a:tblGrid>
                <a:gridCol w="3135299">
                  <a:extLst>
                    <a:ext uri="{9D8B030D-6E8A-4147-A177-3AD203B41FA5}">
                      <a16:colId xmlns:a16="http://schemas.microsoft.com/office/drawing/2014/main" val="1560954132"/>
                    </a:ext>
                  </a:extLst>
                </a:gridCol>
                <a:gridCol w="2674871">
                  <a:extLst>
                    <a:ext uri="{9D8B030D-6E8A-4147-A177-3AD203B41FA5}">
                      <a16:colId xmlns:a16="http://schemas.microsoft.com/office/drawing/2014/main" val="2998706387"/>
                    </a:ext>
                  </a:extLst>
                </a:gridCol>
                <a:gridCol w="2872197">
                  <a:extLst>
                    <a:ext uri="{9D8B030D-6E8A-4147-A177-3AD203B41FA5}">
                      <a16:colId xmlns:a16="http://schemas.microsoft.com/office/drawing/2014/main" val="4047132382"/>
                    </a:ext>
                  </a:extLst>
                </a:gridCol>
                <a:gridCol w="2850270">
                  <a:extLst>
                    <a:ext uri="{9D8B030D-6E8A-4147-A177-3AD203B41FA5}">
                      <a16:colId xmlns:a16="http://schemas.microsoft.com/office/drawing/2014/main" val="1800616434"/>
                    </a:ext>
                  </a:extLst>
                </a:gridCol>
              </a:tblGrid>
              <a:tr h="267318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ZA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Alternative 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063282"/>
                  </a:ext>
                </a:extLst>
              </a:tr>
              <a:tr h="65344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Net present value (NPV) of the expenditure on interventions (USD millions)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NPV of "Normal" hurricane impact costs (USD millions)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(Expenditure as % of impact)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NPV of “Extreme”  hurricane impact costs (USD millions)</a:t>
                      </a:r>
                      <a:r>
                        <a:rPr lang="en-GB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(Expenditure as % of impact)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4480882"/>
                  </a:ext>
                </a:extLst>
              </a:tr>
              <a:tr h="17821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$13,8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$772,7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(1,79%)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$24 154,3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(0,06%)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2074500"/>
                  </a:ext>
                </a:extLst>
              </a:tr>
              <a:tr h="17821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$36,9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$299,6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(12,33%)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$11 327,9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(0,33%)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010832"/>
                  </a:ext>
                </a:extLst>
              </a:tr>
              <a:tr h="54206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Differences between Business as usual and Resilient spend and cost avoidance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$23,1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-$473,1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-$12 826,3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5605813"/>
                  </a:ext>
                </a:extLst>
              </a:tr>
              <a:tr h="185637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119894"/>
                  </a:ext>
                </a:extLst>
              </a:tr>
              <a:tr h="178212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Objective: Have the lowest possible ratio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50799"/>
                  </a:ext>
                </a:extLst>
              </a:tr>
              <a:tr h="185637"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768688"/>
                  </a:ext>
                </a:extLst>
              </a:tr>
              <a:tr h="3564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732353"/>
                  </a:ext>
                </a:extLst>
              </a:tr>
              <a:tr h="3638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Extreme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1744,2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394494"/>
                  </a:ext>
                </a:extLst>
              </a:tr>
              <a:tr h="356424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Ratio: Impacts relative to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b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210857"/>
                  </a:ext>
                </a:extLst>
              </a:tr>
              <a:tr h="185637"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222090"/>
                  </a:ext>
                </a:extLst>
              </a:tr>
              <a:tr h="3564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914318"/>
                  </a:ext>
                </a:extLst>
              </a:tr>
              <a:tr h="3638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Extreme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939975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DD935B-9EE4-44CD-AA1B-FE71CD3CC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561A330-2342-4496-A96B-F52C451D0490}" type="slidenum">
              <a:rPr lang="en-ZA" smtClean="0"/>
              <a:t>6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67973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B54829-08C1-43E7-9B65-C7F7277A4067}"/>
              </a:ext>
            </a:extLst>
          </p:cNvPr>
          <p:cNvSpPr txBox="1"/>
          <p:nvPr/>
        </p:nvSpPr>
        <p:spPr>
          <a:xfrm>
            <a:off x="1775457" y="121298"/>
            <a:ext cx="86410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ctr"/>
            <a:r>
              <a:rPr lang="en-ZA" sz="3200" b="1" dirty="0">
                <a:solidFill>
                  <a:schemeClr val="accent6"/>
                </a:solidFill>
              </a:rPr>
              <a:t>Barbuda &amp; Antigua cost effective analysis: Results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1B2BAC8-86A0-4483-A37F-74B1D01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610786"/>
              </p:ext>
            </p:extLst>
          </p:nvPr>
        </p:nvGraphicFramePr>
        <p:xfrm>
          <a:off x="329679" y="877081"/>
          <a:ext cx="11532637" cy="5730240"/>
        </p:xfrm>
        <a:graphic>
          <a:graphicData uri="http://schemas.openxmlformats.org/drawingml/2006/table">
            <a:tbl>
              <a:tblPr/>
              <a:tblGrid>
                <a:gridCol w="3135299">
                  <a:extLst>
                    <a:ext uri="{9D8B030D-6E8A-4147-A177-3AD203B41FA5}">
                      <a16:colId xmlns:a16="http://schemas.microsoft.com/office/drawing/2014/main" val="1560954132"/>
                    </a:ext>
                  </a:extLst>
                </a:gridCol>
                <a:gridCol w="2674871">
                  <a:extLst>
                    <a:ext uri="{9D8B030D-6E8A-4147-A177-3AD203B41FA5}">
                      <a16:colId xmlns:a16="http://schemas.microsoft.com/office/drawing/2014/main" val="2998706387"/>
                    </a:ext>
                  </a:extLst>
                </a:gridCol>
                <a:gridCol w="2872197">
                  <a:extLst>
                    <a:ext uri="{9D8B030D-6E8A-4147-A177-3AD203B41FA5}">
                      <a16:colId xmlns:a16="http://schemas.microsoft.com/office/drawing/2014/main" val="4047132382"/>
                    </a:ext>
                  </a:extLst>
                </a:gridCol>
                <a:gridCol w="2850270">
                  <a:extLst>
                    <a:ext uri="{9D8B030D-6E8A-4147-A177-3AD203B41FA5}">
                      <a16:colId xmlns:a16="http://schemas.microsoft.com/office/drawing/2014/main" val="1800616434"/>
                    </a:ext>
                  </a:extLst>
                </a:gridCol>
              </a:tblGrid>
              <a:tr h="267318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ZA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Alternative 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063282"/>
                  </a:ext>
                </a:extLst>
              </a:tr>
              <a:tr h="65344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Net present value (NPV) of the expenditure on interventions (USD millions)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NPV of "Normal" hurricane impact costs (USD millions)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(Expenditure as % of impact)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NPV of “Extreme”  hurricane impact costs (USD millions)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(Expenditure as % of impact)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4480882"/>
                  </a:ext>
                </a:extLst>
              </a:tr>
              <a:tr h="17821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$13,8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$441,5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(3,14%)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$13 802,4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(0,1%)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2074500"/>
                  </a:ext>
                </a:extLst>
              </a:tr>
              <a:tr h="17821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$36,9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$171,2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(21,57%)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$6 473,1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(0,57%)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010832"/>
                  </a:ext>
                </a:extLst>
              </a:tr>
              <a:tr h="54206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Differences between Business as usual and Resilient spend and cost avoidance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$23,1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-$270,3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-$7 329,3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5605813"/>
                  </a:ext>
                </a:extLst>
              </a:tr>
              <a:tr h="185637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119894"/>
                  </a:ext>
                </a:extLst>
              </a:tr>
              <a:tr h="178212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Objective: Have the lowest possible ratio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50799"/>
                  </a:ext>
                </a:extLst>
              </a:tr>
              <a:tr h="185637"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768688"/>
                  </a:ext>
                </a:extLst>
              </a:tr>
              <a:tr h="3564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732353"/>
                  </a:ext>
                </a:extLst>
              </a:tr>
              <a:tr h="3638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Extreme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996,7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394494"/>
                  </a:ext>
                </a:extLst>
              </a:tr>
              <a:tr h="356424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Ratio: Impacts relative to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b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210857"/>
                  </a:ext>
                </a:extLst>
              </a:tr>
              <a:tr h="185637"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222090"/>
                  </a:ext>
                </a:extLst>
              </a:tr>
              <a:tr h="3564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914318"/>
                  </a:ext>
                </a:extLst>
              </a:tr>
              <a:tr h="3638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Extreme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939975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BE1A1E-D1AC-403A-A2BB-54C005A10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561A330-2342-4496-A96B-F52C451D0490}" type="slidenum">
              <a:rPr lang="en-ZA" smtClean="0"/>
              <a:t>7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90390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B54829-08C1-43E7-9B65-C7F7277A4067}"/>
              </a:ext>
            </a:extLst>
          </p:cNvPr>
          <p:cNvSpPr txBox="1"/>
          <p:nvPr/>
        </p:nvSpPr>
        <p:spPr>
          <a:xfrm>
            <a:off x="1775457" y="121298"/>
            <a:ext cx="86410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ctr"/>
            <a:r>
              <a:rPr lang="en-ZA" sz="3200" b="1" dirty="0">
                <a:solidFill>
                  <a:schemeClr val="accent6"/>
                </a:solidFill>
              </a:rPr>
              <a:t>Barbuda &amp; Antigua cost effective analysis: Results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1B2BAC8-86A0-4483-A37F-74B1D01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169099"/>
              </p:ext>
            </p:extLst>
          </p:nvPr>
        </p:nvGraphicFramePr>
        <p:xfrm>
          <a:off x="329679" y="877081"/>
          <a:ext cx="11532637" cy="5730240"/>
        </p:xfrm>
        <a:graphic>
          <a:graphicData uri="http://schemas.openxmlformats.org/drawingml/2006/table">
            <a:tbl>
              <a:tblPr/>
              <a:tblGrid>
                <a:gridCol w="3135299">
                  <a:extLst>
                    <a:ext uri="{9D8B030D-6E8A-4147-A177-3AD203B41FA5}">
                      <a16:colId xmlns:a16="http://schemas.microsoft.com/office/drawing/2014/main" val="1560954132"/>
                    </a:ext>
                  </a:extLst>
                </a:gridCol>
                <a:gridCol w="2674871">
                  <a:extLst>
                    <a:ext uri="{9D8B030D-6E8A-4147-A177-3AD203B41FA5}">
                      <a16:colId xmlns:a16="http://schemas.microsoft.com/office/drawing/2014/main" val="2998706387"/>
                    </a:ext>
                  </a:extLst>
                </a:gridCol>
                <a:gridCol w="2872197">
                  <a:extLst>
                    <a:ext uri="{9D8B030D-6E8A-4147-A177-3AD203B41FA5}">
                      <a16:colId xmlns:a16="http://schemas.microsoft.com/office/drawing/2014/main" val="4047132382"/>
                    </a:ext>
                  </a:extLst>
                </a:gridCol>
                <a:gridCol w="2850270">
                  <a:extLst>
                    <a:ext uri="{9D8B030D-6E8A-4147-A177-3AD203B41FA5}">
                      <a16:colId xmlns:a16="http://schemas.microsoft.com/office/drawing/2014/main" val="1800616434"/>
                    </a:ext>
                  </a:extLst>
                </a:gridCol>
              </a:tblGrid>
              <a:tr h="267318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ZA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Alternative 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063282"/>
                  </a:ext>
                </a:extLst>
              </a:tr>
              <a:tr h="65344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Net present value (NPV) of the expenditure on interventions (USD millions)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NPV of "Normal" hurricane impact costs (USD millions)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(Expenditure as % of impact)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NPV of “Extreme”  hurricane impact costs (USD millions)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(Expenditure as % of impact)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4480882"/>
                  </a:ext>
                </a:extLst>
              </a:tr>
              <a:tr h="17821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$13,8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$331,2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(4,18%)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$10 351,8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(0,13%)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2074500"/>
                  </a:ext>
                </a:extLst>
              </a:tr>
              <a:tr h="17821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$36,9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$128,4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(28,77%)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$4 854,8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(0,76%)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010832"/>
                  </a:ext>
                </a:extLst>
              </a:tr>
              <a:tr h="54206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Differences between Business as usual and Resilient spend and cost avoidance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$23,1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-$202,8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-$5 497,0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5605813"/>
                  </a:ext>
                </a:extLst>
              </a:tr>
              <a:tr h="185637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119894"/>
                  </a:ext>
                </a:extLst>
              </a:tr>
              <a:tr h="178212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Objective: Have the lowest possible ratio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50799"/>
                  </a:ext>
                </a:extLst>
              </a:tr>
              <a:tr h="185637"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768688"/>
                  </a:ext>
                </a:extLst>
              </a:tr>
              <a:tr h="3564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732353"/>
                  </a:ext>
                </a:extLst>
              </a:tr>
              <a:tr h="3638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Extreme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747,5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394494"/>
                  </a:ext>
                </a:extLst>
              </a:tr>
              <a:tr h="356424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Ratio: Impacts relative to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b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210857"/>
                  </a:ext>
                </a:extLst>
              </a:tr>
              <a:tr h="185637"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222090"/>
                  </a:ext>
                </a:extLst>
              </a:tr>
              <a:tr h="3564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914318"/>
                  </a:ext>
                </a:extLst>
              </a:tr>
              <a:tr h="3638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Extreme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939975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BB72C2-0E53-4E42-AC82-84DC6A21C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8153"/>
            <a:ext cx="2743200" cy="365125"/>
          </a:xfrm>
        </p:spPr>
        <p:txBody>
          <a:bodyPr/>
          <a:lstStyle/>
          <a:p>
            <a:fld id="{A561A330-2342-4496-A96B-F52C451D0490}" type="slidenum">
              <a:rPr lang="en-ZA" smtClean="0"/>
              <a:t>8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83381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B54829-08C1-43E7-9B65-C7F7277A4067}"/>
              </a:ext>
            </a:extLst>
          </p:cNvPr>
          <p:cNvSpPr txBox="1"/>
          <p:nvPr/>
        </p:nvSpPr>
        <p:spPr>
          <a:xfrm>
            <a:off x="1775457" y="121298"/>
            <a:ext cx="86410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ctr"/>
            <a:r>
              <a:rPr lang="en-ZA" sz="3200" b="1" dirty="0">
                <a:solidFill>
                  <a:schemeClr val="accent6"/>
                </a:solidFill>
              </a:rPr>
              <a:t>Barbuda &amp; Antigua cost effective analysis: Results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1B2BAC8-86A0-4483-A37F-74B1D01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521488"/>
              </p:ext>
            </p:extLst>
          </p:nvPr>
        </p:nvGraphicFramePr>
        <p:xfrm>
          <a:off x="329679" y="877081"/>
          <a:ext cx="11532637" cy="5730240"/>
        </p:xfrm>
        <a:graphic>
          <a:graphicData uri="http://schemas.openxmlformats.org/drawingml/2006/table">
            <a:tbl>
              <a:tblPr/>
              <a:tblGrid>
                <a:gridCol w="3135299">
                  <a:extLst>
                    <a:ext uri="{9D8B030D-6E8A-4147-A177-3AD203B41FA5}">
                      <a16:colId xmlns:a16="http://schemas.microsoft.com/office/drawing/2014/main" val="1560954132"/>
                    </a:ext>
                  </a:extLst>
                </a:gridCol>
                <a:gridCol w="2674871">
                  <a:extLst>
                    <a:ext uri="{9D8B030D-6E8A-4147-A177-3AD203B41FA5}">
                      <a16:colId xmlns:a16="http://schemas.microsoft.com/office/drawing/2014/main" val="2998706387"/>
                    </a:ext>
                  </a:extLst>
                </a:gridCol>
                <a:gridCol w="2872197">
                  <a:extLst>
                    <a:ext uri="{9D8B030D-6E8A-4147-A177-3AD203B41FA5}">
                      <a16:colId xmlns:a16="http://schemas.microsoft.com/office/drawing/2014/main" val="4047132382"/>
                    </a:ext>
                  </a:extLst>
                </a:gridCol>
                <a:gridCol w="2850270">
                  <a:extLst>
                    <a:ext uri="{9D8B030D-6E8A-4147-A177-3AD203B41FA5}">
                      <a16:colId xmlns:a16="http://schemas.microsoft.com/office/drawing/2014/main" val="1800616434"/>
                    </a:ext>
                  </a:extLst>
                </a:gridCol>
              </a:tblGrid>
              <a:tr h="267318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ZA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Alternative 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063282"/>
                  </a:ext>
                </a:extLst>
              </a:tr>
              <a:tr h="65344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Net present value (NPV) of the expenditure on interventions (USD millions)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NPV of "Normal" hurricane impact costs (USD millions)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(Expenditure as % of impact)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NPV of “Extreme”  hurricane impact costs (USD millions)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(Expenditure as % of impact)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4480882"/>
                  </a:ext>
                </a:extLst>
              </a:tr>
              <a:tr h="17821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$13,8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$662,3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(2,09%)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$20 703,7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(0,07%)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2074500"/>
                  </a:ext>
                </a:extLst>
              </a:tr>
              <a:tr h="17821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$36,9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$256,8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(14,38%)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$9 709,7 </a:t>
                      </a:r>
                      <a:r>
                        <a:rPr lang="en-ZA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(0,38%)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010832"/>
                  </a:ext>
                </a:extLst>
              </a:tr>
              <a:tr h="54206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Differences between Business as usual and Resilient spend and cost avoidance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$23,1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-$405,5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-$10 994,0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5605813"/>
                  </a:ext>
                </a:extLst>
              </a:tr>
              <a:tr h="185637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119894"/>
                  </a:ext>
                </a:extLst>
              </a:tr>
              <a:tr h="178212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Objective: Have the lowest possible ratio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50799"/>
                  </a:ext>
                </a:extLst>
              </a:tr>
              <a:tr h="185637"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768688"/>
                  </a:ext>
                </a:extLst>
              </a:tr>
              <a:tr h="3564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732353"/>
                  </a:ext>
                </a:extLst>
              </a:tr>
              <a:tr h="3638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Extreme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1495,0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394494"/>
                  </a:ext>
                </a:extLst>
              </a:tr>
              <a:tr h="356424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Ratio: Impacts relative to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b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210857"/>
                  </a:ext>
                </a:extLst>
              </a:tr>
              <a:tr h="185637"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Baseline: </a:t>
                      </a:r>
                      <a:r>
                        <a:rPr lang="en-ZA" sz="1600" b="1" i="0" u="none" strike="noStrike" dirty="0" err="1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BaU</a:t>
                      </a:r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 interventions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Resilient interventions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222090"/>
                  </a:ext>
                </a:extLst>
              </a:tr>
              <a:tr h="3564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"Normal"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914318"/>
                  </a:ext>
                </a:extLst>
              </a:tr>
              <a:tr h="3638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Cost of hurricane events: Expenditure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600" b="1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Extreme hurricane exposure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939975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801F4C-5C4D-4F85-9D67-7BEFF2D36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561A330-2342-4496-A96B-F52C451D0490}" type="slidenum">
              <a:rPr lang="en-ZA" smtClean="0"/>
              <a:t>9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36132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979F12F22C9E4F9273E32F354CEDB7" ma:contentTypeVersion="14" ma:contentTypeDescription="Create a new document." ma:contentTypeScope="" ma:versionID="044df423254376167ea649bcc272f5cc">
  <xsd:schema xmlns:xsd="http://www.w3.org/2001/XMLSchema" xmlns:xs="http://www.w3.org/2001/XMLSchema" xmlns:p="http://schemas.microsoft.com/office/2006/metadata/properties" xmlns:ns2="366ae72f-6d51-4737-8f6b-a9169c366b64" xmlns:ns3="a3cd7b71-671d-4139-9a97-5d1a7380fae4" targetNamespace="http://schemas.microsoft.com/office/2006/metadata/properties" ma:root="true" ma:fieldsID="6becdce9ea10ec71f0fc4e9d2c2947e9" ns2:_="" ns3:_="">
    <xsd:import namespace="366ae72f-6d51-4737-8f6b-a9169c366b64"/>
    <xsd:import namespace="a3cd7b71-671d-4139-9a97-5d1a7380fae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file_x0020_" minOccurs="0"/>
                <xsd:element ref="ns2:remark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6ae72f-6d51-4737-8f6b-a9169c366b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file_x0020_" ma:index="16" nillable="true" ma:displayName="file " ma:format="Dropdown" ma:internalName="file_x0020_" ma:percentage="FALSE">
      <xsd:simpleType>
        <xsd:restriction base="dms:Number"/>
      </xsd:simpleType>
    </xsd:element>
    <xsd:element name="remarks" ma:index="17" nillable="true" ma:displayName="remarks" ma:format="Dropdown" ma:internalName="remarks">
      <xsd:simpleType>
        <xsd:restriction base="dms:Text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cd7b71-671d-4139-9a97-5d1a7380fae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marks xmlns="366ae72f-6d51-4737-8f6b-a9169c366b64" xsi:nil="true"/>
    <file_x0020_ xmlns="366ae72f-6d51-4737-8f6b-a9169c366b64" xsi:nil="true"/>
  </documentManagement>
</p:properties>
</file>

<file path=customXml/itemProps1.xml><?xml version="1.0" encoding="utf-8"?>
<ds:datastoreItem xmlns:ds="http://schemas.openxmlformats.org/officeDocument/2006/customXml" ds:itemID="{08A72D58-21E9-44B4-91B6-6D859320C2FA}"/>
</file>

<file path=customXml/itemProps2.xml><?xml version="1.0" encoding="utf-8"?>
<ds:datastoreItem xmlns:ds="http://schemas.openxmlformats.org/officeDocument/2006/customXml" ds:itemID="{F75E5BE0-2234-4D13-B2B2-678384AB7006}"/>
</file>

<file path=customXml/itemProps3.xml><?xml version="1.0" encoding="utf-8"?>
<ds:datastoreItem xmlns:ds="http://schemas.openxmlformats.org/officeDocument/2006/customXml" ds:itemID="{CD48BC78-4B33-4F38-B708-D3A9E00DA8A0}"/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2015</Words>
  <Application>Microsoft Office PowerPoint</Application>
  <PresentationFormat>Widescreen</PresentationFormat>
  <Paragraphs>471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Blignaut</dc:creator>
  <cp:lastModifiedBy>Sean Foden</cp:lastModifiedBy>
  <cp:revision>25</cp:revision>
  <dcterms:created xsi:type="dcterms:W3CDTF">2020-03-24T06:38:19Z</dcterms:created>
  <dcterms:modified xsi:type="dcterms:W3CDTF">2020-03-24T15:15:55Z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0x01010000979F12F22C9E4F9273E32F354CEDB7</vt:lpwstr>
  </property>
</Properties>
</file>