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93" d="100"/>
          <a:sy n="93" d="100"/>
        </p:scale>
        <p:origin x="-3072" y="-6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7D3F-9430-425B-BFBC-E346423845F9}" type="datetimeFigureOut">
              <a:rPr lang="fr-FR" smtClean="0"/>
              <a:t>18/06/2018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E157-40E4-4CB1-91AF-CB6C1AEDC9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4679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7D3F-9430-425B-BFBC-E346423845F9}" type="datetimeFigureOut">
              <a:rPr lang="fr-FR" smtClean="0"/>
              <a:t>18/06/2018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E157-40E4-4CB1-91AF-CB6C1AEDC9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580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7D3F-9430-425B-BFBC-E346423845F9}" type="datetimeFigureOut">
              <a:rPr lang="fr-FR" smtClean="0"/>
              <a:t>18/06/2018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E157-40E4-4CB1-91AF-CB6C1AEDC9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4667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7D3F-9430-425B-BFBC-E346423845F9}" type="datetimeFigureOut">
              <a:rPr lang="fr-FR" smtClean="0"/>
              <a:t>18/06/2018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E157-40E4-4CB1-91AF-CB6C1AEDC9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8118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7D3F-9430-425B-BFBC-E346423845F9}" type="datetimeFigureOut">
              <a:rPr lang="fr-FR" smtClean="0"/>
              <a:t>18/06/2018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E157-40E4-4CB1-91AF-CB6C1AEDC9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989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7D3F-9430-425B-BFBC-E346423845F9}" type="datetimeFigureOut">
              <a:rPr lang="fr-FR" smtClean="0"/>
              <a:t>18/06/2018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E157-40E4-4CB1-91AF-CB6C1AEDC9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075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7D3F-9430-425B-BFBC-E346423845F9}" type="datetimeFigureOut">
              <a:rPr lang="fr-FR" smtClean="0"/>
              <a:t>18/06/2018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E157-40E4-4CB1-91AF-CB6C1AEDC9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629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7D3F-9430-425B-BFBC-E346423845F9}" type="datetimeFigureOut">
              <a:rPr lang="fr-FR" smtClean="0"/>
              <a:t>18/06/2018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E157-40E4-4CB1-91AF-CB6C1AEDC9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164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7D3F-9430-425B-BFBC-E346423845F9}" type="datetimeFigureOut">
              <a:rPr lang="fr-FR" smtClean="0"/>
              <a:t>18/06/2018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E157-40E4-4CB1-91AF-CB6C1AEDC9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4021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7D3F-9430-425B-BFBC-E346423845F9}" type="datetimeFigureOut">
              <a:rPr lang="fr-FR" smtClean="0"/>
              <a:t>18/06/2018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E157-40E4-4CB1-91AF-CB6C1AEDC9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773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87D3F-9430-425B-BFBC-E346423845F9}" type="datetimeFigureOut">
              <a:rPr lang="fr-FR" smtClean="0"/>
              <a:t>18/06/2018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E157-40E4-4CB1-91AF-CB6C1AEDC9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0124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87D3F-9430-425B-BFBC-E346423845F9}" type="datetimeFigureOut">
              <a:rPr lang="fr-FR" smtClean="0"/>
              <a:t>18/06/2018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FE157-40E4-4CB1-91AF-CB6C1AEDC9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9592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63777" y="5971346"/>
            <a:ext cx="1224136" cy="276999"/>
          </a:xfrm>
          <a:prstGeom prst="rect">
            <a:avLst/>
          </a:prstGeom>
          <a:ln/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200" dirty="0" err="1" smtClean="0"/>
              <a:t>Ultimate</a:t>
            </a:r>
            <a:r>
              <a:rPr lang="fr-FR" sz="1200" dirty="0" smtClean="0"/>
              <a:t> goals</a:t>
            </a:r>
            <a:endParaRPr lang="fr-FR" sz="1200" dirty="0"/>
          </a:p>
        </p:txBody>
      </p:sp>
      <p:sp>
        <p:nvSpPr>
          <p:cNvPr id="5" name="ZoneTexte 4"/>
          <p:cNvSpPr txBox="1"/>
          <p:nvPr/>
        </p:nvSpPr>
        <p:spPr>
          <a:xfrm>
            <a:off x="179512" y="4512240"/>
            <a:ext cx="1224136" cy="461665"/>
          </a:xfrm>
          <a:prstGeom prst="rect">
            <a:avLst/>
          </a:prstGeom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200" dirty="0" err="1" smtClean="0"/>
              <a:t>Intermediate</a:t>
            </a:r>
            <a:r>
              <a:rPr lang="fr-FR" sz="1200" dirty="0" smtClean="0"/>
              <a:t> </a:t>
            </a:r>
            <a:r>
              <a:rPr lang="fr-FR" sz="1200" dirty="0" err="1" smtClean="0"/>
              <a:t>outcomes</a:t>
            </a:r>
            <a:r>
              <a:rPr lang="fr-FR" sz="1200" dirty="0" smtClean="0"/>
              <a:t> </a:t>
            </a:r>
            <a:endParaRPr lang="fr-FR" sz="1200" dirty="0"/>
          </a:p>
        </p:txBody>
      </p:sp>
      <p:sp>
        <p:nvSpPr>
          <p:cNvPr id="6" name="ZoneTexte 5"/>
          <p:cNvSpPr txBox="1"/>
          <p:nvPr/>
        </p:nvSpPr>
        <p:spPr>
          <a:xfrm>
            <a:off x="179512" y="2490784"/>
            <a:ext cx="1019612" cy="27699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 smtClean="0"/>
              <a:t>Assumptions</a:t>
            </a:r>
            <a:endParaRPr lang="fr-FR" sz="1200" dirty="0"/>
          </a:p>
        </p:txBody>
      </p:sp>
      <p:sp>
        <p:nvSpPr>
          <p:cNvPr id="7" name="ZoneTexte 6"/>
          <p:cNvSpPr txBox="1"/>
          <p:nvPr/>
        </p:nvSpPr>
        <p:spPr>
          <a:xfrm>
            <a:off x="182853" y="1098454"/>
            <a:ext cx="1076779" cy="276999"/>
          </a:xfrm>
          <a:prstGeom prst="rect">
            <a:avLst/>
          </a:prstGeom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/>
            </a:lvl1pPr>
          </a:lstStyle>
          <a:p>
            <a:r>
              <a:rPr lang="fr-FR" dirty="0" err="1"/>
              <a:t>Activities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734745" y="6248344"/>
            <a:ext cx="4176464" cy="276999"/>
          </a:xfrm>
          <a:prstGeom prst="rect">
            <a:avLst/>
          </a:prstGeom>
          <a:ln/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fr-FR" dirty="0"/>
              <a:t>The </a:t>
            </a:r>
            <a:r>
              <a:rPr lang="fr-FR" dirty="0" err="1" smtClean="0"/>
              <a:t>Gazan</a:t>
            </a:r>
            <a:r>
              <a:rPr lang="fr-FR" dirty="0" smtClean="0"/>
              <a:t> </a:t>
            </a:r>
            <a:r>
              <a:rPr lang="fr-FR" dirty="0"/>
              <a:t>population and agriculture </a:t>
            </a:r>
            <a:r>
              <a:rPr lang="fr-FR" dirty="0" err="1"/>
              <a:t>adapt</a:t>
            </a:r>
            <a:r>
              <a:rPr lang="fr-FR" dirty="0"/>
              <a:t> to </a:t>
            </a:r>
            <a:r>
              <a:rPr lang="fr-FR" dirty="0" err="1"/>
              <a:t>climate</a:t>
            </a:r>
            <a:r>
              <a:rPr lang="fr-FR" dirty="0"/>
              <a:t> change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706609" y="5487615"/>
            <a:ext cx="2274001" cy="461665"/>
          </a:xfrm>
          <a:prstGeom prst="rect">
            <a:avLst/>
          </a:prstGeom>
          <a:ln/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fr-FR" dirty="0"/>
              <a:t>Water </a:t>
            </a:r>
            <a:r>
              <a:rPr lang="fr-FR" dirty="0" err="1"/>
              <a:t>availability</a:t>
            </a:r>
            <a:r>
              <a:rPr lang="fr-FR" dirty="0"/>
              <a:t> for </a:t>
            </a:r>
            <a:r>
              <a:rPr lang="fr-FR" dirty="0" err="1"/>
              <a:t>drinking</a:t>
            </a:r>
            <a:r>
              <a:rPr lang="fr-FR" dirty="0"/>
              <a:t> and </a:t>
            </a:r>
            <a:r>
              <a:rPr lang="fr-FR" dirty="0" err="1"/>
              <a:t>agricuture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improved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550193" y="4398204"/>
            <a:ext cx="1507992" cy="646331"/>
          </a:xfrm>
          <a:prstGeom prst="rect">
            <a:avLst/>
          </a:prstGeom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fr-FR" dirty="0"/>
              <a:t>The </a:t>
            </a:r>
            <a:r>
              <a:rPr lang="fr-FR" dirty="0" err="1"/>
              <a:t>coastal</a:t>
            </a:r>
            <a:r>
              <a:rPr lang="fr-FR" dirty="0"/>
              <a:t> </a:t>
            </a:r>
            <a:r>
              <a:rPr lang="fr-FR" dirty="0" err="1"/>
              <a:t>aquifer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recharged</a:t>
            </a:r>
            <a:r>
              <a:rPr lang="fr-FR" dirty="0"/>
              <a:t> </a:t>
            </a:r>
            <a:r>
              <a:rPr lang="fr-FR" dirty="0" err="1"/>
              <a:t>through</a:t>
            </a:r>
            <a:r>
              <a:rPr lang="fr-FR" dirty="0"/>
              <a:t> a </a:t>
            </a:r>
            <a:r>
              <a:rPr lang="fr-FR" dirty="0" err="1"/>
              <a:t>low</a:t>
            </a:r>
            <a:r>
              <a:rPr lang="fr-FR" dirty="0"/>
              <a:t> </a:t>
            </a:r>
            <a:r>
              <a:rPr lang="fr-FR" dirty="0" err="1"/>
              <a:t>emission</a:t>
            </a:r>
            <a:r>
              <a:rPr lang="fr-FR" dirty="0"/>
              <a:t> </a:t>
            </a:r>
            <a:r>
              <a:rPr lang="fr-FR" dirty="0" err="1"/>
              <a:t>scheme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2448995" y="3429000"/>
            <a:ext cx="1672427" cy="646331"/>
          </a:xfrm>
          <a:prstGeom prst="rect">
            <a:avLst/>
          </a:prstGeom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fr-FR" dirty="0"/>
              <a:t>The municipal </a:t>
            </a:r>
            <a:r>
              <a:rPr lang="fr-FR" dirty="0" err="1"/>
              <a:t>wells</a:t>
            </a:r>
            <a:r>
              <a:rPr lang="fr-FR" dirty="0"/>
              <a:t> are </a:t>
            </a:r>
            <a:r>
              <a:rPr lang="fr-FR" dirty="0" err="1"/>
              <a:t>protected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contamination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285210" y="4327573"/>
            <a:ext cx="1672427" cy="830997"/>
          </a:xfrm>
          <a:prstGeom prst="rect">
            <a:avLst/>
          </a:prstGeom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fr-FR" dirty="0" err="1"/>
              <a:t>Farmers</a:t>
            </a:r>
            <a:r>
              <a:rPr lang="fr-FR" dirty="0"/>
              <a:t>  have an </a:t>
            </a:r>
            <a:r>
              <a:rPr lang="fr-FR" dirty="0" err="1"/>
              <a:t>improved</a:t>
            </a:r>
            <a:r>
              <a:rPr lang="fr-FR" dirty="0"/>
              <a:t> </a:t>
            </a:r>
            <a:r>
              <a:rPr lang="fr-FR" dirty="0" err="1"/>
              <a:t>access</a:t>
            </a:r>
            <a:r>
              <a:rPr lang="fr-FR" dirty="0"/>
              <a:t> to </a:t>
            </a:r>
            <a:r>
              <a:rPr lang="fr-FR" dirty="0" err="1"/>
              <a:t>qualitty</a:t>
            </a:r>
            <a:r>
              <a:rPr lang="fr-FR" dirty="0"/>
              <a:t> water for agriculture production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123774" y="4213537"/>
            <a:ext cx="1672427" cy="1015663"/>
          </a:xfrm>
          <a:prstGeom prst="rect">
            <a:avLst/>
          </a:prstGeom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fr-FR" dirty="0" err="1"/>
              <a:t>Farmers</a:t>
            </a:r>
            <a:r>
              <a:rPr lang="fr-FR" dirty="0"/>
              <a:t>  </a:t>
            </a:r>
            <a:r>
              <a:rPr lang="fr-FR" dirty="0" err="1"/>
              <a:t>stabilize</a:t>
            </a:r>
            <a:r>
              <a:rPr lang="fr-FR" dirty="0"/>
              <a:t> or </a:t>
            </a:r>
            <a:r>
              <a:rPr lang="fr-FR" dirty="0" err="1"/>
              <a:t>increase</a:t>
            </a:r>
            <a:r>
              <a:rPr lang="fr-FR" dirty="0"/>
              <a:t> </a:t>
            </a:r>
            <a:r>
              <a:rPr lang="fr-FR" dirty="0" err="1"/>
              <a:t>their</a:t>
            </a:r>
            <a:r>
              <a:rPr lang="fr-FR" dirty="0"/>
              <a:t> </a:t>
            </a:r>
            <a:r>
              <a:rPr lang="fr-FR" dirty="0" err="1"/>
              <a:t>productivity</a:t>
            </a:r>
            <a:r>
              <a:rPr lang="fr-FR" dirty="0"/>
              <a:t> in a </a:t>
            </a:r>
            <a:r>
              <a:rPr lang="fr-FR" dirty="0" err="1"/>
              <a:t>context</a:t>
            </a:r>
            <a:r>
              <a:rPr lang="fr-FR" dirty="0"/>
              <a:t> of </a:t>
            </a:r>
            <a:r>
              <a:rPr lang="fr-FR" dirty="0" err="1"/>
              <a:t>growing</a:t>
            </a:r>
            <a:r>
              <a:rPr lang="fr-FR" dirty="0"/>
              <a:t> </a:t>
            </a:r>
            <a:r>
              <a:rPr lang="fr-FR" dirty="0" err="1"/>
              <a:t>aridity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655666" y="260648"/>
            <a:ext cx="3688651" cy="276999"/>
          </a:xfrm>
          <a:prstGeom prst="rect">
            <a:avLst/>
          </a:prstGeom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FR" b="1" dirty="0"/>
              <a:t>A recharge – </a:t>
            </a:r>
            <a:r>
              <a:rPr lang="fr-FR" b="1" dirty="0" err="1"/>
              <a:t>recovery</a:t>
            </a:r>
            <a:r>
              <a:rPr lang="fr-FR" b="1" dirty="0"/>
              <a:t> – </a:t>
            </a:r>
            <a:r>
              <a:rPr lang="fr-FR" b="1" dirty="0" err="1"/>
              <a:t>reuse</a:t>
            </a:r>
            <a:r>
              <a:rPr lang="fr-FR" b="1" dirty="0"/>
              <a:t> </a:t>
            </a:r>
            <a:r>
              <a:rPr lang="fr-FR" b="1" dirty="0" err="1"/>
              <a:t>scheme</a:t>
            </a:r>
            <a:r>
              <a:rPr lang="fr-FR" b="1" dirty="0"/>
              <a:t> </a:t>
            </a:r>
            <a:r>
              <a:rPr lang="fr-FR" b="1" dirty="0" err="1"/>
              <a:t>is</a:t>
            </a:r>
            <a:r>
              <a:rPr lang="fr-FR" b="1" dirty="0"/>
              <a:t> put </a:t>
            </a:r>
            <a:r>
              <a:rPr lang="fr-FR" b="1" dirty="0" err="1"/>
              <a:t>into</a:t>
            </a:r>
            <a:r>
              <a:rPr lang="fr-FR" b="1" dirty="0"/>
              <a:t> place: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467977" y="836712"/>
            <a:ext cx="1672427" cy="830997"/>
          </a:xfrm>
          <a:prstGeom prst="rect">
            <a:avLst/>
          </a:prstGeom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fr-FR" b="1" dirty="0" err="1"/>
              <a:t>Produce</a:t>
            </a:r>
            <a:r>
              <a:rPr lang="fr-FR" dirty="0"/>
              <a:t> clean water for agriculture and </a:t>
            </a:r>
            <a:r>
              <a:rPr lang="fr-FR" dirty="0" err="1"/>
              <a:t>drinking</a:t>
            </a:r>
            <a:r>
              <a:rPr lang="fr-FR" dirty="0"/>
              <a:t>, </a:t>
            </a:r>
            <a:r>
              <a:rPr lang="fr-FR" dirty="0" err="1"/>
              <a:t>injected</a:t>
            </a:r>
            <a:r>
              <a:rPr lang="fr-FR" dirty="0"/>
              <a:t> in the </a:t>
            </a:r>
            <a:r>
              <a:rPr lang="fr-FR" dirty="0" err="1"/>
              <a:t>aquifer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7596336" y="820526"/>
            <a:ext cx="1152128" cy="461665"/>
          </a:xfrm>
          <a:prstGeom prst="rect">
            <a:avLst/>
          </a:prstGeom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fr-FR" b="1" dirty="0" err="1"/>
              <a:t>Produce</a:t>
            </a:r>
            <a:r>
              <a:rPr lang="fr-FR" dirty="0"/>
              <a:t> clean </a:t>
            </a:r>
            <a:r>
              <a:rPr lang="fr-FR" dirty="0" err="1"/>
              <a:t>energy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3419872" y="836710"/>
            <a:ext cx="1121475" cy="646331"/>
          </a:xfrm>
          <a:prstGeom prst="rect">
            <a:avLst/>
          </a:prstGeom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fr-FR" b="1" dirty="0" err="1"/>
              <a:t>Deliver</a:t>
            </a:r>
            <a:r>
              <a:rPr lang="fr-FR" dirty="0"/>
              <a:t> water to </a:t>
            </a:r>
            <a:r>
              <a:rPr lang="fr-FR" dirty="0" err="1"/>
              <a:t>farms</a:t>
            </a:r>
            <a:r>
              <a:rPr lang="fr-FR" dirty="0"/>
              <a:t>’ </a:t>
            </a:r>
            <a:r>
              <a:rPr lang="fr-FR" dirty="0" err="1"/>
              <a:t>gate</a:t>
            </a:r>
            <a:r>
              <a:rPr lang="fr-FR" dirty="0"/>
              <a:t> over 1 200 </a:t>
            </a:r>
            <a:r>
              <a:rPr lang="fr-FR" dirty="0" smtClean="0"/>
              <a:t>ha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4774551" y="836712"/>
            <a:ext cx="1121475" cy="461665"/>
          </a:xfrm>
          <a:prstGeom prst="rect">
            <a:avLst/>
          </a:prstGeom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fr-FR" b="1" dirty="0" err="1"/>
              <a:t>Operation</a:t>
            </a:r>
            <a:r>
              <a:rPr lang="fr-FR" b="1" dirty="0"/>
              <a:t> and maintenance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6128293" y="820526"/>
            <a:ext cx="1327990" cy="646331"/>
          </a:xfrm>
          <a:prstGeom prst="rect">
            <a:avLst/>
          </a:prstGeom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fr-FR" b="1" dirty="0" err="1"/>
              <a:t>Build</a:t>
            </a:r>
            <a:r>
              <a:rPr lang="fr-FR" b="1" dirty="0"/>
              <a:t> </a:t>
            </a:r>
            <a:r>
              <a:rPr lang="fr-FR" b="1" dirty="0" err="1"/>
              <a:t>capacity</a:t>
            </a:r>
            <a:r>
              <a:rPr lang="fr-FR" b="1" dirty="0"/>
              <a:t> </a:t>
            </a:r>
            <a:r>
              <a:rPr lang="fr-FR" dirty="0"/>
              <a:t>for </a:t>
            </a:r>
            <a:r>
              <a:rPr lang="fr-FR" dirty="0" err="1"/>
              <a:t>integrated</a:t>
            </a:r>
            <a:r>
              <a:rPr lang="fr-FR" dirty="0"/>
              <a:t> water management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1404531" y="2237963"/>
            <a:ext cx="1799317" cy="83099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The </a:t>
            </a:r>
            <a:r>
              <a:rPr lang="fr-FR" sz="1200" dirty="0" err="1" smtClean="0"/>
              <a:t>quality</a:t>
            </a:r>
            <a:r>
              <a:rPr lang="fr-FR" sz="1200" dirty="0" smtClean="0"/>
              <a:t> of the water </a:t>
            </a:r>
            <a:r>
              <a:rPr lang="fr-FR" sz="1200" dirty="0" err="1" smtClean="0"/>
              <a:t>produced</a:t>
            </a:r>
            <a:r>
              <a:rPr lang="fr-FR" sz="1200" dirty="0" smtClean="0"/>
              <a:t> by NGESTP </a:t>
            </a:r>
            <a:r>
              <a:rPr lang="fr-FR" sz="1200" dirty="0" err="1" smtClean="0"/>
              <a:t>is</a:t>
            </a:r>
            <a:r>
              <a:rPr lang="fr-FR" sz="1200" dirty="0" smtClean="0"/>
              <a:t> </a:t>
            </a:r>
            <a:r>
              <a:rPr lang="fr-FR" sz="1200" dirty="0" err="1" smtClean="0"/>
              <a:t>monitored</a:t>
            </a:r>
            <a:r>
              <a:rPr lang="fr-FR" sz="1200" dirty="0" smtClean="0"/>
              <a:t> and standards are </a:t>
            </a:r>
            <a:r>
              <a:rPr lang="fr-FR" sz="1200" dirty="0" err="1" smtClean="0"/>
              <a:t>guaranteed</a:t>
            </a:r>
            <a:endParaRPr lang="fr-FR" sz="1200" dirty="0"/>
          </a:p>
        </p:txBody>
      </p:sp>
      <p:sp>
        <p:nvSpPr>
          <p:cNvPr id="21" name="ZoneTexte 20"/>
          <p:cNvSpPr txBox="1"/>
          <p:nvPr/>
        </p:nvSpPr>
        <p:spPr>
          <a:xfrm>
            <a:off x="3419872" y="2306117"/>
            <a:ext cx="1403105" cy="64633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Farmers</a:t>
            </a:r>
            <a:r>
              <a:rPr lang="fr-FR" sz="1200" dirty="0" smtClean="0"/>
              <a:t> organise in </a:t>
            </a:r>
            <a:r>
              <a:rPr lang="fr-FR" sz="1200" dirty="0" err="1" smtClean="0"/>
              <a:t>WUAs</a:t>
            </a:r>
            <a:r>
              <a:rPr lang="fr-FR" sz="1200" dirty="0" smtClean="0"/>
              <a:t> and </a:t>
            </a:r>
            <a:r>
              <a:rPr lang="fr-FR" sz="1200" dirty="0" err="1" smtClean="0"/>
              <a:t>convert</a:t>
            </a:r>
            <a:r>
              <a:rPr lang="fr-FR" sz="1200" dirty="0" smtClean="0"/>
              <a:t> to </a:t>
            </a:r>
            <a:r>
              <a:rPr lang="fr-FR" sz="1200" dirty="0" err="1" smtClean="0"/>
              <a:t>drip</a:t>
            </a:r>
            <a:r>
              <a:rPr lang="fr-FR" sz="1200" dirty="0" smtClean="0"/>
              <a:t> irrigation</a:t>
            </a:r>
            <a:endParaRPr lang="fr-FR" sz="1200" dirty="0"/>
          </a:p>
        </p:txBody>
      </p:sp>
      <p:sp>
        <p:nvSpPr>
          <p:cNvPr id="22" name="ZoneTexte 21"/>
          <p:cNvSpPr txBox="1"/>
          <p:nvPr/>
        </p:nvSpPr>
        <p:spPr>
          <a:xfrm>
            <a:off x="5059813" y="2166236"/>
            <a:ext cx="1672427" cy="1015663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WUAs</a:t>
            </a:r>
            <a:r>
              <a:rPr lang="fr-FR" sz="1200" dirty="0" smtClean="0"/>
              <a:t> </a:t>
            </a:r>
            <a:r>
              <a:rPr lang="fr-FR" sz="1200" dirty="0" err="1" smtClean="0"/>
              <a:t>play</a:t>
            </a:r>
            <a:r>
              <a:rPr lang="fr-FR" sz="1200" dirty="0" smtClean="0"/>
              <a:t> </a:t>
            </a:r>
            <a:r>
              <a:rPr lang="fr-FR" sz="1200" dirty="0" err="1" smtClean="0"/>
              <a:t>their</a:t>
            </a:r>
            <a:r>
              <a:rPr lang="fr-FR" sz="1200" dirty="0" smtClean="0"/>
              <a:t> </a:t>
            </a:r>
            <a:r>
              <a:rPr lang="fr-FR" sz="1200" dirty="0" err="1" smtClean="0"/>
              <a:t>role</a:t>
            </a:r>
            <a:r>
              <a:rPr lang="fr-FR" sz="1200" dirty="0" smtClean="0"/>
              <a:t> in </a:t>
            </a:r>
            <a:r>
              <a:rPr lang="fr-FR" sz="1200" dirty="0" err="1" smtClean="0"/>
              <a:t>recovery</a:t>
            </a:r>
            <a:r>
              <a:rPr lang="fr-FR" sz="1200" dirty="0" smtClean="0"/>
              <a:t> of water tarif and </a:t>
            </a:r>
            <a:r>
              <a:rPr lang="fr-FR" sz="1200" dirty="0" err="1" smtClean="0"/>
              <a:t>take</a:t>
            </a:r>
            <a:r>
              <a:rPr lang="fr-FR" sz="1200" dirty="0" smtClean="0"/>
              <a:t> </a:t>
            </a:r>
            <a:r>
              <a:rPr lang="fr-FR" sz="1200" dirty="0" err="1" smtClean="0"/>
              <a:t>responsability</a:t>
            </a:r>
            <a:r>
              <a:rPr lang="fr-FR" sz="1200" dirty="0" smtClean="0"/>
              <a:t> in maintenance of the </a:t>
            </a:r>
            <a:r>
              <a:rPr lang="fr-FR" sz="1200" dirty="0" err="1" smtClean="0"/>
              <a:t>scheme</a:t>
            </a:r>
            <a:endParaRPr lang="fr-FR" sz="1200" dirty="0"/>
          </a:p>
        </p:txBody>
      </p:sp>
      <p:sp>
        <p:nvSpPr>
          <p:cNvPr id="23" name="ZoneTexte 22"/>
          <p:cNvSpPr txBox="1"/>
          <p:nvPr/>
        </p:nvSpPr>
        <p:spPr>
          <a:xfrm>
            <a:off x="6876256" y="2309880"/>
            <a:ext cx="1264063" cy="64633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Stakeholders</a:t>
            </a:r>
            <a:r>
              <a:rPr lang="fr-FR" sz="1200" dirty="0" smtClean="0"/>
              <a:t> are </a:t>
            </a:r>
            <a:r>
              <a:rPr lang="fr-FR" sz="1200" dirty="0" err="1" smtClean="0"/>
              <a:t>available</a:t>
            </a:r>
            <a:r>
              <a:rPr lang="fr-FR" sz="1200" dirty="0" smtClean="0"/>
              <a:t>  and </a:t>
            </a:r>
            <a:r>
              <a:rPr lang="fr-FR" sz="1200" dirty="0" err="1" smtClean="0"/>
              <a:t>participate</a:t>
            </a:r>
            <a:endParaRPr lang="fr-FR" sz="1200" dirty="0"/>
          </a:p>
        </p:txBody>
      </p:sp>
      <p:cxnSp>
        <p:nvCxnSpPr>
          <p:cNvPr id="27" name="Connecteur droit avec flèche 26"/>
          <p:cNvCxnSpPr>
            <a:stCxn id="15" idx="2"/>
            <a:endCxn id="20" idx="0"/>
          </p:cNvCxnSpPr>
          <p:nvPr/>
        </p:nvCxnSpPr>
        <p:spPr>
          <a:xfrm flipH="1">
            <a:off x="2304190" y="1667709"/>
            <a:ext cx="1" cy="570254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en angle 29"/>
          <p:cNvCxnSpPr>
            <a:stCxn id="14" idx="2"/>
            <a:endCxn id="17" idx="0"/>
          </p:cNvCxnSpPr>
          <p:nvPr/>
        </p:nvCxnSpPr>
        <p:spPr>
          <a:xfrm rot="5400000">
            <a:off x="4090770" y="427487"/>
            <a:ext cx="299063" cy="51938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en angle 31"/>
          <p:cNvCxnSpPr>
            <a:stCxn id="14" idx="2"/>
            <a:endCxn id="18" idx="0"/>
          </p:cNvCxnSpPr>
          <p:nvPr/>
        </p:nvCxnSpPr>
        <p:spPr>
          <a:xfrm rot="16200000" flipH="1">
            <a:off x="4768108" y="269530"/>
            <a:ext cx="299065" cy="83529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en angle 33"/>
          <p:cNvCxnSpPr>
            <a:stCxn id="14" idx="2"/>
            <a:endCxn id="15" idx="0"/>
          </p:cNvCxnSpPr>
          <p:nvPr/>
        </p:nvCxnSpPr>
        <p:spPr>
          <a:xfrm rot="5400000">
            <a:off x="3252560" y="-410721"/>
            <a:ext cx="299065" cy="219580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en angle 35"/>
          <p:cNvCxnSpPr>
            <a:stCxn id="14" idx="2"/>
            <a:endCxn id="19" idx="0"/>
          </p:cNvCxnSpPr>
          <p:nvPr/>
        </p:nvCxnSpPr>
        <p:spPr>
          <a:xfrm rot="16200000" flipH="1">
            <a:off x="5504701" y="-467062"/>
            <a:ext cx="282879" cy="229229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en angle 37"/>
          <p:cNvCxnSpPr>
            <a:stCxn id="14" idx="2"/>
            <a:endCxn id="16" idx="0"/>
          </p:cNvCxnSpPr>
          <p:nvPr/>
        </p:nvCxnSpPr>
        <p:spPr>
          <a:xfrm rot="16200000" flipH="1">
            <a:off x="6194757" y="-1157118"/>
            <a:ext cx="282879" cy="367240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>
            <a:stCxn id="20" idx="2"/>
            <a:endCxn id="10" idx="0"/>
          </p:cNvCxnSpPr>
          <p:nvPr/>
        </p:nvCxnSpPr>
        <p:spPr>
          <a:xfrm flipH="1">
            <a:off x="2304189" y="3068960"/>
            <a:ext cx="1" cy="1329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/>
          <p:nvPr/>
        </p:nvCxnSpPr>
        <p:spPr>
          <a:xfrm flipH="1">
            <a:off x="4411946" y="1450375"/>
            <a:ext cx="1" cy="823074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/>
          <p:nvPr/>
        </p:nvCxnSpPr>
        <p:spPr>
          <a:xfrm flipH="1">
            <a:off x="4411947" y="2990530"/>
            <a:ext cx="20717" cy="13370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>
            <a:off x="5646140" y="1282191"/>
            <a:ext cx="0" cy="8840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avec flèche 56"/>
          <p:cNvCxnSpPr/>
          <p:nvPr/>
        </p:nvCxnSpPr>
        <p:spPr>
          <a:xfrm>
            <a:off x="5646140" y="3181899"/>
            <a:ext cx="0" cy="10316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/>
          <p:nvPr/>
        </p:nvCxnSpPr>
        <p:spPr>
          <a:xfrm>
            <a:off x="7236296" y="1466857"/>
            <a:ext cx="0" cy="8392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en angle 60"/>
          <p:cNvCxnSpPr>
            <a:stCxn id="23" idx="2"/>
            <a:endCxn id="13" idx="3"/>
          </p:cNvCxnSpPr>
          <p:nvPr/>
        </p:nvCxnSpPr>
        <p:spPr>
          <a:xfrm rot="5400000">
            <a:off x="6269666" y="3482747"/>
            <a:ext cx="1765158" cy="71208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/>
          <p:cNvCxnSpPr/>
          <p:nvPr/>
        </p:nvCxnSpPr>
        <p:spPr>
          <a:xfrm>
            <a:off x="2771800" y="1667709"/>
            <a:ext cx="0" cy="5702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avec flèche 66"/>
          <p:cNvCxnSpPr/>
          <p:nvPr/>
        </p:nvCxnSpPr>
        <p:spPr>
          <a:xfrm>
            <a:off x="2771800" y="3068960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avec flèche 68"/>
          <p:cNvCxnSpPr/>
          <p:nvPr/>
        </p:nvCxnSpPr>
        <p:spPr>
          <a:xfrm>
            <a:off x="3140404" y="4075331"/>
            <a:ext cx="0" cy="14122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avec flèche 70"/>
          <p:cNvCxnSpPr>
            <a:stCxn id="10" idx="2"/>
          </p:cNvCxnSpPr>
          <p:nvPr/>
        </p:nvCxnSpPr>
        <p:spPr>
          <a:xfrm>
            <a:off x="2304189" y="5044535"/>
            <a:ext cx="0" cy="443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avec flèche 74"/>
          <p:cNvCxnSpPr>
            <a:stCxn id="13" idx="2"/>
          </p:cNvCxnSpPr>
          <p:nvPr/>
        </p:nvCxnSpPr>
        <p:spPr>
          <a:xfrm flipH="1">
            <a:off x="5959987" y="5229200"/>
            <a:ext cx="1" cy="1019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en angle 77"/>
          <p:cNvCxnSpPr>
            <a:stCxn id="12" idx="2"/>
            <a:endCxn id="9" idx="3"/>
          </p:cNvCxnSpPr>
          <p:nvPr/>
        </p:nvCxnSpPr>
        <p:spPr>
          <a:xfrm rot="5400000">
            <a:off x="3771078" y="5368102"/>
            <a:ext cx="559878" cy="14081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en angle 79"/>
          <p:cNvCxnSpPr>
            <a:stCxn id="9" idx="2"/>
          </p:cNvCxnSpPr>
          <p:nvPr/>
        </p:nvCxnSpPr>
        <p:spPr>
          <a:xfrm rot="5400000">
            <a:off x="2694078" y="6098812"/>
            <a:ext cx="299064" cy="1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en angle 81"/>
          <p:cNvCxnSpPr>
            <a:stCxn id="16" idx="2"/>
            <a:endCxn id="8" idx="3"/>
          </p:cNvCxnSpPr>
          <p:nvPr/>
        </p:nvCxnSpPr>
        <p:spPr>
          <a:xfrm rot="5400000">
            <a:off x="4989479" y="3203922"/>
            <a:ext cx="5104653" cy="126119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2155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979F12F22C9E4F9273E32F354CEDB7" ma:contentTypeVersion="12" ma:contentTypeDescription="Create a new document." ma:contentTypeScope="" ma:versionID="269d2fed81ffc115f7c3d57f86669936">
  <xsd:schema xmlns:xsd="http://www.w3.org/2001/XMLSchema" xmlns:xs="http://www.w3.org/2001/XMLSchema" xmlns:p="http://schemas.microsoft.com/office/2006/metadata/properties" xmlns:ns2="366ae72f-6d51-4737-8f6b-a9169c366b64" xmlns:ns3="a3cd7b71-671d-4139-9a97-5d1a7380fae4" targetNamespace="http://schemas.microsoft.com/office/2006/metadata/properties" ma:root="true" ma:fieldsID="dc2c45890cfec18f8c711e369341847d" ns2:_="" ns3:_="">
    <xsd:import namespace="366ae72f-6d51-4737-8f6b-a9169c366b64"/>
    <xsd:import namespace="a3cd7b71-671d-4139-9a97-5d1a7380fae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file_x0020_" minOccurs="0"/>
                <xsd:element ref="ns2:remark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6ae72f-6d51-4737-8f6b-a9169c366b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file_x0020_" ma:index="16" nillable="true" ma:displayName="file " ma:format="Dropdown" ma:internalName="file_x0020_" ma:percentage="FALSE">
      <xsd:simpleType>
        <xsd:restriction base="dms:Number"/>
      </xsd:simpleType>
    </xsd:element>
    <xsd:element name="remarks" ma:index="17" nillable="true" ma:displayName="remarks" ma:format="Dropdown" ma:internalName="remarks">
      <xsd:simpleType>
        <xsd:restriction base="dms:Text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cd7b71-671d-4139-9a97-5d1a7380fae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marks xmlns="366ae72f-6d51-4737-8f6b-a9169c366b64" xsi:nil="true"/>
    <file_x0020_ xmlns="366ae72f-6d51-4737-8f6b-a9169c366b64" xsi:nil="true"/>
  </documentManagement>
</p:properties>
</file>

<file path=customXml/itemProps1.xml><?xml version="1.0" encoding="utf-8"?>
<ds:datastoreItem xmlns:ds="http://schemas.openxmlformats.org/officeDocument/2006/customXml" ds:itemID="{C9DF6D70-0EDF-4940-8221-8CE9B23DB226}"/>
</file>

<file path=customXml/itemProps2.xml><?xml version="1.0" encoding="utf-8"?>
<ds:datastoreItem xmlns:ds="http://schemas.openxmlformats.org/officeDocument/2006/customXml" ds:itemID="{BDFA4E07-06FD-46B6-B147-C7876847BD85}"/>
</file>

<file path=customXml/itemProps3.xml><?xml version="1.0" encoding="utf-8"?>
<ds:datastoreItem xmlns:ds="http://schemas.openxmlformats.org/officeDocument/2006/customXml" ds:itemID="{0B4880B1-816A-4FE4-B3AE-A52CD202D042}"/>
</file>

<file path=docProps/app.xml><?xml version="1.0" encoding="utf-8"?>
<Properties xmlns="http://schemas.openxmlformats.org/officeDocument/2006/extended-properties" xmlns:vt="http://schemas.openxmlformats.org/officeDocument/2006/docPropsVTypes">
  <TotalTime>17145</TotalTime>
  <Words>154</Words>
  <Application>Microsoft Office PowerPoint</Application>
  <PresentationFormat>Affichage à l'écran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AFD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MECHALI Zacharie</dc:creator>
  <cp:lastModifiedBy>MECHALI Zacharie</cp:lastModifiedBy>
  <cp:revision>10</cp:revision>
  <dcterms:created xsi:type="dcterms:W3CDTF">2017-11-17T15:29:19Z</dcterms:created>
  <dcterms:modified xsi:type="dcterms:W3CDTF">2018-06-18T12:31:20Z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0x01010000979F12F22C9E4F9273E32F354CEDB7</vt:lpwstr>
  </property>
</Properties>
</file>